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48" d="100"/>
          <a:sy n="48" d="100"/>
        </p:scale>
        <p:origin x="67" y="89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0B705D-D98F-48ED-A388-CABEB5060D4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A354E8A-43BE-4BBF-BDBB-9306E11EBAD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56C42EF-ACC6-4C81-B25D-8DCC0E7F8A96}"/>
              </a:ext>
            </a:extLst>
          </p:cNvPr>
          <p:cNvSpPr>
            <a:spLocks noGrp="1"/>
          </p:cNvSpPr>
          <p:nvPr>
            <p:ph type="dt" sz="half" idx="10"/>
          </p:nvPr>
        </p:nvSpPr>
        <p:spPr/>
        <p:txBody>
          <a:bodyPr/>
          <a:lstStyle/>
          <a:p>
            <a:fld id="{959EA409-E324-4EC7-B0B7-442B84CFEBE5}" type="datetimeFigureOut">
              <a:rPr lang="en-US" smtClean="0"/>
              <a:t>4/13/2019</a:t>
            </a:fld>
            <a:endParaRPr lang="en-US"/>
          </a:p>
        </p:txBody>
      </p:sp>
      <p:sp>
        <p:nvSpPr>
          <p:cNvPr id="5" name="Footer Placeholder 4">
            <a:extLst>
              <a:ext uri="{FF2B5EF4-FFF2-40B4-BE49-F238E27FC236}">
                <a16:creationId xmlns:a16="http://schemas.microsoft.com/office/drawing/2014/main" id="{B9DF3EE2-0F09-40C2-BB52-4FF775FB04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E0059E7-B439-46AE-883B-4600CFD4B227}"/>
              </a:ext>
            </a:extLst>
          </p:cNvPr>
          <p:cNvSpPr>
            <a:spLocks noGrp="1"/>
          </p:cNvSpPr>
          <p:nvPr>
            <p:ph type="sldNum" sz="quarter" idx="12"/>
          </p:nvPr>
        </p:nvSpPr>
        <p:spPr/>
        <p:txBody>
          <a:bodyPr/>
          <a:lstStyle/>
          <a:p>
            <a:fld id="{2F02F3AE-339E-4E23-840E-E9AE72BCB9FF}" type="slidenum">
              <a:rPr lang="en-US" smtClean="0"/>
              <a:t>‹#›</a:t>
            </a:fld>
            <a:endParaRPr lang="en-US"/>
          </a:p>
        </p:txBody>
      </p:sp>
    </p:spTree>
    <p:extLst>
      <p:ext uri="{BB962C8B-B14F-4D97-AF65-F5344CB8AC3E}">
        <p14:creationId xmlns:p14="http://schemas.microsoft.com/office/powerpoint/2010/main" val="21986921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9D977-FAEE-44B2-9DED-75E65FB64D5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6F8DBED-AE64-4557-8418-1533BBCEFC78}"/>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2D4E6A4-C5A6-4F4A-95E0-CF3C9C03ACAF}"/>
              </a:ext>
            </a:extLst>
          </p:cNvPr>
          <p:cNvSpPr>
            <a:spLocks noGrp="1"/>
          </p:cNvSpPr>
          <p:nvPr>
            <p:ph type="dt" sz="half" idx="10"/>
          </p:nvPr>
        </p:nvSpPr>
        <p:spPr/>
        <p:txBody>
          <a:bodyPr/>
          <a:lstStyle/>
          <a:p>
            <a:fld id="{959EA409-E324-4EC7-B0B7-442B84CFEBE5}" type="datetimeFigureOut">
              <a:rPr lang="en-US" smtClean="0"/>
              <a:t>4/13/2019</a:t>
            </a:fld>
            <a:endParaRPr lang="en-US"/>
          </a:p>
        </p:txBody>
      </p:sp>
      <p:sp>
        <p:nvSpPr>
          <p:cNvPr id="5" name="Footer Placeholder 4">
            <a:extLst>
              <a:ext uri="{FF2B5EF4-FFF2-40B4-BE49-F238E27FC236}">
                <a16:creationId xmlns:a16="http://schemas.microsoft.com/office/drawing/2014/main" id="{3EFF2545-62F7-41C1-96C9-BAF9C0D0E33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ABBFEBD-C6AA-4C4A-9555-70D90A4D7D16}"/>
              </a:ext>
            </a:extLst>
          </p:cNvPr>
          <p:cNvSpPr>
            <a:spLocks noGrp="1"/>
          </p:cNvSpPr>
          <p:nvPr>
            <p:ph type="sldNum" sz="quarter" idx="12"/>
          </p:nvPr>
        </p:nvSpPr>
        <p:spPr/>
        <p:txBody>
          <a:bodyPr/>
          <a:lstStyle/>
          <a:p>
            <a:fld id="{2F02F3AE-339E-4E23-840E-E9AE72BCB9FF}" type="slidenum">
              <a:rPr lang="en-US" smtClean="0"/>
              <a:t>‹#›</a:t>
            </a:fld>
            <a:endParaRPr lang="en-US"/>
          </a:p>
        </p:txBody>
      </p:sp>
    </p:spTree>
    <p:extLst>
      <p:ext uri="{BB962C8B-B14F-4D97-AF65-F5344CB8AC3E}">
        <p14:creationId xmlns:p14="http://schemas.microsoft.com/office/powerpoint/2010/main" val="23673440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2436C41-5BFB-4758-96A1-3A6D9132354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33ECC63-C32C-412C-8DE5-08C7BE6BCE97}"/>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A3E4620-2399-45DB-A1D0-08C55B35A6A6}"/>
              </a:ext>
            </a:extLst>
          </p:cNvPr>
          <p:cNvSpPr>
            <a:spLocks noGrp="1"/>
          </p:cNvSpPr>
          <p:nvPr>
            <p:ph type="dt" sz="half" idx="10"/>
          </p:nvPr>
        </p:nvSpPr>
        <p:spPr/>
        <p:txBody>
          <a:bodyPr/>
          <a:lstStyle/>
          <a:p>
            <a:fld id="{959EA409-E324-4EC7-B0B7-442B84CFEBE5}" type="datetimeFigureOut">
              <a:rPr lang="en-US" smtClean="0"/>
              <a:t>4/13/2019</a:t>
            </a:fld>
            <a:endParaRPr lang="en-US"/>
          </a:p>
        </p:txBody>
      </p:sp>
      <p:sp>
        <p:nvSpPr>
          <p:cNvPr id="5" name="Footer Placeholder 4">
            <a:extLst>
              <a:ext uri="{FF2B5EF4-FFF2-40B4-BE49-F238E27FC236}">
                <a16:creationId xmlns:a16="http://schemas.microsoft.com/office/drawing/2014/main" id="{481485A6-45EC-41B7-890B-8CE712400C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2E45F4-703B-4772-B76F-D36D4F304D77}"/>
              </a:ext>
            </a:extLst>
          </p:cNvPr>
          <p:cNvSpPr>
            <a:spLocks noGrp="1"/>
          </p:cNvSpPr>
          <p:nvPr>
            <p:ph type="sldNum" sz="quarter" idx="12"/>
          </p:nvPr>
        </p:nvSpPr>
        <p:spPr/>
        <p:txBody>
          <a:bodyPr/>
          <a:lstStyle/>
          <a:p>
            <a:fld id="{2F02F3AE-339E-4E23-840E-E9AE72BCB9FF}" type="slidenum">
              <a:rPr lang="en-US" smtClean="0"/>
              <a:t>‹#›</a:t>
            </a:fld>
            <a:endParaRPr lang="en-US"/>
          </a:p>
        </p:txBody>
      </p:sp>
    </p:spTree>
    <p:extLst>
      <p:ext uri="{BB962C8B-B14F-4D97-AF65-F5344CB8AC3E}">
        <p14:creationId xmlns:p14="http://schemas.microsoft.com/office/powerpoint/2010/main" val="27390272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7FE9F2-F8B9-4DAA-8D5F-96A62756C8C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7C7C75F-FF45-4BF6-A1C7-354165064146}"/>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94CAEDC-AFF5-4C98-9A5A-2EDF26596FD6}"/>
              </a:ext>
            </a:extLst>
          </p:cNvPr>
          <p:cNvSpPr>
            <a:spLocks noGrp="1"/>
          </p:cNvSpPr>
          <p:nvPr>
            <p:ph type="dt" sz="half" idx="10"/>
          </p:nvPr>
        </p:nvSpPr>
        <p:spPr/>
        <p:txBody>
          <a:bodyPr/>
          <a:lstStyle/>
          <a:p>
            <a:fld id="{959EA409-E324-4EC7-B0B7-442B84CFEBE5}" type="datetimeFigureOut">
              <a:rPr lang="en-US" smtClean="0"/>
              <a:t>4/13/2019</a:t>
            </a:fld>
            <a:endParaRPr lang="en-US"/>
          </a:p>
        </p:txBody>
      </p:sp>
      <p:sp>
        <p:nvSpPr>
          <p:cNvPr id="5" name="Footer Placeholder 4">
            <a:extLst>
              <a:ext uri="{FF2B5EF4-FFF2-40B4-BE49-F238E27FC236}">
                <a16:creationId xmlns:a16="http://schemas.microsoft.com/office/drawing/2014/main" id="{B877694B-8430-4030-9624-1E1B239A799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1A147E0-E7AB-49B2-8DBF-B1113EF0C0F0}"/>
              </a:ext>
            </a:extLst>
          </p:cNvPr>
          <p:cNvSpPr>
            <a:spLocks noGrp="1"/>
          </p:cNvSpPr>
          <p:nvPr>
            <p:ph type="sldNum" sz="quarter" idx="12"/>
          </p:nvPr>
        </p:nvSpPr>
        <p:spPr/>
        <p:txBody>
          <a:bodyPr/>
          <a:lstStyle/>
          <a:p>
            <a:fld id="{2F02F3AE-339E-4E23-840E-E9AE72BCB9FF}" type="slidenum">
              <a:rPr lang="en-US" smtClean="0"/>
              <a:t>‹#›</a:t>
            </a:fld>
            <a:endParaRPr lang="en-US"/>
          </a:p>
        </p:txBody>
      </p:sp>
    </p:spTree>
    <p:extLst>
      <p:ext uri="{BB962C8B-B14F-4D97-AF65-F5344CB8AC3E}">
        <p14:creationId xmlns:p14="http://schemas.microsoft.com/office/powerpoint/2010/main" val="20766680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8D6F0A-45A7-4010-AD57-9A37599537B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65D52D5-1807-4C80-99EE-42943ECA895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16866CA9-106E-447A-AB0A-B187687C0AC6}"/>
              </a:ext>
            </a:extLst>
          </p:cNvPr>
          <p:cNvSpPr>
            <a:spLocks noGrp="1"/>
          </p:cNvSpPr>
          <p:nvPr>
            <p:ph type="dt" sz="half" idx="10"/>
          </p:nvPr>
        </p:nvSpPr>
        <p:spPr/>
        <p:txBody>
          <a:bodyPr/>
          <a:lstStyle/>
          <a:p>
            <a:fld id="{959EA409-E324-4EC7-B0B7-442B84CFEBE5}" type="datetimeFigureOut">
              <a:rPr lang="en-US" smtClean="0"/>
              <a:t>4/13/2019</a:t>
            </a:fld>
            <a:endParaRPr lang="en-US"/>
          </a:p>
        </p:txBody>
      </p:sp>
      <p:sp>
        <p:nvSpPr>
          <p:cNvPr id="5" name="Footer Placeholder 4">
            <a:extLst>
              <a:ext uri="{FF2B5EF4-FFF2-40B4-BE49-F238E27FC236}">
                <a16:creationId xmlns:a16="http://schemas.microsoft.com/office/drawing/2014/main" id="{D8B32246-DD52-423A-A915-9331F9DFC42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9696506-CCC3-4418-BC4D-4FA3C34D1E57}"/>
              </a:ext>
            </a:extLst>
          </p:cNvPr>
          <p:cNvSpPr>
            <a:spLocks noGrp="1"/>
          </p:cNvSpPr>
          <p:nvPr>
            <p:ph type="sldNum" sz="quarter" idx="12"/>
          </p:nvPr>
        </p:nvSpPr>
        <p:spPr/>
        <p:txBody>
          <a:bodyPr/>
          <a:lstStyle/>
          <a:p>
            <a:fld id="{2F02F3AE-339E-4E23-840E-E9AE72BCB9FF}" type="slidenum">
              <a:rPr lang="en-US" smtClean="0"/>
              <a:t>‹#›</a:t>
            </a:fld>
            <a:endParaRPr lang="en-US"/>
          </a:p>
        </p:txBody>
      </p:sp>
    </p:spTree>
    <p:extLst>
      <p:ext uri="{BB962C8B-B14F-4D97-AF65-F5344CB8AC3E}">
        <p14:creationId xmlns:p14="http://schemas.microsoft.com/office/powerpoint/2010/main" val="22015744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553966-13C0-47FF-8BB3-3CDEF33A9A3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DE14B6C-504C-4416-9184-37CF7ADD3962}"/>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9DE9926-D29C-43A7-9FAA-BCFEE251297E}"/>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FA31C78-B183-4328-BA93-83275F5D8D25}"/>
              </a:ext>
            </a:extLst>
          </p:cNvPr>
          <p:cNvSpPr>
            <a:spLocks noGrp="1"/>
          </p:cNvSpPr>
          <p:nvPr>
            <p:ph type="dt" sz="half" idx="10"/>
          </p:nvPr>
        </p:nvSpPr>
        <p:spPr/>
        <p:txBody>
          <a:bodyPr/>
          <a:lstStyle/>
          <a:p>
            <a:fld id="{959EA409-E324-4EC7-B0B7-442B84CFEBE5}" type="datetimeFigureOut">
              <a:rPr lang="en-US" smtClean="0"/>
              <a:t>4/13/2019</a:t>
            </a:fld>
            <a:endParaRPr lang="en-US"/>
          </a:p>
        </p:txBody>
      </p:sp>
      <p:sp>
        <p:nvSpPr>
          <p:cNvPr id="6" name="Footer Placeholder 5">
            <a:extLst>
              <a:ext uri="{FF2B5EF4-FFF2-40B4-BE49-F238E27FC236}">
                <a16:creationId xmlns:a16="http://schemas.microsoft.com/office/drawing/2014/main" id="{F87E8A67-AE81-493E-BBB8-77A40D3D6A2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C606D5A-BC9A-4518-9F28-40D42B75D9C0}"/>
              </a:ext>
            </a:extLst>
          </p:cNvPr>
          <p:cNvSpPr>
            <a:spLocks noGrp="1"/>
          </p:cNvSpPr>
          <p:nvPr>
            <p:ph type="sldNum" sz="quarter" idx="12"/>
          </p:nvPr>
        </p:nvSpPr>
        <p:spPr/>
        <p:txBody>
          <a:bodyPr/>
          <a:lstStyle/>
          <a:p>
            <a:fld id="{2F02F3AE-339E-4E23-840E-E9AE72BCB9FF}" type="slidenum">
              <a:rPr lang="en-US" smtClean="0"/>
              <a:t>‹#›</a:t>
            </a:fld>
            <a:endParaRPr lang="en-US"/>
          </a:p>
        </p:txBody>
      </p:sp>
    </p:spTree>
    <p:extLst>
      <p:ext uri="{BB962C8B-B14F-4D97-AF65-F5344CB8AC3E}">
        <p14:creationId xmlns:p14="http://schemas.microsoft.com/office/powerpoint/2010/main" val="16753805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EDA728-C189-49E9-9CDC-E7F8E2E9696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99412B2-3A08-4527-A058-4AB296254CA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D67A636D-1DC4-4F03-9BDA-F1B4A964FA2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6E3116-298E-4616-8DAF-A3C5B841A9D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9331B192-7973-4D3E-BD2F-9086A1F1291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C5CB9D4-2248-47FA-A77A-688B3B94B950}"/>
              </a:ext>
            </a:extLst>
          </p:cNvPr>
          <p:cNvSpPr>
            <a:spLocks noGrp="1"/>
          </p:cNvSpPr>
          <p:nvPr>
            <p:ph type="dt" sz="half" idx="10"/>
          </p:nvPr>
        </p:nvSpPr>
        <p:spPr/>
        <p:txBody>
          <a:bodyPr/>
          <a:lstStyle/>
          <a:p>
            <a:fld id="{959EA409-E324-4EC7-B0B7-442B84CFEBE5}" type="datetimeFigureOut">
              <a:rPr lang="en-US" smtClean="0"/>
              <a:t>4/13/2019</a:t>
            </a:fld>
            <a:endParaRPr lang="en-US"/>
          </a:p>
        </p:txBody>
      </p:sp>
      <p:sp>
        <p:nvSpPr>
          <p:cNvPr id="8" name="Footer Placeholder 7">
            <a:extLst>
              <a:ext uri="{FF2B5EF4-FFF2-40B4-BE49-F238E27FC236}">
                <a16:creationId xmlns:a16="http://schemas.microsoft.com/office/drawing/2014/main" id="{FD0474ED-C321-4600-A671-AF36CC4B54A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0671DFA-0B6C-4723-BF90-9330C5C716FB}"/>
              </a:ext>
            </a:extLst>
          </p:cNvPr>
          <p:cNvSpPr>
            <a:spLocks noGrp="1"/>
          </p:cNvSpPr>
          <p:nvPr>
            <p:ph type="sldNum" sz="quarter" idx="12"/>
          </p:nvPr>
        </p:nvSpPr>
        <p:spPr/>
        <p:txBody>
          <a:bodyPr/>
          <a:lstStyle/>
          <a:p>
            <a:fld id="{2F02F3AE-339E-4E23-840E-E9AE72BCB9FF}" type="slidenum">
              <a:rPr lang="en-US" smtClean="0"/>
              <a:t>‹#›</a:t>
            </a:fld>
            <a:endParaRPr lang="en-US"/>
          </a:p>
        </p:txBody>
      </p:sp>
    </p:spTree>
    <p:extLst>
      <p:ext uri="{BB962C8B-B14F-4D97-AF65-F5344CB8AC3E}">
        <p14:creationId xmlns:p14="http://schemas.microsoft.com/office/powerpoint/2010/main" val="640947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06C8B4-7714-4863-9908-387053FD47A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2DDDCEF-44BD-4F77-BCEC-8EF22CF4337B}"/>
              </a:ext>
            </a:extLst>
          </p:cNvPr>
          <p:cNvSpPr>
            <a:spLocks noGrp="1"/>
          </p:cNvSpPr>
          <p:nvPr>
            <p:ph type="dt" sz="half" idx="10"/>
          </p:nvPr>
        </p:nvSpPr>
        <p:spPr/>
        <p:txBody>
          <a:bodyPr/>
          <a:lstStyle/>
          <a:p>
            <a:fld id="{959EA409-E324-4EC7-B0B7-442B84CFEBE5}" type="datetimeFigureOut">
              <a:rPr lang="en-US" smtClean="0"/>
              <a:t>4/13/2019</a:t>
            </a:fld>
            <a:endParaRPr lang="en-US"/>
          </a:p>
        </p:txBody>
      </p:sp>
      <p:sp>
        <p:nvSpPr>
          <p:cNvPr id="4" name="Footer Placeholder 3">
            <a:extLst>
              <a:ext uri="{FF2B5EF4-FFF2-40B4-BE49-F238E27FC236}">
                <a16:creationId xmlns:a16="http://schemas.microsoft.com/office/drawing/2014/main" id="{1CA3B659-D880-47BF-B380-E5C16D85911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831B590-2AEF-43A6-9495-333047447A1A}"/>
              </a:ext>
            </a:extLst>
          </p:cNvPr>
          <p:cNvSpPr>
            <a:spLocks noGrp="1"/>
          </p:cNvSpPr>
          <p:nvPr>
            <p:ph type="sldNum" sz="quarter" idx="12"/>
          </p:nvPr>
        </p:nvSpPr>
        <p:spPr/>
        <p:txBody>
          <a:bodyPr/>
          <a:lstStyle/>
          <a:p>
            <a:fld id="{2F02F3AE-339E-4E23-840E-E9AE72BCB9FF}" type="slidenum">
              <a:rPr lang="en-US" smtClean="0"/>
              <a:t>‹#›</a:t>
            </a:fld>
            <a:endParaRPr lang="en-US"/>
          </a:p>
        </p:txBody>
      </p:sp>
    </p:spTree>
    <p:extLst>
      <p:ext uri="{BB962C8B-B14F-4D97-AF65-F5344CB8AC3E}">
        <p14:creationId xmlns:p14="http://schemas.microsoft.com/office/powerpoint/2010/main" val="32808604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50DAF0F-748C-40C1-9322-ECAD74D027B2}"/>
              </a:ext>
            </a:extLst>
          </p:cNvPr>
          <p:cNvSpPr>
            <a:spLocks noGrp="1"/>
          </p:cNvSpPr>
          <p:nvPr>
            <p:ph type="dt" sz="half" idx="10"/>
          </p:nvPr>
        </p:nvSpPr>
        <p:spPr/>
        <p:txBody>
          <a:bodyPr/>
          <a:lstStyle/>
          <a:p>
            <a:fld id="{959EA409-E324-4EC7-B0B7-442B84CFEBE5}" type="datetimeFigureOut">
              <a:rPr lang="en-US" smtClean="0"/>
              <a:t>4/13/2019</a:t>
            </a:fld>
            <a:endParaRPr lang="en-US"/>
          </a:p>
        </p:txBody>
      </p:sp>
      <p:sp>
        <p:nvSpPr>
          <p:cNvPr id="3" name="Footer Placeholder 2">
            <a:extLst>
              <a:ext uri="{FF2B5EF4-FFF2-40B4-BE49-F238E27FC236}">
                <a16:creationId xmlns:a16="http://schemas.microsoft.com/office/drawing/2014/main" id="{6A67EA33-E9FD-4C38-83CE-86920FF59B2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7F8FBD8-9F80-407B-919E-9A03CA8D409E}"/>
              </a:ext>
            </a:extLst>
          </p:cNvPr>
          <p:cNvSpPr>
            <a:spLocks noGrp="1"/>
          </p:cNvSpPr>
          <p:nvPr>
            <p:ph type="sldNum" sz="quarter" idx="12"/>
          </p:nvPr>
        </p:nvSpPr>
        <p:spPr/>
        <p:txBody>
          <a:bodyPr/>
          <a:lstStyle/>
          <a:p>
            <a:fld id="{2F02F3AE-339E-4E23-840E-E9AE72BCB9FF}" type="slidenum">
              <a:rPr lang="en-US" smtClean="0"/>
              <a:t>‹#›</a:t>
            </a:fld>
            <a:endParaRPr lang="en-US"/>
          </a:p>
        </p:txBody>
      </p:sp>
    </p:spTree>
    <p:extLst>
      <p:ext uri="{BB962C8B-B14F-4D97-AF65-F5344CB8AC3E}">
        <p14:creationId xmlns:p14="http://schemas.microsoft.com/office/powerpoint/2010/main" val="25459712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53253B-FEF7-4B87-8923-2F5B4A38FAB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786CFD2-F4D8-4386-9880-5A7F5166EFD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6B50161-41CD-4E99-A3E0-5ED7C269B6A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F4ABEC5-24A7-488C-8A77-3542E917D6F6}"/>
              </a:ext>
            </a:extLst>
          </p:cNvPr>
          <p:cNvSpPr>
            <a:spLocks noGrp="1"/>
          </p:cNvSpPr>
          <p:nvPr>
            <p:ph type="dt" sz="half" idx="10"/>
          </p:nvPr>
        </p:nvSpPr>
        <p:spPr/>
        <p:txBody>
          <a:bodyPr/>
          <a:lstStyle/>
          <a:p>
            <a:fld id="{959EA409-E324-4EC7-B0B7-442B84CFEBE5}" type="datetimeFigureOut">
              <a:rPr lang="en-US" smtClean="0"/>
              <a:t>4/13/2019</a:t>
            </a:fld>
            <a:endParaRPr lang="en-US"/>
          </a:p>
        </p:txBody>
      </p:sp>
      <p:sp>
        <p:nvSpPr>
          <p:cNvPr id="6" name="Footer Placeholder 5">
            <a:extLst>
              <a:ext uri="{FF2B5EF4-FFF2-40B4-BE49-F238E27FC236}">
                <a16:creationId xmlns:a16="http://schemas.microsoft.com/office/drawing/2014/main" id="{D6AA2FC5-1D05-4402-8619-AEB07934798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5DA9FB3-5A14-43D7-B96D-1F0F7EDC714F}"/>
              </a:ext>
            </a:extLst>
          </p:cNvPr>
          <p:cNvSpPr>
            <a:spLocks noGrp="1"/>
          </p:cNvSpPr>
          <p:nvPr>
            <p:ph type="sldNum" sz="quarter" idx="12"/>
          </p:nvPr>
        </p:nvSpPr>
        <p:spPr/>
        <p:txBody>
          <a:bodyPr/>
          <a:lstStyle/>
          <a:p>
            <a:fld id="{2F02F3AE-339E-4E23-840E-E9AE72BCB9FF}" type="slidenum">
              <a:rPr lang="en-US" smtClean="0"/>
              <a:t>‹#›</a:t>
            </a:fld>
            <a:endParaRPr lang="en-US"/>
          </a:p>
        </p:txBody>
      </p:sp>
    </p:spTree>
    <p:extLst>
      <p:ext uri="{BB962C8B-B14F-4D97-AF65-F5344CB8AC3E}">
        <p14:creationId xmlns:p14="http://schemas.microsoft.com/office/powerpoint/2010/main" val="16757829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CB931-3718-4448-80C7-BC5A8F11065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1E851D1-3593-4735-BE19-B3B43302549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55CA28A-DB45-468C-AB30-C45755802AA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AF35FEC-4101-4257-94C5-6FF9551CD496}"/>
              </a:ext>
            </a:extLst>
          </p:cNvPr>
          <p:cNvSpPr>
            <a:spLocks noGrp="1"/>
          </p:cNvSpPr>
          <p:nvPr>
            <p:ph type="dt" sz="half" idx="10"/>
          </p:nvPr>
        </p:nvSpPr>
        <p:spPr/>
        <p:txBody>
          <a:bodyPr/>
          <a:lstStyle/>
          <a:p>
            <a:fld id="{959EA409-E324-4EC7-B0B7-442B84CFEBE5}" type="datetimeFigureOut">
              <a:rPr lang="en-US" smtClean="0"/>
              <a:t>4/13/2019</a:t>
            </a:fld>
            <a:endParaRPr lang="en-US"/>
          </a:p>
        </p:txBody>
      </p:sp>
      <p:sp>
        <p:nvSpPr>
          <p:cNvPr id="6" name="Footer Placeholder 5">
            <a:extLst>
              <a:ext uri="{FF2B5EF4-FFF2-40B4-BE49-F238E27FC236}">
                <a16:creationId xmlns:a16="http://schemas.microsoft.com/office/drawing/2014/main" id="{F935009D-2133-44FA-B6AA-B82D6ED6D84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FECAE2D-F6A0-421B-B95D-6E161B9C7309}"/>
              </a:ext>
            </a:extLst>
          </p:cNvPr>
          <p:cNvSpPr>
            <a:spLocks noGrp="1"/>
          </p:cNvSpPr>
          <p:nvPr>
            <p:ph type="sldNum" sz="quarter" idx="12"/>
          </p:nvPr>
        </p:nvSpPr>
        <p:spPr/>
        <p:txBody>
          <a:bodyPr/>
          <a:lstStyle/>
          <a:p>
            <a:fld id="{2F02F3AE-339E-4E23-840E-E9AE72BCB9FF}" type="slidenum">
              <a:rPr lang="en-US" smtClean="0"/>
              <a:t>‹#›</a:t>
            </a:fld>
            <a:endParaRPr lang="en-US"/>
          </a:p>
        </p:txBody>
      </p:sp>
    </p:spTree>
    <p:extLst>
      <p:ext uri="{BB962C8B-B14F-4D97-AF65-F5344CB8AC3E}">
        <p14:creationId xmlns:p14="http://schemas.microsoft.com/office/powerpoint/2010/main" val="12508829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D7C961C-4771-411E-82C5-547481531EE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D4654AD-E762-4176-B0F1-630E282E4F8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ABDC467-DF45-409B-859D-D6D80132576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9EA409-E324-4EC7-B0B7-442B84CFEBE5}" type="datetimeFigureOut">
              <a:rPr lang="en-US" smtClean="0"/>
              <a:t>4/13/2019</a:t>
            </a:fld>
            <a:endParaRPr lang="en-US"/>
          </a:p>
        </p:txBody>
      </p:sp>
      <p:sp>
        <p:nvSpPr>
          <p:cNvPr id="5" name="Footer Placeholder 4">
            <a:extLst>
              <a:ext uri="{FF2B5EF4-FFF2-40B4-BE49-F238E27FC236}">
                <a16:creationId xmlns:a16="http://schemas.microsoft.com/office/drawing/2014/main" id="{F62FDF38-B751-49EA-94D2-32C0275F539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9E12B5F-FA5D-426A-90F4-77A0D61694D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02F3AE-339E-4E23-840E-E9AE72BCB9FF}" type="slidenum">
              <a:rPr lang="en-US" smtClean="0"/>
              <a:t>‹#›</a:t>
            </a:fld>
            <a:endParaRPr lang="en-US"/>
          </a:p>
        </p:txBody>
      </p:sp>
    </p:spTree>
    <p:extLst>
      <p:ext uri="{BB962C8B-B14F-4D97-AF65-F5344CB8AC3E}">
        <p14:creationId xmlns:p14="http://schemas.microsoft.com/office/powerpoint/2010/main" val="21771296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913B49-200E-47A2-A2EC-2557524EBCC4}"/>
              </a:ext>
            </a:extLst>
          </p:cNvPr>
          <p:cNvSpPr>
            <a:spLocks noGrp="1"/>
          </p:cNvSpPr>
          <p:nvPr>
            <p:ph type="ctrTitle"/>
          </p:nvPr>
        </p:nvSpPr>
        <p:spPr/>
        <p:txBody>
          <a:bodyPr/>
          <a:lstStyle/>
          <a:p>
            <a:r>
              <a:rPr lang="en-US" dirty="0"/>
              <a:t>Week 3</a:t>
            </a:r>
          </a:p>
        </p:txBody>
      </p:sp>
      <p:sp>
        <p:nvSpPr>
          <p:cNvPr id="3" name="Subtitle 2">
            <a:extLst>
              <a:ext uri="{FF2B5EF4-FFF2-40B4-BE49-F238E27FC236}">
                <a16:creationId xmlns:a16="http://schemas.microsoft.com/office/drawing/2014/main" id="{B2717855-2168-4738-9839-CC80EA10839E}"/>
              </a:ext>
            </a:extLst>
          </p:cNvPr>
          <p:cNvSpPr>
            <a:spLocks noGrp="1"/>
          </p:cNvSpPr>
          <p:nvPr>
            <p:ph type="subTitle" idx="1"/>
          </p:nvPr>
        </p:nvSpPr>
        <p:spPr/>
        <p:txBody>
          <a:bodyPr/>
          <a:lstStyle/>
          <a:p>
            <a:r>
              <a:rPr lang="en-US" dirty="0"/>
              <a:t>CIS101B – 1002</a:t>
            </a:r>
          </a:p>
        </p:txBody>
      </p:sp>
    </p:spTree>
    <p:extLst>
      <p:ext uri="{BB962C8B-B14F-4D97-AF65-F5344CB8AC3E}">
        <p14:creationId xmlns:p14="http://schemas.microsoft.com/office/powerpoint/2010/main" val="35403382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04453-C58B-442C-9681-079B3D9D633E}"/>
              </a:ext>
            </a:extLst>
          </p:cNvPr>
          <p:cNvSpPr>
            <a:spLocks noGrp="1"/>
          </p:cNvSpPr>
          <p:nvPr>
            <p:ph type="title"/>
          </p:nvPr>
        </p:nvSpPr>
        <p:spPr>
          <a:xfrm>
            <a:off x="838200" y="124494"/>
            <a:ext cx="10515600" cy="982411"/>
          </a:xfrm>
        </p:spPr>
        <p:txBody>
          <a:bodyPr>
            <a:normAutofit fontScale="90000"/>
          </a:bodyPr>
          <a:lstStyle/>
          <a:p>
            <a:pPr algn="ctr"/>
            <a:r>
              <a:rPr lang="en-US" dirty="0"/>
              <a:t>Manage Printing on a Windows system – Printer Properties </a:t>
            </a:r>
          </a:p>
        </p:txBody>
      </p:sp>
      <p:sp>
        <p:nvSpPr>
          <p:cNvPr id="3" name="Content Placeholder 2">
            <a:extLst>
              <a:ext uri="{FF2B5EF4-FFF2-40B4-BE49-F238E27FC236}">
                <a16:creationId xmlns:a16="http://schemas.microsoft.com/office/drawing/2014/main" id="{456B33F8-37F8-4056-95D6-8513D2B63C75}"/>
              </a:ext>
            </a:extLst>
          </p:cNvPr>
          <p:cNvSpPr>
            <a:spLocks noGrp="1"/>
          </p:cNvSpPr>
          <p:nvPr>
            <p:ph idx="1"/>
          </p:nvPr>
        </p:nvSpPr>
        <p:spPr>
          <a:xfrm>
            <a:off x="0" y="1347538"/>
            <a:ext cx="12192000" cy="5510462"/>
          </a:xfrm>
        </p:spPr>
        <p:txBody>
          <a:bodyPr>
            <a:normAutofit fontScale="92500" lnSpcReduction="20000"/>
          </a:bodyPr>
          <a:lstStyle/>
          <a:p>
            <a:pPr marL="0" indent="0">
              <a:buNone/>
            </a:pPr>
            <a:r>
              <a:rPr lang="en-US" dirty="0"/>
              <a:t>Edit the properties of the printer object in order to:</a:t>
            </a:r>
          </a:p>
          <a:p>
            <a:pPr lvl="0"/>
            <a:r>
              <a:rPr lang="en-US" dirty="0"/>
              <a:t>Print a test page</a:t>
            </a:r>
          </a:p>
          <a:p>
            <a:pPr lvl="0"/>
            <a:r>
              <a:rPr lang="en-US" dirty="0"/>
              <a:t>Share the printer</a:t>
            </a:r>
          </a:p>
          <a:p>
            <a:pPr lvl="0"/>
            <a:r>
              <a:rPr lang="en-US" dirty="0"/>
              <a:t>Change the driver used by the printer object</a:t>
            </a:r>
          </a:p>
          <a:p>
            <a:pPr lvl="0"/>
            <a:r>
              <a:rPr lang="en-US" dirty="0"/>
              <a:t>Add drivers for network users</a:t>
            </a:r>
          </a:p>
          <a:p>
            <a:pPr lvl="0"/>
            <a:r>
              <a:rPr lang="en-US" dirty="0"/>
              <a:t>Change the port used by the printer</a:t>
            </a:r>
          </a:p>
          <a:p>
            <a:pPr lvl="0"/>
            <a:r>
              <a:rPr lang="en-US" dirty="0"/>
              <a:t>Match the colors on the screen to the colors that are printed by loading color management profiles</a:t>
            </a:r>
          </a:p>
          <a:p>
            <a:pPr lvl="0"/>
            <a:r>
              <a:rPr lang="en-US" dirty="0"/>
              <a:t>Assign permissions to control what users can do</a:t>
            </a:r>
          </a:p>
          <a:p>
            <a:pPr lvl="0"/>
            <a:r>
              <a:rPr lang="en-US" dirty="0"/>
              <a:t>Configure a time range during which the printer will be available</a:t>
            </a:r>
          </a:p>
          <a:p>
            <a:pPr lvl="0"/>
            <a:r>
              <a:rPr lang="en-US" dirty="0"/>
              <a:t>Configure custom settings for the specific print device</a:t>
            </a:r>
          </a:p>
          <a:p>
            <a:r>
              <a:rPr lang="en-US" dirty="0"/>
              <a:t>Users with the Print permission can print using the printer; users with the Manage printers permission can edit the printer properties and pause the printer, but cannot manage any documents waiting to be printed.</a:t>
            </a:r>
          </a:p>
        </p:txBody>
      </p:sp>
    </p:spTree>
    <p:extLst>
      <p:ext uri="{BB962C8B-B14F-4D97-AF65-F5344CB8AC3E}">
        <p14:creationId xmlns:p14="http://schemas.microsoft.com/office/powerpoint/2010/main" val="39794662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97C38A-C35E-455C-B7DB-9868118EAA43}"/>
              </a:ext>
            </a:extLst>
          </p:cNvPr>
          <p:cNvSpPr>
            <a:spLocks noGrp="1"/>
          </p:cNvSpPr>
          <p:nvPr>
            <p:ph type="title"/>
          </p:nvPr>
        </p:nvSpPr>
        <p:spPr>
          <a:xfrm>
            <a:off x="838200" y="18256"/>
            <a:ext cx="10515600" cy="992398"/>
          </a:xfrm>
        </p:spPr>
        <p:txBody>
          <a:bodyPr>
            <a:normAutofit fontScale="90000"/>
          </a:bodyPr>
          <a:lstStyle/>
          <a:p>
            <a:pPr algn="ctr"/>
            <a:r>
              <a:rPr lang="en-US" dirty="0"/>
              <a:t>Manage Printing on a Windows system – Print Queue</a:t>
            </a:r>
          </a:p>
        </p:txBody>
      </p:sp>
      <p:sp>
        <p:nvSpPr>
          <p:cNvPr id="3" name="Content Placeholder 2">
            <a:extLst>
              <a:ext uri="{FF2B5EF4-FFF2-40B4-BE49-F238E27FC236}">
                <a16:creationId xmlns:a16="http://schemas.microsoft.com/office/drawing/2014/main" id="{4DF94C34-8A6A-4243-905A-C25B2701D94F}"/>
              </a:ext>
            </a:extLst>
          </p:cNvPr>
          <p:cNvSpPr>
            <a:spLocks noGrp="1"/>
          </p:cNvSpPr>
          <p:nvPr>
            <p:ph idx="1"/>
          </p:nvPr>
        </p:nvSpPr>
        <p:spPr>
          <a:xfrm>
            <a:off x="0" y="1171074"/>
            <a:ext cx="12192000" cy="5668670"/>
          </a:xfrm>
        </p:spPr>
        <p:txBody>
          <a:bodyPr>
            <a:normAutofit/>
          </a:bodyPr>
          <a:lstStyle/>
          <a:p>
            <a:pPr marL="0" indent="0">
              <a:buNone/>
            </a:pPr>
            <a:r>
              <a:rPr lang="en-US" sz="3200" dirty="0"/>
              <a:t>A print </a:t>
            </a:r>
            <a:r>
              <a:rPr lang="en-US" sz="3200" i="1" dirty="0"/>
              <a:t>queue</a:t>
            </a:r>
            <a:r>
              <a:rPr lang="en-US" sz="3200" dirty="0"/>
              <a:t> is a location on the hard disk that holds print jobs that are waiting to be processed. Each printer object has its own print queue.</a:t>
            </a:r>
          </a:p>
          <a:p>
            <a:pPr lvl="0"/>
            <a:r>
              <a:rPr lang="en-US" sz="3200" dirty="0"/>
              <a:t>Double-click the printer to open the print queue.</a:t>
            </a:r>
          </a:p>
          <a:p>
            <a:pPr lvl="0"/>
            <a:r>
              <a:rPr lang="en-US" sz="3200" dirty="0"/>
              <a:t>By default, users can manage their own jobs in the print queue (pause/</a:t>
            </a:r>
            <a:r>
              <a:rPr lang="en-US" sz="3200" dirty="0" err="1"/>
              <a:t>unpause</a:t>
            </a:r>
            <a:r>
              <a:rPr lang="en-US" sz="3200" dirty="0"/>
              <a:t> or delete).</a:t>
            </a:r>
          </a:p>
          <a:p>
            <a:r>
              <a:rPr lang="en-US" sz="3200" dirty="0"/>
              <a:t>Users who have the Manage documents permission can manage all documents in the queue (pause, resume, delete, or rearrange the order). Users can only pause individual documents (or all documents) in the queue; they cannot pause the printer.</a:t>
            </a:r>
          </a:p>
        </p:txBody>
      </p:sp>
    </p:spTree>
    <p:extLst>
      <p:ext uri="{BB962C8B-B14F-4D97-AF65-F5344CB8AC3E}">
        <p14:creationId xmlns:p14="http://schemas.microsoft.com/office/powerpoint/2010/main" val="16355229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858E09-664A-4312-8364-9D565A736B45}"/>
              </a:ext>
            </a:extLst>
          </p:cNvPr>
          <p:cNvSpPr>
            <a:spLocks noGrp="1"/>
          </p:cNvSpPr>
          <p:nvPr>
            <p:ph type="title"/>
          </p:nvPr>
        </p:nvSpPr>
        <p:spPr>
          <a:xfrm>
            <a:off x="838200" y="18256"/>
            <a:ext cx="10515600" cy="992398"/>
          </a:xfrm>
        </p:spPr>
        <p:txBody>
          <a:bodyPr>
            <a:normAutofit fontScale="90000"/>
          </a:bodyPr>
          <a:lstStyle/>
          <a:p>
            <a:pPr algn="ctr"/>
            <a:r>
              <a:rPr lang="en-US" dirty="0"/>
              <a:t>Manage Printing on a Windows system – Print Server</a:t>
            </a:r>
          </a:p>
        </p:txBody>
      </p:sp>
      <p:sp>
        <p:nvSpPr>
          <p:cNvPr id="3" name="Content Placeholder 2">
            <a:extLst>
              <a:ext uri="{FF2B5EF4-FFF2-40B4-BE49-F238E27FC236}">
                <a16:creationId xmlns:a16="http://schemas.microsoft.com/office/drawing/2014/main" id="{3877C63C-2D43-48DC-8E3E-57E294FABD72}"/>
              </a:ext>
            </a:extLst>
          </p:cNvPr>
          <p:cNvSpPr>
            <a:spLocks noGrp="1"/>
          </p:cNvSpPr>
          <p:nvPr>
            <p:ph idx="1"/>
          </p:nvPr>
        </p:nvSpPr>
        <p:spPr>
          <a:xfrm>
            <a:off x="0" y="1010654"/>
            <a:ext cx="12192000" cy="5847346"/>
          </a:xfrm>
        </p:spPr>
        <p:txBody>
          <a:bodyPr>
            <a:normAutofit lnSpcReduction="10000"/>
          </a:bodyPr>
          <a:lstStyle/>
          <a:p>
            <a:pPr marL="0" indent="0">
              <a:buNone/>
            </a:pPr>
            <a:r>
              <a:rPr lang="en-US" dirty="0"/>
              <a:t>The print server is a software process that takes print jobs from the queue and sends them to the print device.</a:t>
            </a:r>
            <a:endParaRPr lang="en-US" sz="3200" dirty="0"/>
          </a:p>
          <a:p>
            <a:pPr lvl="0"/>
            <a:r>
              <a:rPr lang="en-US" dirty="0"/>
              <a:t>A single print server services all print queues and print devices.</a:t>
            </a:r>
            <a:endParaRPr lang="en-US" sz="3200" dirty="0"/>
          </a:p>
          <a:p>
            <a:pPr lvl="0"/>
            <a:r>
              <a:rPr lang="en-US" dirty="0"/>
              <a:t>To edit the print server properties do the following in Windows 10:</a:t>
            </a:r>
            <a:endParaRPr lang="en-US" sz="3200" dirty="0"/>
          </a:p>
          <a:p>
            <a:pPr lvl="1"/>
            <a:r>
              <a:rPr lang="en-US" dirty="0"/>
              <a:t>Select </a:t>
            </a:r>
            <a:r>
              <a:rPr lang="en-US" b="1" dirty="0"/>
              <a:t>Start</a:t>
            </a:r>
            <a:r>
              <a:rPr lang="en-US" dirty="0"/>
              <a:t>.</a:t>
            </a:r>
            <a:endParaRPr lang="en-US" sz="2800" dirty="0"/>
          </a:p>
          <a:p>
            <a:pPr lvl="1"/>
            <a:r>
              <a:rPr lang="en-US" dirty="0"/>
              <a:t>Select </a:t>
            </a:r>
            <a:r>
              <a:rPr lang="en-US" b="1" dirty="0"/>
              <a:t>Settings</a:t>
            </a:r>
            <a:r>
              <a:rPr lang="en-US" dirty="0"/>
              <a:t>.</a:t>
            </a:r>
            <a:endParaRPr lang="en-US" sz="2800" dirty="0"/>
          </a:p>
          <a:p>
            <a:pPr lvl="1"/>
            <a:r>
              <a:rPr lang="en-US" dirty="0"/>
              <a:t>Select </a:t>
            </a:r>
            <a:r>
              <a:rPr lang="en-US" b="1" dirty="0"/>
              <a:t>Devices</a:t>
            </a:r>
            <a:r>
              <a:rPr lang="en-US" dirty="0"/>
              <a:t>.</a:t>
            </a:r>
            <a:endParaRPr lang="en-US" sz="2800" dirty="0"/>
          </a:p>
          <a:p>
            <a:pPr lvl="1"/>
            <a:r>
              <a:rPr lang="en-US" dirty="0"/>
              <a:t>Select </a:t>
            </a:r>
            <a:r>
              <a:rPr lang="en-US" b="1" dirty="0"/>
              <a:t>Devices and Printers</a:t>
            </a:r>
            <a:r>
              <a:rPr lang="en-US" dirty="0"/>
              <a:t>.</a:t>
            </a:r>
            <a:endParaRPr lang="en-US" sz="2800" dirty="0"/>
          </a:p>
          <a:p>
            <a:pPr lvl="1"/>
            <a:r>
              <a:rPr lang="en-US" dirty="0"/>
              <a:t>Select </a:t>
            </a:r>
            <a:r>
              <a:rPr lang="en-US" b="1" dirty="0"/>
              <a:t>Print Server Properties</a:t>
            </a:r>
            <a:r>
              <a:rPr lang="en-US" dirty="0"/>
              <a:t>.</a:t>
            </a:r>
            <a:endParaRPr lang="en-US" sz="2800" dirty="0"/>
          </a:p>
          <a:p>
            <a:pPr lvl="0"/>
            <a:r>
              <a:rPr lang="en-US" dirty="0"/>
              <a:t>Edit the print server properties to:</a:t>
            </a:r>
            <a:endParaRPr lang="en-US" sz="3200" dirty="0"/>
          </a:p>
          <a:p>
            <a:pPr lvl="1"/>
            <a:r>
              <a:rPr lang="en-US" dirty="0"/>
              <a:t>Add ports and modify the port for any printer</a:t>
            </a:r>
            <a:endParaRPr lang="en-US" sz="2800" dirty="0"/>
          </a:p>
          <a:p>
            <a:pPr lvl="1"/>
            <a:r>
              <a:rPr lang="en-US" dirty="0"/>
              <a:t>Manage print drivers used on the system, including drivers required by network users</a:t>
            </a:r>
            <a:endParaRPr lang="en-US" sz="2800" dirty="0"/>
          </a:p>
          <a:p>
            <a:pPr lvl="1"/>
            <a:r>
              <a:rPr lang="en-US" dirty="0"/>
              <a:t>Configure printing notifications</a:t>
            </a:r>
            <a:endParaRPr lang="en-US" sz="2800" dirty="0"/>
          </a:p>
          <a:p>
            <a:r>
              <a:rPr lang="en-US" dirty="0"/>
              <a:t>Change the drive and directory used for all print queues (spooler location) on the system</a:t>
            </a:r>
          </a:p>
        </p:txBody>
      </p:sp>
    </p:spTree>
    <p:extLst>
      <p:ext uri="{BB962C8B-B14F-4D97-AF65-F5344CB8AC3E}">
        <p14:creationId xmlns:p14="http://schemas.microsoft.com/office/powerpoint/2010/main" val="8479647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7370F6-CF6D-444A-BFC2-4E67F213BA5C}"/>
              </a:ext>
            </a:extLst>
          </p:cNvPr>
          <p:cNvSpPr>
            <a:spLocks noGrp="1"/>
          </p:cNvSpPr>
          <p:nvPr>
            <p:ph type="title"/>
          </p:nvPr>
        </p:nvSpPr>
        <p:spPr>
          <a:xfrm>
            <a:off x="838200" y="18255"/>
            <a:ext cx="10515600" cy="912187"/>
          </a:xfrm>
        </p:spPr>
        <p:txBody>
          <a:bodyPr>
            <a:normAutofit fontScale="90000"/>
          </a:bodyPr>
          <a:lstStyle/>
          <a:p>
            <a:pPr algn="ctr"/>
            <a:r>
              <a:rPr lang="en-US" dirty="0"/>
              <a:t>Manage Printing on a Windows system – Print Drivers</a:t>
            </a:r>
          </a:p>
        </p:txBody>
      </p:sp>
      <p:sp>
        <p:nvSpPr>
          <p:cNvPr id="3" name="Content Placeholder 2">
            <a:extLst>
              <a:ext uri="{FF2B5EF4-FFF2-40B4-BE49-F238E27FC236}">
                <a16:creationId xmlns:a16="http://schemas.microsoft.com/office/drawing/2014/main" id="{89290C23-A11C-404B-959A-E5FD1CDA0CDD}"/>
              </a:ext>
            </a:extLst>
          </p:cNvPr>
          <p:cNvSpPr>
            <a:spLocks noGrp="1"/>
          </p:cNvSpPr>
          <p:nvPr>
            <p:ph idx="1"/>
          </p:nvPr>
        </p:nvSpPr>
        <p:spPr>
          <a:xfrm>
            <a:off x="0" y="1042737"/>
            <a:ext cx="12192000" cy="5797008"/>
          </a:xfrm>
        </p:spPr>
        <p:txBody>
          <a:bodyPr>
            <a:normAutofit/>
          </a:bodyPr>
          <a:lstStyle/>
          <a:p>
            <a:pPr marL="0" indent="0">
              <a:buNone/>
            </a:pPr>
            <a:r>
              <a:rPr lang="en-US" sz="3600" dirty="0"/>
              <a:t>Print drivers allow you to utilize the following configuration settings:</a:t>
            </a:r>
          </a:p>
          <a:p>
            <a:pPr lvl="0"/>
            <a:r>
              <a:rPr lang="en-US" sz="3600" dirty="0"/>
              <a:t>Duplex allows you to print on both sides of a sheet of paper.</a:t>
            </a:r>
          </a:p>
          <a:p>
            <a:pPr lvl="0"/>
            <a:r>
              <a:rPr lang="en-US" sz="3600" dirty="0"/>
              <a:t>Collate organizes and orders a document into separate sets.</a:t>
            </a:r>
          </a:p>
          <a:p>
            <a:pPr lvl="0"/>
            <a:r>
              <a:rPr lang="en-US" sz="3600" dirty="0"/>
              <a:t>Orientation allows you to change the orientation of the paper so you can print in both portrait and landscape.</a:t>
            </a:r>
          </a:p>
          <a:p>
            <a:r>
              <a:rPr lang="en-US" sz="3600" dirty="0"/>
              <a:t>Quality lets you modify the print quality of the text and images on the paper.</a:t>
            </a:r>
          </a:p>
        </p:txBody>
      </p:sp>
    </p:spTree>
    <p:extLst>
      <p:ext uri="{BB962C8B-B14F-4D97-AF65-F5344CB8AC3E}">
        <p14:creationId xmlns:p14="http://schemas.microsoft.com/office/powerpoint/2010/main" val="20492701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E189C7-E587-498A-9692-4250EB4AC92C}"/>
              </a:ext>
            </a:extLst>
          </p:cNvPr>
          <p:cNvSpPr>
            <a:spLocks noGrp="1"/>
          </p:cNvSpPr>
          <p:nvPr>
            <p:ph type="title"/>
          </p:nvPr>
        </p:nvSpPr>
        <p:spPr>
          <a:xfrm>
            <a:off x="838200" y="18256"/>
            <a:ext cx="10515600" cy="1008440"/>
          </a:xfrm>
        </p:spPr>
        <p:txBody>
          <a:bodyPr>
            <a:normAutofit fontScale="90000"/>
          </a:bodyPr>
          <a:lstStyle/>
          <a:p>
            <a:pPr algn="ctr"/>
            <a:r>
              <a:rPr lang="en-US" dirty="0"/>
              <a:t>Manage Printing on a Windows system – Print Spooling Service</a:t>
            </a:r>
          </a:p>
        </p:txBody>
      </p:sp>
      <p:sp>
        <p:nvSpPr>
          <p:cNvPr id="3" name="Content Placeholder 2">
            <a:extLst>
              <a:ext uri="{FF2B5EF4-FFF2-40B4-BE49-F238E27FC236}">
                <a16:creationId xmlns:a16="http://schemas.microsoft.com/office/drawing/2014/main" id="{4C67E305-86EE-4298-B5BF-30FEA1D8477C}"/>
              </a:ext>
            </a:extLst>
          </p:cNvPr>
          <p:cNvSpPr>
            <a:spLocks noGrp="1"/>
          </p:cNvSpPr>
          <p:nvPr>
            <p:ph idx="1"/>
          </p:nvPr>
        </p:nvSpPr>
        <p:spPr>
          <a:xfrm>
            <a:off x="0" y="1026696"/>
            <a:ext cx="12192000" cy="5831304"/>
          </a:xfrm>
        </p:spPr>
        <p:txBody>
          <a:bodyPr>
            <a:normAutofit/>
          </a:bodyPr>
          <a:lstStyle/>
          <a:p>
            <a:pPr marL="0" indent="0">
              <a:buNone/>
            </a:pPr>
            <a:endParaRPr lang="en-US" sz="3600" dirty="0"/>
          </a:p>
          <a:p>
            <a:pPr marL="0" indent="0">
              <a:buNone/>
            </a:pPr>
            <a:r>
              <a:rPr lang="en-US" sz="3600" dirty="0"/>
              <a:t>Windows printing is dependent upon the Print Spooling service. The Print Spooling service is a software process that captures print jobs from applications, places them in the print queue, and then sends each print job to the print device.</a:t>
            </a:r>
          </a:p>
          <a:p>
            <a:pPr lvl="0"/>
            <a:r>
              <a:rPr lang="en-US" sz="3600" dirty="0"/>
              <a:t>Use the Services snap-in to manage the Print Spooling service.</a:t>
            </a:r>
          </a:p>
          <a:p>
            <a:r>
              <a:rPr lang="en-US" sz="3600" dirty="0"/>
              <a:t>By default, the Print Spooling service is configured to start automatically each time the system starts.</a:t>
            </a:r>
          </a:p>
        </p:txBody>
      </p:sp>
    </p:spTree>
    <p:extLst>
      <p:ext uri="{BB962C8B-B14F-4D97-AF65-F5344CB8AC3E}">
        <p14:creationId xmlns:p14="http://schemas.microsoft.com/office/powerpoint/2010/main" val="36775744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C9E399-E385-4AF9-9DBB-F3C68361AC41}"/>
              </a:ext>
            </a:extLst>
          </p:cNvPr>
          <p:cNvSpPr>
            <a:spLocks noGrp="1"/>
          </p:cNvSpPr>
          <p:nvPr>
            <p:ph type="title"/>
          </p:nvPr>
        </p:nvSpPr>
        <p:spPr/>
        <p:txBody>
          <a:bodyPr/>
          <a:lstStyle/>
          <a:p>
            <a:r>
              <a:rPr lang="en-US" dirty="0"/>
              <a:t>Printer Driver Issues</a:t>
            </a:r>
          </a:p>
        </p:txBody>
      </p:sp>
      <p:sp>
        <p:nvSpPr>
          <p:cNvPr id="3" name="Content Placeholder 2">
            <a:extLst>
              <a:ext uri="{FF2B5EF4-FFF2-40B4-BE49-F238E27FC236}">
                <a16:creationId xmlns:a16="http://schemas.microsoft.com/office/drawing/2014/main" id="{D883531F-358F-4A28-98D9-E79399B2FB52}"/>
              </a:ext>
            </a:extLst>
          </p:cNvPr>
          <p:cNvSpPr>
            <a:spLocks noGrp="1"/>
          </p:cNvSpPr>
          <p:nvPr>
            <p:ph idx="1"/>
          </p:nvPr>
        </p:nvSpPr>
        <p:spPr>
          <a:xfrm>
            <a:off x="0" y="1825624"/>
            <a:ext cx="12192000" cy="5032375"/>
          </a:xfrm>
        </p:spPr>
        <p:txBody>
          <a:bodyPr>
            <a:normAutofit/>
          </a:bodyPr>
          <a:lstStyle/>
          <a:p>
            <a:r>
              <a:rPr lang="en-US" dirty="0"/>
              <a:t>It is important to make sure that the following driver issues are addressed when troubleshooting printers:</a:t>
            </a:r>
          </a:p>
          <a:p>
            <a:pPr lvl="0"/>
            <a:r>
              <a:rPr lang="en-US" dirty="0"/>
              <a:t>Verify that the latest version of the driver for the specific make and model of the printer has been installed. If the incorrect driver is installed, this can lead to post-script text, garbled text, and other irregular activity.</a:t>
            </a:r>
          </a:p>
          <a:p>
            <a:pPr lvl="0"/>
            <a:r>
              <a:rPr lang="en-US" dirty="0"/>
              <a:t>Incorrectly configured network printing often leads to users installing the wrong driver on their machine. Make sure to configure your network so that users don't have to install the driver on their machine, especially without supervision.</a:t>
            </a:r>
          </a:p>
          <a:p>
            <a:pPr lvl="0"/>
            <a:r>
              <a:rPr lang="en-US" dirty="0"/>
              <a:t>On occasion, driver files may become corrupted. If this is the case, you should reinstall the latest version of the driver from the manufacturer's website.</a:t>
            </a:r>
          </a:p>
          <a:p>
            <a:pPr marL="0" indent="0">
              <a:buNone/>
            </a:pPr>
            <a:endParaRPr lang="en-US" dirty="0"/>
          </a:p>
        </p:txBody>
      </p:sp>
    </p:spTree>
    <p:extLst>
      <p:ext uri="{BB962C8B-B14F-4D97-AF65-F5344CB8AC3E}">
        <p14:creationId xmlns:p14="http://schemas.microsoft.com/office/powerpoint/2010/main" val="17541870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238E4C-8926-4337-8B44-D1D2E0E68796}"/>
              </a:ext>
            </a:extLst>
          </p:cNvPr>
          <p:cNvSpPr>
            <a:spLocks noGrp="1"/>
          </p:cNvSpPr>
          <p:nvPr>
            <p:ph type="title"/>
          </p:nvPr>
        </p:nvSpPr>
        <p:spPr/>
        <p:txBody>
          <a:bodyPr/>
          <a:lstStyle/>
          <a:p>
            <a:r>
              <a:rPr lang="en-US" dirty="0"/>
              <a:t>Computer Power Management - ACPI</a:t>
            </a:r>
          </a:p>
        </p:txBody>
      </p:sp>
      <p:sp>
        <p:nvSpPr>
          <p:cNvPr id="3" name="Content Placeholder 2">
            <a:extLst>
              <a:ext uri="{FF2B5EF4-FFF2-40B4-BE49-F238E27FC236}">
                <a16:creationId xmlns:a16="http://schemas.microsoft.com/office/drawing/2014/main" id="{D9BE1D10-28E7-4DA6-80FC-8AEC790664A4}"/>
              </a:ext>
            </a:extLst>
          </p:cNvPr>
          <p:cNvSpPr>
            <a:spLocks noGrp="1"/>
          </p:cNvSpPr>
          <p:nvPr>
            <p:ph idx="1"/>
          </p:nvPr>
        </p:nvSpPr>
        <p:spPr>
          <a:xfrm>
            <a:off x="0" y="1825624"/>
            <a:ext cx="12192000" cy="5032375"/>
          </a:xfrm>
        </p:spPr>
        <p:txBody>
          <a:bodyPr>
            <a:normAutofit fontScale="92500" lnSpcReduction="10000"/>
          </a:bodyPr>
          <a:lstStyle/>
          <a:p>
            <a:pPr marL="0" indent="0">
              <a:buNone/>
            </a:pPr>
            <a:r>
              <a:rPr lang="en-US" dirty="0"/>
              <a:t>The ability for a computer to manage devices to conserve power is made possible by implementing the Advanced Configuration and Power Interface (ACPI) standards.</a:t>
            </a:r>
          </a:p>
          <a:p>
            <a:pPr marL="0" indent="0">
              <a:buNone/>
            </a:pPr>
            <a:endParaRPr lang="en-US" dirty="0"/>
          </a:p>
          <a:p>
            <a:pPr lvl="0"/>
            <a:r>
              <a:rPr lang="en-US" dirty="0"/>
              <a:t>ACPI is also known as Instant Available and Always On. Is often mistakenly referred to as APM (an older standard).</a:t>
            </a:r>
          </a:p>
          <a:p>
            <a:pPr lvl="0"/>
            <a:r>
              <a:rPr lang="en-US" dirty="0"/>
              <a:t>The operating system, BIOS, and devices interact to manage power.</a:t>
            </a:r>
          </a:p>
          <a:p>
            <a:pPr lvl="0"/>
            <a:r>
              <a:rPr lang="en-US" dirty="0"/>
              <a:t>Users can configure settings that identify events and power consumption characteristics. For example, you can configure the display to turn off after 5 minutes of inactivity.</a:t>
            </a:r>
          </a:p>
          <a:p>
            <a:pPr lvl="0"/>
            <a:r>
              <a:rPr lang="en-US" dirty="0"/>
              <a:t>The system can monitor the battery and other device states and dynamically change power consumption on one or more devices.</a:t>
            </a:r>
          </a:p>
          <a:p>
            <a:pPr lvl="0"/>
            <a:r>
              <a:rPr lang="en-US" dirty="0"/>
              <a:t>ACPI supports Plug and Play.</a:t>
            </a:r>
          </a:p>
          <a:p>
            <a:pPr marL="0" indent="0">
              <a:buNone/>
            </a:pPr>
            <a:endParaRPr lang="en-US" dirty="0"/>
          </a:p>
        </p:txBody>
      </p:sp>
    </p:spTree>
    <p:extLst>
      <p:ext uri="{BB962C8B-B14F-4D97-AF65-F5344CB8AC3E}">
        <p14:creationId xmlns:p14="http://schemas.microsoft.com/office/powerpoint/2010/main" val="29161705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62EAF1C1-9B62-4B9F-A420-901C1A1274E2}"/>
              </a:ext>
            </a:extLst>
          </p:cNvPr>
          <p:cNvGraphicFramePr>
            <a:graphicFrameLocks noGrp="1"/>
          </p:cNvGraphicFramePr>
          <p:nvPr>
            <p:extLst>
              <p:ext uri="{D42A27DB-BD31-4B8C-83A1-F6EECF244321}">
                <p14:modId xmlns:p14="http://schemas.microsoft.com/office/powerpoint/2010/main" val="3087723646"/>
              </p:ext>
            </p:extLst>
          </p:nvPr>
        </p:nvGraphicFramePr>
        <p:xfrm>
          <a:off x="0" y="0"/>
          <a:ext cx="12192000" cy="6857999"/>
        </p:xfrm>
        <a:graphic>
          <a:graphicData uri="http://schemas.openxmlformats.org/drawingml/2006/table">
            <a:tbl>
              <a:tblPr firstRow="1" bandRow="1">
                <a:tableStyleId>{5C22544A-7EE6-4342-B048-85BDC9FD1C3A}</a:tableStyleId>
              </a:tblPr>
              <a:tblGrid>
                <a:gridCol w="6096000">
                  <a:extLst>
                    <a:ext uri="{9D8B030D-6E8A-4147-A177-3AD203B41FA5}">
                      <a16:colId xmlns:a16="http://schemas.microsoft.com/office/drawing/2014/main" val="1025336466"/>
                    </a:ext>
                  </a:extLst>
                </a:gridCol>
                <a:gridCol w="6096000">
                  <a:extLst>
                    <a:ext uri="{9D8B030D-6E8A-4147-A177-3AD203B41FA5}">
                      <a16:colId xmlns:a16="http://schemas.microsoft.com/office/drawing/2014/main" val="2278472912"/>
                    </a:ext>
                  </a:extLst>
                </a:gridCol>
              </a:tblGrid>
              <a:tr h="397013">
                <a:tc>
                  <a:txBody>
                    <a:bodyPr/>
                    <a:lstStyle/>
                    <a:p>
                      <a:r>
                        <a:rPr lang="en-US" dirty="0"/>
                        <a:t>Power State</a:t>
                      </a:r>
                    </a:p>
                  </a:txBody>
                  <a:tcPr/>
                </a:tc>
                <a:tc>
                  <a:txBody>
                    <a:bodyPr/>
                    <a:lstStyle/>
                    <a:p>
                      <a:r>
                        <a:rPr lang="en-US" dirty="0"/>
                        <a:t>Characteristics</a:t>
                      </a:r>
                    </a:p>
                  </a:txBody>
                  <a:tcPr/>
                </a:tc>
                <a:extLst>
                  <a:ext uri="{0D108BD9-81ED-4DB2-BD59-A6C34878D82A}">
                    <a16:rowId xmlns:a16="http://schemas.microsoft.com/office/drawing/2014/main" val="88697890"/>
                  </a:ext>
                </a:extLst>
              </a:tr>
              <a:tr h="685256">
                <a:tc>
                  <a:txBody>
                    <a:bodyPr/>
                    <a:lstStyle/>
                    <a:p>
                      <a:r>
                        <a:rPr lang="en-US" dirty="0"/>
                        <a:t>Working</a:t>
                      </a:r>
                    </a:p>
                  </a:txBody>
                  <a:tcPr/>
                </a:tc>
                <a:tc>
                  <a:txBody>
                    <a:bodyPr/>
                    <a:lstStyle/>
                    <a:p>
                      <a:pPr lvl="0"/>
                      <a:r>
                        <a:rPr lang="en-US" sz="1800" kern="1200" dirty="0">
                          <a:solidFill>
                            <a:schemeClr val="dk1"/>
                          </a:solidFill>
                          <a:effectLst/>
                          <a:latin typeface="+mn-lt"/>
                          <a:ea typeface="+mn-ea"/>
                          <a:cs typeface="+mn-cs"/>
                        </a:rPr>
                        <a:t>The whole system is usable.</a:t>
                      </a:r>
                    </a:p>
                    <a:p>
                      <a:r>
                        <a:rPr lang="en-US" sz="1800" kern="1200" dirty="0">
                          <a:solidFill>
                            <a:schemeClr val="dk1"/>
                          </a:solidFill>
                          <a:effectLst/>
                          <a:latin typeface="+mn-lt"/>
                          <a:ea typeface="+mn-ea"/>
                          <a:cs typeface="+mn-cs"/>
                        </a:rPr>
                        <a:t>Unused save power in a low power state.</a:t>
                      </a:r>
                      <a:endParaRPr lang="en-US" dirty="0"/>
                    </a:p>
                  </a:txBody>
                  <a:tcPr/>
                </a:tc>
                <a:extLst>
                  <a:ext uri="{0D108BD9-81ED-4DB2-BD59-A6C34878D82A}">
                    <a16:rowId xmlns:a16="http://schemas.microsoft.com/office/drawing/2014/main" val="1004649270"/>
                  </a:ext>
                </a:extLst>
              </a:tr>
              <a:tr h="685256">
                <a:tc>
                  <a:txBody>
                    <a:bodyPr/>
                    <a:lstStyle/>
                    <a:p>
                      <a:r>
                        <a:rPr lang="en-US" dirty="0"/>
                        <a:t>Sleep (Modern Standby)</a:t>
                      </a:r>
                    </a:p>
                  </a:txBody>
                  <a:tcPr/>
                </a:tc>
                <a:tc>
                  <a:txBody>
                    <a:bodyPr/>
                    <a:lstStyle/>
                    <a:p>
                      <a:r>
                        <a:rPr lang="en-US" sz="1800" kern="1200" dirty="0">
                          <a:solidFill>
                            <a:schemeClr val="dk1"/>
                          </a:solidFill>
                          <a:effectLst/>
                          <a:latin typeface="+mn-lt"/>
                          <a:ea typeface="+mn-ea"/>
                          <a:cs typeface="+mn-cs"/>
                        </a:rPr>
                        <a:t>Able to switch from a low-power state to a high-power state quickly.</a:t>
                      </a:r>
                      <a:endParaRPr lang="en-US" dirty="0"/>
                    </a:p>
                  </a:txBody>
                  <a:tcPr/>
                </a:tc>
                <a:extLst>
                  <a:ext uri="{0D108BD9-81ED-4DB2-BD59-A6C34878D82A}">
                    <a16:rowId xmlns:a16="http://schemas.microsoft.com/office/drawing/2014/main" val="2040994640"/>
                  </a:ext>
                </a:extLst>
              </a:tr>
              <a:tr h="1859981">
                <a:tc>
                  <a:txBody>
                    <a:bodyPr/>
                    <a:lstStyle/>
                    <a:p>
                      <a:r>
                        <a:rPr lang="en-US" dirty="0"/>
                        <a:t>Sleep</a:t>
                      </a:r>
                    </a:p>
                  </a:txBody>
                  <a:tcPr/>
                </a:tc>
                <a:tc>
                  <a:txBody>
                    <a:bodyPr/>
                    <a:lstStyle/>
                    <a:p>
                      <a:pPr lvl="0"/>
                      <a:r>
                        <a:rPr lang="en-US" sz="1800" kern="1200" dirty="0">
                          <a:solidFill>
                            <a:schemeClr val="dk1"/>
                          </a:solidFill>
                          <a:effectLst/>
                          <a:latin typeface="+mn-lt"/>
                          <a:ea typeface="+mn-ea"/>
                          <a:cs typeface="+mn-cs"/>
                        </a:rPr>
                        <a:t>The system appears to be off.</a:t>
                      </a:r>
                    </a:p>
                    <a:p>
                      <a:pPr lvl="0"/>
                      <a:r>
                        <a:rPr lang="en-US" sz="1800" kern="1200" dirty="0">
                          <a:solidFill>
                            <a:schemeClr val="dk1"/>
                          </a:solidFill>
                          <a:effectLst/>
                          <a:latin typeface="+mn-lt"/>
                          <a:ea typeface="+mn-ea"/>
                          <a:cs typeface="+mn-cs"/>
                        </a:rPr>
                        <a:t>Volatile memory is refreshed.</a:t>
                      </a:r>
                    </a:p>
                    <a:p>
                      <a:pPr lvl="0"/>
                      <a:r>
                        <a:rPr lang="en-US" sz="1800" kern="1200" dirty="0">
                          <a:solidFill>
                            <a:schemeClr val="dk1"/>
                          </a:solidFill>
                          <a:effectLst/>
                          <a:latin typeface="+mn-lt"/>
                          <a:ea typeface="+mn-ea"/>
                          <a:cs typeface="+mn-cs"/>
                        </a:rPr>
                        <a:t>Some components are powered so the computer can wake from keyboard, LAN, or USB input.</a:t>
                      </a:r>
                    </a:p>
                    <a:p>
                      <a:r>
                        <a:rPr lang="en-US" sz="1800" kern="1200" dirty="0">
                          <a:solidFill>
                            <a:schemeClr val="dk1"/>
                          </a:solidFill>
                          <a:effectLst/>
                          <a:latin typeface="+mn-lt"/>
                          <a:ea typeface="+mn-ea"/>
                          <a:cs typeface="+mn-cs"/>
                        </a:rPr>
                        <a:t>In Hybrid Sleep mode, used on desktops, the hibernation file saves the system state in case the system loses power.</a:t>
                      </a:r>
                      <a:endParaRPr lang="en-US" dirty="0"/>
                    </a:p>
                  </a:txBody>
                  <a:tcPr/>
                </a:tc>
                <a:extLst>
                  <a:ext uri="{0D108BD9-81ED-4DB2-BD59-A6C34878D82A}">
                    <a16:rowId xmlns:a16="http://schemas.microsoft.com/office/drawing/2014/main" val="101154807"/>
                  </a:ext>
                </a:extLst>
              </a:tr>
              <a:tr h="1859981">
                <a:tc>
                  <a:txBody>
                    <a:bodyPr/>
                    <a:lstStyle/>
                    <a:p>
                      <a:r>
                        <a:rPr lang="en-US" dirty="0"/>
                        <a:t>Hibernate</a:t>
                      </a:r>
                    </a:p>
                  </a:txBody>
                  <a:tcPr/>
                </a:tc>
                <a:tc>
                  <a:txBody>
                    <a:bodyPr/>
                    <a:lstStyle/>
                    <a:p>
                      <a:pPr lvl="0"/>
                      <a:r>
                        <a:rPr lang="en-US" sz="1800" kern="1200" dirty="0">
                          <a:solidFill>
                            <a:schemeClr val="dk1"/>
                          </a:solidFill>
                          <a:effectLst/>
                          <a:latin typeface="+mn-lt"/>
                          <a:ea typeface="+mn-ea"/>
                          <a:cs typeface="+mn-cs"/>
                        </a:rPr>
                        <a:t>The system appears to be off.</a:t>
                      </a:r>
                    </a:p>
                    <a:p>
                      <a:pPr lvl="0"/>
                      <a:r>
                        <a:rPr lang="en-US" sz="1800" kern="1200" dirty="0">
                          <a:solidFill>
                            <a:schemeClr val="dk1"/>
                          </a:solidFill>
                          <a:effectLst/>
                          <a:latin typeface="+mn-lt"/>
                          <a:ea typeface="+mn-ea"/>
                          <a:cs typeface="+mn-cs"/>
                        </a:rPr>
                        <a:t>Power consumption is at the lowest level.</a:t>
                      </a:r>
                    </a:p>
                    <a:p>
                      <a:pPr lvl="0"/>
                      <a:r>
                        <a:rPr lang="en-US" sz="1800" kern="1200" dirty="0">
                          <a:solidFill>
                            <a:schemeClr val="dk1"/>
                          </a:solidFill>
                          <a:effectLst/>
                          <a:latin typeface="+mn-lt"/>
                          <a:ea typeface="+mn-ea"/>
                          <a:cs typeface="+mn-cs"/>
                        </a:rPr>
                        <a:t>Volatile memory is saved to a hibernation file to preserve the system state.</a:t>
                      </a:r>
                    </a:p>
                    <a:p>
                      <a:r>
                        <a:rPr lang="en-US" sz="1800" kern="1200" dirty="0">
                          <a:solidFill>
                            <a:schemeClr val="dk1"/>
                          </a:solidFill>
                          <a:effectLst/>
                          <a:latin typeface="+mn-lt"/>
                          <a:ea typeface="+mn-ea"/>
                          <a:cs typeface="+mn-cs"/>
                        </a:rPr>
                        <a:t>Some components are powered so the computer can wake from keyboard, LAN, or USB input.</a:t>
                      </a:r>
                      <a:endParaRPr lang="en-US" dirty="0"/>
                    </a:p>
                  </a:txBody>
                  <a:tcPr/>
                </a:tc>
                <a:extLst>
                  <a:ext uri="{0D108BD9-81ED-4DB2-BD59-A6C34878D82A}">
                    <a16:rowId xmlns:a16="http://schemas.microsoft.com/office/drawing/2014/main" val="1806098400"/>
                  </a:ext>
                </a:extLst>
              </a:tr>
              <a:tr h="685256">
                <a:tc>
                  <a:txBody>
                    <a:bodyPr/>
                    <a:lstStyle/>
                    <a:p>
                      <a:r>
                        <a:rPr lang="en-US" dirty="0"/>
                        <a:t>Soft Off</a:t>
                      </a:r>
                    </a:p>
                  </a:txBody>
                  <a:tcPr/>
                </a:tc>
                <a:tc>
                  <a:txBody>
                    <a:bodyPr/>
                    <a:lstStyle/>
                    <a:p>
                      <a:pPr lvl="0"/>
                      <a:r>
                        <a:rPr lang="en-US" sz="1800" kern="1200" dirty="0">
                          <a:solidFill>
                            <a:schemeClr val="dk1"/>
                          </a:solidFill>
                          <a:effectLst/>
                          <a:latin typeface="+mn-lt"/>
                          <a:ea typeface="+mn-ea"/>
                          <a:cs typeface="+mn-cs"/>
                        </a:rPr>
                        <a:t>The system appears to be off.</a:t>
                      </a:r>
                    </a:p>
                    <a:p>
                      <a:r>
                        <a:rPr lang="en-US" sz="1800" kern="1200" dirty="0">
                          <a:solidFill>
                            <a:schemeClr val="dk1"/>
                          </a:solidFill>
                          <a:effectLst/>
                          <a:latin typeface="+mn-lt"/>
                          <a:ea typeface="+mn-ea"/>
                          <a:cs typeface="+mn-cs"/>
                        </a:rPr>
                        <a:t>This state is comprised of a full shutdown and boot cycle.</a:t>
                      </a:r>
                      <a:endParaRPr lang="en-US" dirty="0"/>
                    </a:p>
                  </a:txBody>
                  <a:tcPr/>
                </a:tc>
                <a:extLst>
                  <a:ext uri="{0D108BD9-81ED-4DB2-BD59-A6C34878D82A}">
                    <a16:rowId xmlns:a16="http://schemas.microsoft.com/office/drawing/2014/main" val="4232703815"/>
                  </a:ext>
                </a:extLst>
              </a:tr>
              <a:tr h="685256">
                <a:tc>
                  <a:txBody>
                    <a:bodyPr/>
                    <a:lstStyle/>
                    <a:p>
                      <a:r>
                        <a:rPr lang="en-US" dirty="0"/>
                        <a:t>Mechanical Off</a:t>
                      </a:r>
                    </a:p>
                  </a:txBody>
                  <a:tcPr/>
                </a:tc>
                <a:tc>
                  <a:txBody>
                    <a:bodyPr/>
                    <a:lstStyle/>
                    <a:p>
                      <a:pPr lvl="0"/>
                      <a:r>
                        <a:rPr lang="en-US" sz="1800" kern="1200" dirty="0">
                          <a:solidFill>
                            <a:schemeClr val="dk1"/>
                          </a:solidFill>
                          <a:effectLst/>
                          <a:latin typeface="+mn-lt"/>
                          <a:ea typeface="+mn-ea"/>
                          <a:cs typeface="+mn-cs"/>
                        </a:rPr>
                        <a:t>The system is completely off and consumes no power.</a:t>
                      </a:r>
                    </a:p>
                    <a:p>
                      <a:r>
                        <a:rPr lang="en-US" sz="1800" kern="1200" dirty="0">
                          <a:solidFill>
                            <a:schemeClr val="dk1"/>
                          </a:solidFill>
                          <a:effectLst/>
                          <a:latin typeface="+mn-lt"/>
                          <a:ea typeface="+mn-ea"/>
                          <a:cs typeface="+mn-cs"/>
                        </a:rPr>
                        <a:t>The system returns to a working state only after a full reboot.</a:t>
                      </a:r>
                      <a:endParaRPr lang="en-US" dirty="0"/>
                    </a:p>
                  </a:txBody>
                  <a:tcPr/>
                </a:tc>
                <a:extLst>
                  <a:ext uri="{0D108BD9-81ED-4DB2-BD59-A6C34878D82A}">
                    <a16:rowId xmlns:a16="http://schemas.microsoft.com/office/drawing/2014/main" val="2628445632"/>
                  </a:ext>
                </a:extLst>
              </a:tr>
            </a:tbl>
          </a:graphicData>
        </a:graphic>
      </p:graphicFrame>
    </p:spTree>
    <p:extLst>
      <p:ext uri="{BB962C8B-B14F-4D97-AF65-F5344CB8AC3E}">
        <p14:creationId xmlns:p14="http://schemas.microsoft.com/office/powerpoint/2010/main" val="25889584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600F45-3044-44FE-8008-5933D67FE696}"/>
              </a:ext>
            </a:extLst>
          </p:cNvPr>
          <p:cNvSpPr>
            <a:spLocks noGrp="1"/>
          </p:cNvSpPr>
          <p:nvPr>
            <p:ph type="title"/>
          </p:nvPr>
        </p:nvSpPr>
        <p:spPr>
          <a:xfrm>
            <a:off x="838200" y="18256"/>
            <a:ext cx="10515600" cy="662782"/>
          </a:xfrm>
        </p:spPr>
        <p:txBody>
          <a:bodyPr>
            <a:normAutofit fontScale="90000"/>
          </a:bodyPr>
          <a:lstStyle/>
          <a:p>
            <a:r>
              <a:rPr lang="en-US" dirty="0"/>
              <a:t>Power Schemes (Windows)</a:t>
            </a:r>
          </a:p>
        </p:txBody>
      </p:sp>
      <p:sp>
        <p:nvSpPr>
          <p:cNvPr id="3" name="Content Placeholder 2">
            <a:extLst>
              <a:ext uri="{FF2B5EF4-FFF2-40B4-BE49-F238E27FC236}">
                <a16:creationId xmlns:a16="http://schemas.microsoft.com/office/drawing/2014/main" id="{3BD24767-2C81-4ACF-93B8-EF1A5BB93C09}"/>
              </a:ext>
            </a:extLst>
          </p:cNvPr>
          <p:cNvSpPr>
            <a:spLocks noGrp="1"/>
          </p:cNvSpPr>
          <p:nvPr>
            <p:ph idx="1"/>
          </p:nvPr>
        </p:nvSpPr>
        <p:spPr>
          <a:xfrm>
            <a:off x="0" y="681038"/>
            <a:ext cx="12192000" cy="6176962"/>
          </a:xfrm>
        </p:spPr>
        <p:txBody>
          <a:bodyPr>
            <a:normAutofit fontScale="92500" lnSpcReduction="20000"/>
          </a:bodyPr>
          <a:lstStyle/>
          <a:p>
            <a:pPr marL="0" indent="0">
              <a:buNone/>
            </a:pPr>
            <a:r>
              <a:rPr lang="en-US" dirty="0"/>
              <a:t>Windows uses Power Schemes to manage power for the system. A </a:t>
            </a:r>
            <a:r>
              <a:rPr lang="en-US" i="1" dirty="0"/>
              <a:t>power scheme</a:t>
            </a:r>
            <a:r>
              <a:rPr lang="en-US" dirty="0"/>
              <a:t> is a collection of power settings that are either predefined or created by a user for use in different computing environments.</a:t>
            </a:r>
          </a:p>
          <a:p>
            <a:pPr lvl="0"/>
            <a:r>
              <a:rPr lang="en-US" dirty="0"/>
              <a:t>Each power scheme controls power down settings for the monitor, hard drives, and the entire system, and has settings for when running on AC power or on battery power.</a:t>
            </a:r>
          </a:p>
          <a:p>
            <a:pPr lvl="0"/>
            <a:r>
              <a:rPr lang="en-US" dirty="0"/>
              <a:t>You can modify the existing schemes or create new ones to meet your needs through the Power Options utility in the Control Panel. In Windows 10, you can edit power schemes by right-clicking the </a:t>
            </a:r>
            <a:r>
              <a:rPr lang="en-US" b="1" dirty="0"/>
              <a:t>desktop</a:t>
            </a:r>
            <a:r>
              <a:rPr lang="en-US" dirty="0"/>
              <a:t> and selecting </a:t>
            </a:r>
            <a:r>
              <a:rPr lang="en-US" b="1" dirty="0"/>
              <a:t>Display Settings</a:t>
            </a:r>
            <a:r>
              <a:rPr lang="en-US" dirty="0"/>
              <a:t> &gt; </a:t>
            </a:r>
            <a:r>
              <a:rPr lang="en-US" b="1" dirty="0"/>
              <a:t>Power &amp; Sleep</a:t>
            </a:r>
            <a:r>
              <a:rPr lang="en-US" dirty="0"/>
              <a:t>.</a:t>
            </a:r>
          </a:p>
          <a:p>
            <a:pPr lvl="0"/>
            <a:r>
              <a:rPr lang="en-US" dirty="0"/>
              <a:t>The preconfigured power schemes available depend on the operating system version and the computer type (laptop or desktop). Some manufacturers also include preconfigured power schemes. Default power schemes are often included to maximize performance or power savings.</a:t>
            </a:r>
          </a:p>
          <a:p>
            <a:pPr lvl="0"/>
            <a:r>
              <a:rPr lang="en-US" dirty="0"/>
              <a:t>Power schemes work for both laptop and desktop systems.</a:t>
            </a:r>
          </a:p>
          <a:p>
            <a:pPr lvl="0"/>
            <a:r>
              <a:rPr lang="en-US" dirty="0"/>
              <a:t>Edit the power scheme to control what the device does when you press the power button, shut down the system, or close the laptop lid.</a:t>
            </a:r>
          </a:p>
          <a:p>
            <a:pPr lvl="0"/>
            <a:r>
              <a:rPr lang="en-US" dirty="0"/>
              <a:t>In Windows, sleep corresponds to the suspend ACPI state. With hybrid sleep, data in memory is retained as well as written to the hard disk. If the computer is turned off while in hybrid sleep, it can be resumed using the data stored on disk.</a:t>
            </a:r>
          </a:p>
          <a:p>
            <a:pPr marL="0" indent="0">
              <a:buNone/>
            </a:pPr>
            <a:endParaRPr lang="en-US" dirty="0"/>
          </a:p>
        </p:txBody>
      </p:sp>
    </p:spTree>
    <p:extLst>
      <p:ext uri="{BB962C8B-B14F-4D97-AF65-F5344CB8AC3E}">
        <p14:creationId xmlns:p14="http://schemas.microsoft.com/office/powerpoint/2010/main" val="2496857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AD318D-08E0-4F49-9043-3B3C75772108}"/>
              </a:ext>
            </a:extLst>
          </p:cNvPr>
          <p:cNvSpPr>
            <a:spLocks noGrp="1"/>
          </p:cNvSpPr>
          <p:nvPr>
            <p:ph type="title"/>
          </p:nvPr>
        </p:nvSpPr>
        <p:spPr>
          <a:xfrm>
            <a:off x="838200" y="18256"/>
            <a:ext cx="10515600" cy="662782"/>
          </a:xfrm>
        </p:spPr>
        <p:txBody>
          <a:bodyPr>
            <a:normAutofit fontScale="90000"/>
          </a:bodyPr>
          <a:lstStyle/>
          <a:p>
            <a:r>
              <a:rPr lang="en-US" dirty="0"/>
              <a:t>Power Settings</a:t>
            </a:r>
          </a:p>
        </p:txBody>
      </p:sp>
      <p:sp>
        <p:nvSpPr>
          <p:cNvPr id="3" name="Content Placeholder 2">
            <a:extLst>
              <a:ext uri="{FF2B5EF4-FFF2-40B4-BE49-F238E27FC236}">
                <a16:creationId xmlns:a16="http://schemas.microsoft.com/office/drawing/2014/main" id="{1E8141D6-45E1-4D35-841E-62AD5DC06E76}"/>
              </a:ext>
            </a:extLst>
          </p:cNvPr>
          <p:cNvSpPr>
            <a:spLocks noGrp="1"/>
          </p:cNvSpPr>
          <p:nvPr>
            <p:ph idx="1"/>
          </p:nvPr>
        </p:nvSpPr>
        <p:spPr>
          <a:xfrm>
            <a:off x="0" y="681038"/>
            <a:ext cx="12192000" cy="6158706"/>
          </a:xfrm>
        </p:spPr>
        <p:txBody>
          <a:bodyPr>
            <a:normAutofit fontScale="92500" lnSpcReduction="10000"/>
          </a:bodyPr>
          <a:lstStyle/>
          <a:p>
            <a:pPr lvl="0"/>
            <a:r>
              <a:rPr lang="en-US" sz="2600" dirty="0"/>
              <a:t>Power management must be supported by the BIOS, devices, and the operating system.</a:t>
            </a:r>
          </a:p>
          <a:p>
            <a:pPr lvl="0"/>
            <a:r>
              <a:rPr lang="en-US" sz="2600" dirty="0"/>
              <a:t>In Windows, hibernation must be enabled before you can select Hibernate as an option for shutting down the system or in a power scheme.</a:t>
            </a:r>
          </a:p>
          <a:p>
            <a:pPr lvl="0"/>
            <a:r>
              <a:rPr lang="en-US" sz="2600" dirty="0"/>
              <a:t>The BIOS must have ACPI support enabled before you can enable hibernation in Windows. If the Hibernate tab is missing, check the BIOS. If the BIOS does not have a setting for ACPI, you might need to upgrade the BIOS.</a:t>
            </a:r>
          </a:p>
          <a:p>
            <a:pPr lvl="0"/>
            <a:r>
              <a:rPr lang="en-US" sz="2600" dirty="0"/>
              <a:t>By default, Windows is allowed to control power to all devices that support the feature. You can edit the device properties in Device Manager to prevent Windows from controlling the device.</a:t>
            </a:r>
          </a:p>
          <a:p>
            <a:pPr lvl="0"/>
            <a:r>
              <a:rPr lang="en-US" sz="2600" dirty="0"/>
              <a:t>The Wake on LAN (</a:t>
            </a:r>
            <a:r>
              <a:rPr lang="en-US" sz="2600" dirty="0" err="1"/>
              <a:t>WoL</a:t>
            </a:r>
            <a:r>
              <a:rPr lang="en-US" sz="2600" dirty="0"/>
              <a:t>) feature allows a device that receives a special network signal to wake the computer from a sleeping or hibernated state. </a:t>
            </a:r>
            <a:r>
              <a:rPr lang="en-US" sz="2600" dirty="0" err="1"/>
              <a:t>WoL</a:t>
            </a:r>
            <a:r>
              <a:rPr lang="en-US" sz="2600" dirty="0"/>
              <a:t> is often used by desktop administrators to remotely start up computers for management purposes.</a:t>
            </a:r>
          </a:p>
          <a:p>
            <a:pPr lvl="1"/>
            <a:r>
              <a:rPr lang="en-US" sz="2600" dirty="0"/>
              <a:t>By default, devices are not allowed to wake the computer, although they might support this feature.</a:t>
            </a:r>
          </a:p>
          <a:p>
            <a:pPr lvl="1"/>
            <a:r>
              <a:rPr lang="en-US" sz="2600" dirty="0"/>
              <a:t>Edit the device properties in Device Manager to allow a device to wake the computer.</a:t>
            </a:r>
          </a:p>
          <a:p>
            <a:pPr lvl="1"/>
            <a:r>
              <a:rPr lang="en-US" sz="2600" dirty="0" err="1"/>
              <a:t>WoL</a:t>
            </a:r>
            <a:r>
              <a:rPr lang="en-US" sz="2600" dirty="0"/>
              <a:t> is not recommended for laptop computers, as the computer will periodically come out of standby to check its network state which runs down the battery.</a:t>
            </a:r>
          </a:p>
          <a:p>
            <a:pPr marL="0" indent="0">
              <a:buNone/>
            </a:pPr>
            <a:endParaRPr lang="en-US" dirty="0"/>
          </a:p>
        </p:txBody>
      </p:sp>
    </p:spTree>
    <p:extLst>
      <p:ext uri="{BB962C8B-B14F-4D97-AF65-F5344CB8AC3E}">
        <p14:creationId xmlns:p14="http://schemas.microsoft.com/office/powerpoint/2010/main" val="32408529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E7753C-5C2C-496A-9BCB-638F68935285}"/>
              </a:ext>
            </a:extLst>
          </p:cNvPr>
          <p:cNvSpPr>
            <a:spLocks noGrp="1"/>
          </p:cNvSpPr>
          <p:nvPr>
            <p:ph type="title"/>
          </p:nvPr>
        </p:nvSpPr>
        <p:spPr>
          <a:xfrm>
            <a:off x="838200" y="82968"/>
            <a:ext cx="10515600" cy="654970"/>
          </a:xfrm>
        </p:spPr>
        <p:txBody>
          <a:bodyPr>
            <a:normAutofit fontScale="90000"/>
          </a:bodyPr>
          <a:lstStyle/>
          <a:p>
            <a:r>
              <a:rPr lang="en-US" dirty="0"/>
              <a:t>Printer Terms</a:t>
            </a:r>
          </a:p>
        </p:txBody>
      </p:sp>
      <p:graphicFrame>
        <p:nvGraphicFramePr>
          <p:cNvPr id="4" name="Content Placeholder 3">
            <a:extLst>
              <a:ext uri="{FF2B5EF4-FFF2-40B4-BE49-F238E27FC236}">
                <a16:creationId xmlns:a16="http://schemas.microsoft.com/office/drawing/2014/main" id="{30C39429-0159-4293-99FF-151B87C4F8C2}"/>
              </a:ext>
            </a:extLst>
          </p:cNvPr>
          <p:cNvGraphicFramePr>
            <a:graphicFrameLocks noGrp="1"/>
          </p:cNvGraphicFramePr>
          <p:nvPr>
            <p:ph idx="1"/>
            <p:extLst>
              <p:ext uri="{D42A27DB-BD31-4B8C-83A1-F6EECF244321}">
                <p14:modId xmlns:p14="http://schemas.microsoft.com/office/powerpoint/2010/main" val="735032953"/>
              </p:ext>
            </p:extLst>
          </p:nvPr>
        </p:nvGraphicFramePr>
        <p:xfrm>
          <a:off x="0" y="975392"/>
          <a:ext cx="12192000" cy="5882607"/>
        </p:xfrm>
        <a:graphic>
          <a:graphicData uri="http://schemas.openxmlformats.org/drawingml/2006/table">
            <a:tbl>
              <a:tblPr firstRow="1" bandRow="1">
                <a:tableStyleId>{5C22544A-7EE6-4342-B048-85BDC9FD1C3A}</a:tableStyleId>
              </a:tblPr>
              <a:tblGrid>
                <a:gridCol w="6096000">
                  <a:extLst>
                    <a:ext uri="{9D8B030D-6E8A-4147-A177-3AD203B41FA5}">
                      <a16:colId xmlns:a16="http://schemas.microsoft.com/office/drawing/2014/main" val="1760539316"/>
                    </a:ext>
                  </a:extLst>
                </a:gridCol>
                <a:gridCol w="6096000">
                  <a:extLst>
                    <a:ext uri="{9D8B030D-6E8A-4147-A177-3AD203B41FA5}">
                      <a16:colId xmlns:a16="http://schemas.microsoft.com/office/drawing/2014/main" val="697832820"/>
                    </a:ext>
                  </a:extLst>
                </a:gridCol>
              </a:tblGrid>
              <a:tr h="664165">
                <a:tc>
                  <a:txBody>
                    <a:bodyPr/>
                    <a:lstStyle/>
                    <a:p>
                      <a:r>
                        <a:rPr lang="en-US" dirty="0"/>
                        <a:t>Print Device</a:t>
                      </a:r>
                    </a:p>
                  </a:txBody>
                  <a:tcPr/>
                </a:tc>
                <a:tc>
                  <a:txBody>
                    <a:bodyPr/>
                    <a:lstStyle/>
                    <a:p>
                      <a:r>
                        <a:rPr lang="en-US" dirty="0"/>
                        <a:t>Physical device connected to the print server where print output occurs</a:t>
                      </a:r>
                    </a:p>
                  </a:txBody>
                  <a:tcPr/>
                </a:tc>
                <a:extLst>
                  <a:ext uri="{0D108BD9-81ED-4DB2-BD59-A6C34878D82A}">
                    <a16:rowId xmlns:a16="http://schemas.microsoft.com/office/drawing/2014/main" val="1285537442"/>
                  </a:ext>
                </a:extLst>
              </a:tr>
              <a:tr h="2372019">
                <a:tc>
                  <a:txBody>
                    <a:bodyPr/>
                    <a:lstStyle/>
                    <a:p>
                      <a:r>
                        <a:rPr lang="en-US" dirty="0"/>
                        <a:t>Print Driver</a:t>
                      </a:r>
                    </a:p>
                  </a:txBody>
                  <a:tcPr/>
                </a:tc>
                <a:tc>
                  <a:txBody>
                    <a:bodyPr/>
                    <a:lstStyle/>
                    <a:p>
                      <a:r>
                        <a:rPr lang="en-US" sz="1800" kern="1200" dirty="0">
                          <a:solidFill>
                            <a:schemeClr val="dk1"/>
                          </a:solidFill>
                          <a:effectLst/>
                          <a:latin typeface="+mn-lt"/>
                          <a:ea typeface="+mn-ea"/>
                          <a:cs typeface="+mn-cs"/>
                        </a:rPr>
                        <a:t>The software that allows the printer to communicate with the print device. Printer drivers provide the following support functions:</a:t>
                      </a:r>
                    </a:p>
                    <a:p>
                      <a:pPr lvl="0"/>
                      <a:r>
                        <a:rPr lang="en-US" sz="1800" kern="1200" dirty="0">
                          <a:solidFill>
                            <a:schemeClr val="dk1"/>
                          </a:solidFill>
                          <a:effectLst/>
                          <a:latin typeface="+mn-lt"/>
                          <a:ea typeface="+mn-ea"/>
                          <a:cs typeface="+mn-cs"/>
                        </a:rPr>
                        <a:t>Translate data into a recognizable form for the given printer</a:t>
                      </a:r>
                    </a:p>
                    <a:p>
                      <a:pPr lvl="0"/>
                      <a:r>
                        <a:rPr lang="en-US" sz="1800" kern="1200" dirty="0">
                          <a:solidFill>
                            <a:schemeClr val="dk1"/>
                          </a:solidFill>
                          <a:effectLst/>
                          <a:latin typeface="+mn-lt"/>
                          <a:ea typeface="+mn-ea"/>
                          <a:cs typeface="+mn-cs"/>
                        </a:rPr>
                        <a:t>Manage graphics via graphics drivers, converting graphics into the appropriate printer commands</a:t>
                      </a:r>
                    </a:p>
                    <a:p>
                      <a:r>
                        <a:rPr lang="en-US" sz="1800" kern="1200" dirty="0">
                          <a:solidFill>
                            <a:schemeClr val="dk1"/>
                          </a:solidFill>
                          <a:effectLst/>
                          <a:latin typeface="+mn-lt"/>
                          <a:ea typeface="+mn-ea"/>
                          <a:cs typeface="+mn-cs"/>
                        </a:rPr>
                        <a:t>Allow management of the print job by displaying print and printer properties in the operating system</a:t>
                      </a:r>
                      <a:endParaRPr lang="en-US" dirty="0"/>
                    </a:p>
                  </a:txBody>
                  <a:tcPr/>
                </a:tc>
                <a:extLst>
                  <a:ext uri="{0D108BD9-81ED-4DB2-BD59-A6C34878D82A}">
                    <a16:rowId xmlns:a16="http://schemas.microsoft.com/office/drawing/2014/main" val="2949995414"/>
                  </a:ext>
                </a:extLst>
              </a:tr>
              <a:tr h="1233450">
                <a:tc>
                  <a:txBody>
                    <a:bodyPr/>
                    <a:lstStyle/>
                    <a:p>
                      <a:r>
                        <a:rPr lang="en-US" dirty="0"/>
                        <a:t>Printer</a:t>
                      </a:r>
                    </a:p>
                  </a:txBody>
                  <a:tcPr/>
                </a:tc>
                <a:tc>
                  <a:txBody>
                    <a:bodyPr/>
                    <a:lstStyle/>
                    <a:p>
                      <a:r>
                        <a:rPr lang="en-US" sz="1800" kern="1200" dirty="0">
                          <a:solidFill>
                            <a:schemeClr val="dk1"/>
                          </a:solidFill>
                          <a:effectLst/>
                          <a:latin typeface="+mn-lt"/>
                          <a:ea typeface="+mn-ea"/>
                          <a:cs typeface="+mn-cs"/>
                        </a:rPr>
                        <a:t>A virtual device (logical software entity) inside the print server that can be configured to send output to a print device. The printer is made up of the print driver, the printing device, and the spooler</a:t>
                      </a:r>
                      <a:endParaRPr lang="en-US" dirty="0"/>
                    </a:p>
                  </a:txBody>
                  <a:tcPr/>
                </a:tc>
                <a:extLst>
                  <a:ext uri="{0D108BD9-81ED-4DB2-BD59-A6C34878D82A}">
                    <a16:rowId xmlns:a16="http://schemas.microsoft.com/office/drawing/2014/main" val="661536415"/>
                  </a:ext>
                </a:extLst>
              </a:tr>
              <a:tr h="664165">
                <a:tc>
                  <a:txBody>
                    <a:bodyPr/>
                    <a:lstStyle/>
                    <a:p>
                      <a:r>
                        <a:rPr lang="en-US" dirty="0"/>
                        <a:t>Print Queue</a:t>
                      </a:r>
                    </a:p>
                  </a:txBody>
                  <a:tcPr/>
                </a:tc>
                <a:tc>
                  <a:txBody>
                    <a:bodyPr/>
                    <a:lstStyle/>
                    <a:p>
                      <a:r>
                        <a:rPr lang="en-US" sz="1800" kern="1200" dirty="0">
                          <a:solidFill>
                            <a:schemeClr val="dk1"/>
                          </a:solidFill>
                          <a:effectLst/>
                          <a:latin typeface="+mn-lt"/>
                          <a:ea typeface="+mn-ea"/>
                          <a:cs typeface="+mn-cs"/>
                        </a:rPr>
                        <a:t>The portion of the hard drive where print jobs are stored before going to the print device.</a:t>
                      </a:r>
                      <a:endParaRPr lang="en-US" dirty="0"/>
                    </a:p>
                  </a:txBody>
                  <a:tcPr/>
                </a:tc>
                <a:extLst>
                  <a:ext uri="{0D108BD9-81ED-4DB2-BD59-A6C34878D82A}">
                    <a16:rowId xmlns:a16="http://schemas.microsoft.com/office/drawing/2014/main" val="530293947"/>
                  </a:ext>
                </a:extLst>
              </a:tr>
              <a:tr h="948808">
                <a:tc>
                  <a:txBody>
                    <a:bodyPr/>
                    <a:lstStyle/>
                    <a:p>
                      <a:r>
                        <a:rPr lang="en-US" dirty="0"/>
                        <a:t>Printer port</a:t>
                      </a:r>
                    </a:p>
                  </a:txBody>
                  <a:tcPr/>
                </a:tc>
                <a:tc>
                  <a:txBody>
                    <a:bodyPr/>
                    <a:lstStyle/>
                    <a:p>
                      <a:r>
                        <a:rPr lang="en-US" sz="1800" kern="1200" dirty="0">
                          <a:solidFill>
                            <a:schemeClr val="dk1"/>
                          </a:solidFill>
                          <a:effectLst/>
                          <a:latin typeface="+mn-lt"/>
                          <a:ea typeface="+mn-ea"/>
                          <a:cs typeface="+mn-cs"/>
                        </a:rPr>
                        <a:t>The means by which a print device connects to a print server (the printer's NIC). Many printers can be configured in the same way that most plug-and-play devices are.</a:t>
                      </a:r>
                      <a:endParaRPr lang="en-US" dirty="0"/>
                    </a:p>
                  </a:txBody>
                  <a:tcPr/>
                </a:tc>
                <a:extLst>
                  <a:ext uri="{0D108BD9-81ED-4DB2-BD59-A6C34878D82A}">
                    <a16:rowId xmlns:a16="http://schemas.microsoft.com/office/drawing/2014/main" val="1084650668"/>
                  </a:ext>
                </a:extLst>
              </a:tr>
            </a:tbl>
          </a:graphicData>
        </a:graphic>
      </p:graphicFrame>
    </p:spTree>
    <p:extLst>
      <p:ext uri="{BB962C8B-B14F-4D97-AF65-F5344CB8AC3E}">
        <p14:creationId xmlns:p14="http://schemas.microsoft.com/office/powerpoint/2010/main" val="19658038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F83D58-9181-45E4-8EB7-DB1458A33C51}"/>
              </a:ext>
            </a:extLst>
          </p:cNvPr>
          <p:cNvSpPr>
            <a:spLocks noGrp="1"/>
          </p:cNvSpPr>
          <p:nvPr>
            <p:ph type="title"/>
          </p:nvPr>
        </p:nvSpPr>
        <p:spPr>
          <a:xfrm>
            <a:off x="838200" y="18255"/>
            <a:ext cx="10515600" cy="944271"/>
          </a:xfrm>
        </p:spPr>
        <p:txBody>
          <a:bodyPr/>
          <a:lstStyle/>
          <a:p>
            <a:r>
              <a:rPr lang="en-US" dirty="0"/>
              <a:t>Mobile Device OS - Android</a:t>
            </a:r>
          </a:p>
        </p:txBody>
      </p:sp>
      <p:sp>
        <p:nvSpPr>
          <p:cNvPr id="3" name="Content Placeholder 2">
            <a:extLst>
              <a:ext uri="{FF2B5EF4-FFF2-40B4-BE49-F238E27FC236}">
                <a16:creationId xmlns:a16="http://schemas.microsoft.com/office/drawing/2014/main" id="{60DA3334-E0C4-4C99-9F07-863F744BD495}"/>
              </a:ext>
            </a:extLst>
          </p:cNvPr>
          <p:cNvSpPr>
            <a:spLocks noGrp="1"/>
          </p:cNvSpPr>
          <p:nvPr>
            <p:ph idx="1"/>
          </p:nvPr>
        </p:nvSpPr>
        <p:spPr>
          <a:xfrm>
            <a:off x="0" y="962526"/>
            <a:ext cx="12192000" cy="5877219"/>
          </a:xfrm>
        </p:spPr>
        <p:txBody>
          <a:bodyPr/>
          <a:lstStyle/>
          <a:p>
            <a:pPr marL="0" lvl="0" indent="0">
              <a:buNone/>
            </a:pPr>
            <a:r>
              <a:rPr lang="en-US" dirty="0"/>
              <a:t>Android (open source)</a:t>
            </a:r>
          </a:p>
          <a:p>
            <a:pPr lvl="1"/>
            <a:r>
              <a:rPr lang="en-US" sz="2800" dirty="0"/>
              <a:t>The stock version of Android contains a home screen where you can put app shortcuts and widgets.</a:t>
            </a:r>
          </a:p>
          <a:p>
            <a:pPr lvl="1"/>
            <a:r>
              <a:rPr lang="en-US" sz="2800" dirty="0"/>
              <a:t>There is a button on the Home screen that will lead you to the App Drawer.</a:t>
            </a:r>
          </a:p>
          <a:p>
            <a:pPr lvl="1"/>
            <a:r>
              <a:rPr lang="en-US" sz="2800" dirty="0"/>
              <a:t>Customization possibilities are endless. Android can even be made to look like Windows or iOS.</a:t>
            </a:r>
          </a:p>
          <a:p>
            <a:pPr lvl="1"/>
            <a:r>
              <a:rPr lang="en-US" sz="2800" dirty="0"/>
              <a:t>All the high-end Android phones are as responsive as other operating system.</a:t>
            </a:r>
          </a:p>
          <a:p>
            <a:pPr lvl="1"/>
            <a:r>
              <a:rPr lang="en-US" sz="2800" dirty="0"/>
              <a:t>If it is a device with specifications from Google, which is the case with the Nexus series and the Android One series, then it is completely lag-free and fairly responsive.</a:t>
            </a:r>
          </a:p>
          <a:p>
            <a:pPr lvl="1"/>
            <a:r>
              <a:rPr lang="en-US" sz="2800" dirty="0"/>
              <a:t>Android has the most number of applications in its Google Play Store.</a:t>
            </a:r>
          </a:p>
          <a:p>
            <a:pPr lvl="1"/>
            <a:r>
              <a:rPr lang="en-US" sz="2800" dirty="0"/>
              <a:t>Many Android manufacturers like Samsung, Sony, HTC, LG, and Motorola.</a:t>
            </a:r>
          </a:p>
          <a:p>
            <a:pPr marL="0" indent="0">
              <a:buNone/>
            </a:pPr>
            <a:endParaRPr lang="en-US" dirty="0"/>
          </a:p>
        </p:txBody>
      </p:sp>
    </p:spTree>
    <p:extLst>
      <p:ext uri="{BB962C8B-B14F-4D97-AF65-F5344CB8AC3E}">
        <p14:creationId xmlns:p14="http://schemas.microsoft.com/office/powerpoint/2010/main" val="12703774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313E52-4848-4CEE-AD94-34F589A1EA88}"/>
              </a:ext>
            </a:extLst>
          </p:cNvPr>
          <p:cNvSpPr>
            <a:spLocks noGrp="1"/>
          </p:cNvSpPr>
          <p:nvPr>
            <p:ph type="title"/>
          </p:nvPr>
        </p:nvSpPr>
        <p:spPr>
          <a:xfrm>
            <a:off x="838200" y="0"/>
            <a:ext cx="10515600" cy="773864"/>
          </a:xfrm>
        </p:spPr>
        <p:txBody>
          <a:bodyPr/>
          <a:lstStyle/>
          <a:p>
            <a:r>
              <a:rPr lang="en-US" dirty="0"/>
              <a:t>Mobile Device OS - iOS</a:t>
            </a:r>
          </a:p>
        </p:txBody>
      </p:sp>
      <p:sp>
        <p:nvSpPr>
          <p:cNvPr id="3" name="Content Placeholder 2">
            <a:extLst>
              <a:ext uri="{FF2B5EF4-FFF2-40B4-BE49-F238E27FC236}">
                <a16:creationId xmlns:a16="http://schemas.microsoft.com/office/drawing/2014/main" id="{6FAA6E43-C23C-418B-9458-E5D7B72350AD}"/>
              </a:ext>
            </a:extLst>
          </p:cNvPr>
          <p:cNvSpPr>
            <a:spLocks noGrp="1"/>
          </p:cNvSpPr>
          <p:nvPr>
            <p:ph idx="1"/>
          </p:nvPr>
        </p:nvSpPr>
        <p:spPr>
          <a:xfrm>
            <a:off x="0" y="1010652"/>
            <a:ext cx="12192000" cy="5847347"/>
          </a:xfrm>
        </p:spPr>
        <p:txBody>
          <a:bodyPr/>
          <a:lstStyle/>
          <a:p>
            <a:pPr marL="0" lvl="0" indent="0">
              <a:buNone/>
            </a:pPr>
            <a:r>
              <a:rPr lang="en-US" sz="3600" dirty="0"/>
              <a:t>iOS (closed source/vendor specific)</a:t>
            </a:r>
          </a:p>
          <a:p>
            <a:pPr lvl="1"/>
            <a:r>
              <a:rPr lang="en-US" sz="3600" dirty="0"/>
              <a:t>iOS looks very similar to Android.</a:t>
            </a:r>
          </a:p>
          <a:p>
            <a:pPr lvl="1"/>
            <a:r>
              <a:rPr lang="en-US" sz="3600" dirty="0"/>
              <a:t>It has a home screen and a button to enter the App Drawer.</a:t>
            </a:r>
          </a:p>
          <a:p>
            <a:pPr lvl="1"/>
            <a:r>
              <a:rPr lang="en-US" sz="3600" dirty="0"/>
              <a:t>iOS is lightweight and provides lag-performance free. Since iOS software and hardware are built by Apple alone, it is well-balanced.</a:t>
            </a:r>
          </a:p>
          <a:p>
            <a:pPr lvl="1"/>
            <a:r>
              <a:rPr lang="en-US" sz="3600" dirty="0"/>
              <a:t>iOS devices or iPhones are solely designed and developed by Apple.</a:t>
            </a:r>
          </a:p>
          <a:p>
            <a:endParaRPr lang="en-US" dirty="0"/>
          </a:p>
        </p:txBody>
      </p:sp>
    </p:spTree>
    <p:extLst>
      <p:ext uri="{BB962C8B-B14F-4D97-AF65-F5344CB8AC3E}">
        <p14:creationId xmlns:p14="http://schemas.microsoft.com/office/powerpoint/2010/main" val="28706279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894932-EA6D-4AEE-9FA0-61FB70C7040C}"/>
              </a:ext>
            </a:extLst>
          </p:cNvPr>
          <p:cNvSpPr>
            <a:spLocks noGrp="1"/>
          </p:cNvSpPr>
          <p:nvPr>
            <p:ph type="title"/>
          </p:nvPr>
        </p:nvSpPr>
        <p:spPr>
          <a:xfrm>
            <a:off x="838200" y="0"/>
            <a:ext cx="10515600" cy="805949"/>
          </a:xfrm>
        </p:spPr>
        <p:txBody>
          <a:bodyPr/>
          <a:lstStyle/>
          <a:p>
            <a:r>
              <a:rPr lang="en-US" dirty="0"/>
              <a:t>Mobile Device OS - Windows</a:t>
            </a:r>
          </a:p>
        </p:txBody>
      </p:sp>
      <p:sp>
        <p:nvSpPr>
          <p:cNvPr id="3" name="Content Placeholder 2">
            <a:extLst>
              <a:ext uri="{FF2B5EF4-FFF2-40B4-BE49-F238E27FC236}">
                <a16:creationId xmlns:a16="http://schemas.microsoft.com/office/drawing/2014/main" id="{A7EFD03E-5A91-4A58-9C4C-18F37EF470D6}"/>
              </a:ext>
            </a:extLst>
          </p:cNvPr>
          <p:cNvSpPr>
            <a:spLocks noGrp="1"/>
          </p:cNvSpPr>
          <p:nvPr>
            <p:ph idx="1"/>
          </p:nvPr>
        </p:nvSpPr>
        <p:spPr>
          <a:xfrm>
            <a:off x="0" y="930442"/>
            <a:ext cx="12192000" cy="5927558"/>
          </a:xfrm>
        </p:spPr>
        <p:txBody>
          <a:bodyPr>
            <a:normAutofit/>
          </a:bodyPr>
          <a:lstStyle/>
          <a:p>
            <a:pPr marL="0" lvl="0" indent="0">
              <a:buNone/>
            </a:pPr>
            <a:r>
              <a:rPr lang="en-US" sz="3200" dirty="0"/>
              <a:t>Windows (closed source/vendor specific)</a:t>
            </a:r>
          </a:p>
          <a:p>
            <a:pPr lvl="1"/>
            <a:r>
              <a:rPr lang="en-US" sz="3200" dirty="0"/>
              <a:t>Apps on the home screen are tiles. Swiping the tile to the left gives a list of apps installed on the device.</a:t>
            </a:r>
          </a:p>
          <a:p>
            <a:pPr lvl="1"/>
            <a:r>
              <a:rPr lang="en-US" sz="3200" dirty="0"/>
              <a:t>Customization options are limited to changing colors and resizing the tiles.</a:t>
            </a:r>
          </a:p>
          <a:p>
            <a:pPr lvl="1"/>
            <a:r>
              <a:rPr lang="en-US" sz="3200" dirty="0"/>
              <a:t>Windows Phone is lightweight and provides a lag-free OS.</a:t>
            </a:r>
          </a:p>
          <a:p>
            <a:pPr lvl="1"/>
            <a:r>
              <a:rPr lang="en-US" sz="3200" dirty="0"/>
              <a:t>The Windows store has the least number of applications of the three major operating systems.</a:t>
            </a:r>
          </a:p>
          <a:p>
            <a:pPr marL="0" indent="0">
              <a:buNone/>
            </a:pPr>
            <a:r>
              <a:rPr lang="en-US" sz="3200" dirty="0"/>
              <a:t>Microsoft Mobiles, formerly Nokia, is the leading Windows Phone provider.</a:t>
            </a:r>
          </a:p>
        </p:txBody>
      </p:sp>
    </p:spTree>
    <p:extLst>
      <p:ext uri="{BB962C8B-B14F-4D97-AF65-F5344CB8AC3E}">
        <p14:creationId xmlns:p14="http://schemas.microsoft.com/office/powerpoint/2010/main" val="30044787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D9241A-9D46-4E9D-8E66-C20AD4DD3CC5}"/>
              </a:ext>
            </a:extLst>
          </p:cNvPr>
          <p:cNvSpPr>
            <a:spLocks noGrp="1"/>
          </p:cNvSpPr>
          <p:nvPr>
            <p:ph type="title"/>
          </p:nvPr>
        </p:nvSpPr>
        <p:spPr>
          <a:xfrm>
            <a:off x="838200" y="0"/>
            <a:ext cx="10515600" cy="805949"/>
          </a:xfrm>
        </p:spPr>
        <p:txBody>
          <a:bodyPr/>
          <a:lstStyle/>
          <a:p>
            <a:r>
              <a:rPr lang="en-US" dirty="0"/>
              <a:t>Mobile Device – Software Development Kit</a:t>
            </a:r>
          </a:p>
        </p:txBody>
      </p:sp>
      <p:sp>
        <p:nvSpPr>
          <p:cNvPr id="3" name="Content Placeholder 2">
            <a:extLst>
              <a:ext uri="{FF2B5EF4-FFF2-40B4-BE49-F238E27FC236}">
                <a16:creationId xmlns:a16="http://schemas.microsoft.com/office/drawing/2014/main" id="{C9895D61-E0A0-4DE9-AD98-9B254A8E6A5D}"/>
              </a:ext>
            </a:extLst>
          </p:cNvPr>
          <p:cNvSpPr>
            <a:spLocks noGrp="1"/>
          </p:cNvSpPr>
          <p:nvPr>
            <p:ph idx="1"/>
          </p:nvPr>
        </p:nvSpPr>
        <p:spPr>
          <a:xfrm>
            <a:off x="0" y="805948"/>
            <a:ext cx="12192000" cy="6052051"/>
          </a:xfrm>
        </p:spPr>
        <p:txBody>
          <a:bodyPr>
            <a:normAutofit/>
          </a:bodyPr>
          <a:lstStyle/>
          <a:p>
            <a:pPr marL="0" indent="0">
              <a:buNone/>
            </a:pPr>
            <a:r>
              <a:rPr lang="en-US" sz="3200" dirty="0"/>
              <a:t>A software development kit (SDK) is a set of software development tools that allow the creation of applications for a certain software package, software framework, hardware platform, computer system, video game console, operating system, or similar development platform. To create applications, you have to download a specific software development kit. For example, the development of an </a:t>
            </a:r>
            <a:r>
              <a:rPr lang="en-US" sz="3200" dirty="0">
                <a:solidFill>
                  <a:schemeClr val="accent6"/>
                </a:solidFill>
              </a:rPr>
              <a:t>Android app requires an SDK with Java</a:t>
            </a:r>
            <a:r>
              <a:rPr lang="en-US" sz="3200" dirty="0"/>
              <a:t>, for </a:t>
            </a:r>
            <a:r>
              <a:rPr lang="en-US" sz="3200" dirty="0">
                <a:solidFill>
                  <a:schemeClr val="accent5">
                    <a:lumMod val="75000"/>
                  </a:schemeClr>
                </a:solidFill>
              </a:rPr>
              <a:t>iOS apps an iOS SDK with Swift</a:t>
            </a:r>
            <a:r>
              <a:rPr lang="en-US" sz="3200" dirty="0"/>
              <a:t>, and for </a:t>
            </a:r>
            <a:r>
              <a:rPr lang="en-US" sz="3200" dirty="0">
                <a:solidFill>
                  <a:schemeClr val="accent2">
                    <a:lumMod val="75000"/>
                  </a:schemeClr>
                </a:solidFill>
              </a:rPr>
              <a:t>MS Windows the .NET Framework SDK with .NET</a:t>
            </a:r>
            <a:r>
              <a:rPr lang="en-US" sz="3200" dirty="0"/>
              <a:t>. There are also SDKs that are installed in apps to provide analytics and data about activity. Prominent examples include Google and Facebook.</a:t>
            </a:r>
            <a:br>
              <a:rPr lang="en-US" sz="3200" dirty="0"/>
            </a:br>
            <a:br>
              <a:rPr lang="en-US" sz="3200" dirty="0"/>
            </a:br>
            <a:r>
              <a:rPr lang="en-US" sz="3200" dirty="0"/>
              <a:t>Android application package (APK) is the package file format the Android OS uses to distribute and install mobile apps and middleware.</a:t>
            </a:r>
          </a:p>
        </p:txBody>
      </p:sp>
    </p:spTree>
    <p:extLst>
      <p:ext uri="{BB962C8B-B14F-4D97-AF65-F5344CB8AC3E}">
        <p14:creationId xmlns:p14="http://schemas.microsoft.com/office/powerpoint/2010/main" val="20275149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78C4AD-B820-4599-88AF-7AD35B808230}"/>
              </a:ext>
            </a:extLst>
          </p:cNvPr>
          <p:cNvSpPr>
            <a:spLocks noGrp="1"/>
          </p:cNvSpPr>
          <p:nvPr>
            <p:ph type="title"/>
          </p:nvPr>
        </p:nvSpPr>
        <p:spPr/>
        <p:txBody>
          <a:bodyPr/>
          <a:lstStyle/>
          <a:p>
            <a:r>
              <a:rPr lang="en-US" dirty="0"/>
              <a:t>Mobile Device – Virtual Assistant</a:t>
            </a:r>
          </a:p>
        </p:txBody>
      </p:sp>
      <p:sp>
        <p:nvSpPr>
          <p:cNvPr id="3" name="Content Placeholder 2">
            <a:extLst>
              <a:ext uri="{FF2B5EF4-FFF2-40B4-BE49-F238E27FC236}">
                <a16:creationId xmlns:a16="http://schemas.microsoft.com/office/drawing/2014/main" id="{150C1FC5-0532-41F4-ADB1-97DBB4D26897}"/>
              </a:ext>
            </a:extLst>
          </p:cNvPr>
          <p:cNvSpPr>
            <a:spLocks noGrp="1"/>
          </p:cNvSpPr>
          <p:nvPr>
            <p:ph idx="1"/>
          </p:nvPr>
        </p:nvSpPr>
        <p:spPr/>
        <p:txBody>
          <a:bodyPr>
            <a:normAutofit/>
          </a:bodyPr>
          <a:lstStyle/>
          <a:p>
            <a:pPr marL="0" indent="0">
              <a:buNone/>
            </a:pPr>
            <a:r>
              <a:rPr lang="en-US" sz="3600" dirty="0"/>
              <a:t>A virtual assistant is a program that understands your conversation, replies to you, and carries out many daily tasks for you like sending mail, making a search, opening apps, reporting the news and weather, and more. You can initiate these tasks using your voice. Some examples of a virtual assistant include AIVIC, </a:t>
            </a:r>
            <a:r>
              <a:rPr lang="en-US" sz="3600" dirty="0" err="1"/>
              <a:t>Skyvi</a:t>
            </a:r>
            <a:r>
              <a:rPr lang="en-US" sz="3600" dirty="0"/>
              <a:t>, and iris.</a:t>
            </a:r>
          </a:p>
        </p:txBody>
      </p:sp>
    </p:spTree>
    <p:extLst>
      <p:ext uri="{BB962C8B-B14F-4D97-AF65-F5344CB8AC3E}">
        <p14:creationId xmlns:p14="http://schemas.microsoft.com/office/powerpoint/2010/main" val="3784418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8F1DF5-9044-4B2D-AEBB-69872E678C4A}"/>
              </a:ext>
            </a:extLst>
          </p:cNvPr>
          <p:cNvSpPr>
            <a:spLocks noGrp="1"/>
          </p:cNvSpPr>
          <p:nvPr>
            <p:ph type="title"/>
          </p:nvPr>
        </p:nvSpPr>
        <p:spPr>
          <a:xfrm>
            <a:off x="838200" y="0"/>
            <a:ext cx="10515600" cy="741780"/>
          </a:xfrm>
        </p:spPr>
        <p:txBody>
          <a:bodyPr/>
          <a:lstStyle/>
          <a:p>
            <a:r>
              <a:rPr lang="en-US" dirty="0"/>
              <a:t>Mobile Device Security – Screen Lock</a:t>
            </a:r>
          </a:p>
        </p:txBody>
      </p:sp>
      <p:sp>
        <p:nvSpPr>
          <p:cNvPr id="3" name="Content Placeholder 2">
            <a:extLst>
              <a:ext uri="{FF2B5EF4-FFF2-40B4-BE49-F238E27FC236}">
                <a16:creationId xmlns:a16="http://schemas.microsoft.com/office/drawing/2014/main" id="{57EE62C4-1A3B-4E12-8BC8-40B519C3A4CD}"/>
              </a:ext>
            </a:extLst>
          </p:cNvPr>
          <p:cNvSpPr>
            <a:spLocks noGrp="1"/>
          </p:cNvSpPr>
          <p:nvPr>
            <p:ph idx="1"/>
          </p:nvPr>
        </p:nvSpPr>
        <p:spPr>
          <a:xfrm>
            <a:off x="0" y="930442"/>
            <a:ext cx="12192000" cy="5927558"/>
          </a:xfrm>
        </p:spPr>
        <p:txBody>
          <a:bodyPr/>
          <a:lstStyle/>
          <a:p>
            <a:pPr lvl="0"/>
            <a:r>
              <a:rPr lang="en-US" dirty="0"/>
              <a:t>Swipe lock. Most mobile devices are configured to use a swipe lock screen. This means that anyone can unlock the device with a simple swipe of the screen; there's no authentication at all. For obvious reasons, this is not very secure.</a:t>
            </a:r>
          </a:p>
          <a:p>
            <a:pPr lvl="0"/>
            <a:r>
              <a:rPr lang="en-US" dirty="0"/>
              <a:t>Biometric locks. The two most common biometric locks are fingerprint and facial recognition. With fingerprint recognition, the finger of the user is scanned and used to unlock the device. With facial recognition, the device's camera is used to scan the user's face and unlock the device.</a:t>
            </a:r>
          </a:p>
          <a:p>
            <a:pPr lvl="0"/>
            <a:r>
              <a:rPr lang="en-US" dirty="0"/>
              <a:t>PIN. A PIN allows a user to enter the correct four or six numbers in order to unlock the mobile device.</a:t>
            </a:r>
          </a:p>
          <a:p>
            <a:pPr lvl="0"/>
            <a:r>
              <a:rPr lang="en-US" dirty="0"/>
              <a:t>Pattern Unlock. Pattern unlock allows the user to create a line pattern on a nine point grid, used to unlock a mobile device.</a:t>
            </a:r>
          </a:p>
          <a:p>
            <a:r>
              <a:rPr lang="en-US" dirty="0"/>
              <a:t>Passcode. Passcode authentication uses a user-defined password to unlock the device. The password can be a mix of letters, numbers, and symbols</a:t>
            </a:r>
          </a:p>
        </p:txBody>
      </p:sp>
    </p:spTree>
    <p:extLst>
      <p:ext uri="{BB962C8B-B14F-4D97-AF65-F5344CB8AC3E}">
        <p14:creationId xmlns:p14="http://schemas.microsoft.com/office/powerpoint/2010/main" val="7119893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CB15F1-515D-4E87-A9EE-8EE50C2F802A}"/>
              </a:ext>
            </a:extLst>
          </p:cNvPr>
          <p:cNvSpPr>
            <a:spLocks noGrp="1"/>
          </p:cNvSpPr>
          <p:nvPr>
            <p:ph type="title"/>
          </p:nvPr>
        </p:nvSpPr>
        <p:spPr>
          <a:xfrm>
            <a:off x="838200" y="0"/>
            <a:ext cx="10515600" cy="821991"/>
          </a:xfrm>
        </p:spPr>
        <p:txBody>
          <a:bodyPr/>
          <a:lstStyle/>
          <a:p>
            <a:r>
              <a:rPr lang="en-US" dirty="0"/>
              <a:t>Mobile Device Security - Biometric</a:t>
            </a:r>
          </a:p>
        </p:txBody>
      </p:sp>
      <p:sp>
        <p:nvSpPr>
          <p:cNvPr id="3" name="Content Placeholder 2">
            <a:extLst>
              <a:ext uri="{FF2B5EF4-FFF2-40B4-BE49-F238E27FC236}">
                <a16:creationId xmlns:a16="http://schemas.microsoft.com/office/drawing/2014/main" id="{33565902-1423-4D57-91B5-7E872D1901EF}"/>
              </a:ext>
            </a:extLst>
          </p:cNvPr>
          <p:cNvSpPr>
            <a:spLocks noGrp="1"/>
          </p:cNvSpPr>
          <p:nvPr>
            <p:ph idx="1"/>
          </p:nvPr>
        </p:nvSpPr>
        <p:spPr>
          <a:xfrm>
            <a:off x="0" y="1074820"/>
            <a:ext cx="12192000" cy="5783179"/>
          </a:xfrm>
        </p:spPr>
        <p:txBody>
          <a:bodyPr>
            <a:normAutofit/>
          </a:bodyPr>
          <a:lstStyle/>
          <a:p>
            <a:pPr marL="0" indent="0">
              <a:buNone/>
            </a:pPr>
            <a:r>
              <a:rPr lang="en-US" sz="4000" dirty="0"/>
              <a:t>Biometric authentication is a type of authentication that relies on the unique physical characteristics of individuals to verify their identity for secure access. Some mobile devices support biometric authentication on lock screens. The two most common ones are fingerprint and facial recognition.</a:t>
            </a:r>
          </a:p>
        </p:txBody>
      </p:sp>
    </p:spTree>
    <p:extLst>
      <p:ext uri="{BB962C8B-B14F-4D97-AF65-F5344CB8AC3E}">
        <p14:creationId xmlns:p14="http://schemas.microsoft.com/office/powerpoint/2010/main" val="24594012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8F9A33-B8AB-439F-AF2A-7FDDF7B7DDA3}"/>
              </a:ext>
            </a:extLst>
          </p:cNvPr>
          <p:cNvSpPr>
            <a:spLocks noGrp="1"/>
          </p:cNvSpPr>
          <p:nvPr>
            <p:ph type="title"/>
          </p:nvPr>
        </p:nvSpPr>
        <p:spPr>
          <a:xfrm>
            <a:off x="838200" y="0"/>
            <a:ext cx="10515600" cy="725738"/>
          </a:xfrm>
        </p:spPr>
        <p:txBody>
          <a:bodyPr/>
          <a:lstStyle/>
          <a:p>
            <a:r>
              <a:rPr lang="en-US" dirty="0"/>
              <a:t>Mobile Device Security – Failed Attempts</a:t>
            </a:r>
          </a:p>
        </p:txBody>
      </p:sp>
      <p:sp>
        <p:nvSpPr>
          <p:cNvPr id="3" name="Content Placeholder 2">
            <a:extLst>
              <a:ext uri="{FF2B5EF4-FFF2-40B4-BE49-F238E27FC236}">
                <a16:creationId xmlns:a16="http://schemas.microsoft.com/office/drawing/2014/main" id="{F0826D83-B03F-45FC-B3C2-0FCC9A355F6A}"/>
              </a:ext>
            </a:extLst>
          </p:cNvPr>
          <p:cNvSpPr>
            <a:spLocks noGrp="1"/>
          </p:cNvSpPr>
          <p:nvPr>
            <p:ph idx="1"/>
          </p:nvPr>
        </p:nvSpPr>
        <p:spPr>
          <a:xfrm>
            <a:off x="0" y="882316"/>
            <a:ext cx="12192000" cy="5975684"/>
          </a:xfrm>
        </p:spPr>
        <p:txBody>
          <a:bodyPr>
            <a:normAutofit/>
          </a:bodyPr>
          <a:lstStyle/>
          <a:p>
            <a:pPr marL="0" indent="0">
              <a:buNone/>
            </a:pPr>
            <a:r>
              <a:rPr lang="en-US" sz="3600" dirty="0"/>
              <a:t>Most mobile devices are configured by default to allow only a set number of failed login attempts, which is usually ten. If more than ten failed logins are attempted, the mobile device will automatically wipe the entire contents of the device and reset it to the factory defaults.</a:t>
            </a:r>
          </a:p>
          <a:p>
            <a:pPr marL="0" indent="0">
              <a:buNone/>
            </a:pPr>
            <a:r>
              <a:rPr lang="en-US" sz="3600" dirty="0"/>
              <a:t>It's important to make sure that this feature is enabled on all mobile devices. This is one of the best lines of defense you can provide to a mobile device. Even if the passcode or PIN aren't very secure, it will be pretty hard to guess the right one with only ten attempts at your disposal.</a:t>
            </a:r>
          </a:p>
        </p:txBody>
      </p:sp>
    </p:spTree>
    <p:extLst>
      <p:ext uri="{BB962C8B-B14F-4D97-AF65-F5344CB8AC3E}">
        <p14:creationId xmlns:p14="http://schemas.microsoft.com/office/powerpoint/2010/main" val="35639826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BC79FA-9D76-445D-85DB-30B15810FF68}"/>
              </a:ext>
            </a:extLst>
          </p:cNvPr>
          <p:cNvSpPr>
            <a:spLocks noGrp="1"/>
          </p:cNvSpPr>
          <p:nvPr>
            <p:ph type="title"/>
          </p:nvPr>
        </p:nvSpPr>
        <p:spPr>
          <a:xfrm>
            <a:off x="838200" y="0"/>
            <a:ext cx="10515600" cy="789907"/>
          </a:xfrm>
        </p:spPr>
        <p:txBody>
          <a:bodyPr/>
          <a:lstStyle/>
          <a:p>
            <a:r>
              <a:rPr lang="en-US" dirty="0"/>
              <a:t>Mobile Device Security - Encryption</a:t>
            </a:r>
          </a:p>
        </p:txBody>
      </p:sp>
      <p:sp>
        <p:nvSpPr>
          <p:cNvPr id="3" name="Content Placeholder 2">
            <a:extLst>
              <a:ext uri="{FF2B5EF4-FFF2-40B4-BE49-F238E27FC236}">
                <a16:creationId xmlns:a16="http://schemas.microsoft.com/office/drawing/2014/main" id="{71C0FAAD-6955-4ECE-8634-3BF1CF0EB301}"/>
              </a:ext>
            </a:extLst>
          </p:cNvPr>
          <p:cNvSpPr>
            <a:spLocks noGrp="1"/>
          </p:cNvSpPr>
          <p:nvPr>
            <p:ph idx="1"/>
          </p:nvPr>
        </p:nvSpPr>
        <p:spPr>
          <a:xfrm>
            <a:off x="0" y="1010652"/>
            <a:ext cx="12192000" cy="5847347"/>
          </a:xfrm>
        </p:spPr>
        <p:txBody>
          <a:bodyPr>
            <a:normAutofit/>
          </a:bodyPr>
          <a:lstStyle/>
          <a:p>
            <a:pPr lvl="0"/>
            <a:r>
              <a:rPr lang="en-US" sz="3600" dirty="0"/>
              <a:t>Partial device encryption. With this method, only the sections of the device's storage that contain files are encrypted. This type of encryption is fast, but it doesn't encrypt deleted files, which can be recovered using special software.</a:t>
            </a:r>
          </a:p>
          <a:p>
            <a:r>
              <a:rPr lang="en-US" sz="3600" dirty="0"/>
              <a:t>Full device encryption. This method encrypts every single sector of the device's storage, regardless of whether it has data or not. This protects the entirety of the device, including deleted files. If a mobile device doesn't encrypt contents by default, it's important to make sure that full device encryption is enabled and configured.</a:t>
            </a:r>
          </a:p>
        </p:txBody>
      </p:sp>
    </p:spTree>
    <p:extLst>
      <p:ext uri="{BB962C8B-B14F-4D97-AF65-F5344CB8AC3E}">
        <p14:creationId xmlns:p14="http://schemas.microsoft.com/office/powerpoint/2010/main" val="151692212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28E867-419A-4D58-9C5F-54291119DAC8}"/>
              </a:ext>
            </a:extLst>
          </p:cNvPr>
          <p:cNvSpPr>
            <a:spLocks noGrp="1"/>
          </p:cNvSpPr>
          <p:nvPr>
            <p:ph type="title"/>
          </p:nvPr>
        </p:nvSpPr>
        <p:spPr/>
        <p:txBody>
          <a:bodyPr/>
          <a:lstStyle/>
          <a:p>
            <a:r>
              <a:rPr lang="en-US" dirty="0"/>
              <a:t>Remote Backup Applications - Mobile</a:t>
            </a:r>
          </a:p>
        </p:txBody>
      </p:sp>
      <p:sp>
        <p:nvSpPr>
          <p:cNvPr id="3" name="Content Placeholder 2">
            <a:extLst>
              <a:ext uri="{FF2B5EF4-FFF2-40B4-BE49-F238E27FC236}">
                <a16:creationId xmlns:a16="http://schemas.microsoft.com/office/drawing/2014/main" id="{20DA8867-E02B-4CEA-95BE-15FB0413BAAC}"/>
              </a:ext>
            </a:extLst>
          </p:cNvPr>
          <p:cNvSpPr>
            <a:spLocks noGrp="1"/>
          </p:cNvSpPr>
          <p:nvPr>
            <p:ph idx="1"/>
          </p:nvPr>
        </p:nvSpPr>
        <p:spPr/>
        <p:txBody>
          <a:bodyPr/>
          <a:lstStyle/>
          <a:p>
            <a:pPr marL="0" indent="0">
              <a:buNone/>
            </a:pPr>
            <a:r>
              <a:rPr lang="en-US" dirty="0"/>
              <a:t>Remote backup applications allow you to recover important business data and personal files (e.g., pictures and texts) from a lost, stolen, or broken phone. Most cellular providers offer some type of cloud backup service</a:t>
            </a:r>
          </a:p>
          <a:p>
            <a:pPr marL="0" indent="0">
              <a:buNone/>
            </a:pPr>
            <a:r>
              <a:rPr lang="en-US" dirty="0"/>
              <a:t>iOS devices have two different backup tools: iTunes ; iCloud</a:t>
            </a:r>
          </a:p>
          <a:p>
            <a:pPr marL="0" indent="0">
              <a:buNone/>
            </a:pPr>
            <a:r>
              <a:rPr lang="en-US" dirty="0"/>
              <a:t>Android devices use the Google sync service</a:t>
            </a:r>
          </a:p>
          <a:p>
            <a:pPr marL="0" indent="0">
              <a:buNone/>
            </a:pPr>
            <a:r>
              <a:rPr lang="en-US" dirty="0"/>
              <a:t>Windows Mobile devices have two backup tools: OneDrive; Desktop PC</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21491177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F06D9E-E892-4AE4-81AE-A19538749479}"/>
              </a:ext>
            </a:extLst>
          </p:cNvPr>
          <p:cNvSpPr>
            <a:spLocks noGrp="1"/>
          </p:cNvSpPr>
          <p:nvPr>
            <p:ph type="title"/>
          </p:nvPr>
        </p:nvSpPr>
        <p:spPr/>
        <p:txBody>
          <a:bodyPr/>
          <a:lstStyle/>
          <a:p>
            <a:r>
              <a:rPr lang="en-US" dirty="0"/>
              <a:t>Printer Configuration</a:t>
            </a:r>
          </a:p>
        </p:txBody>
      </p:sp>
      <p:sp>
        <p:nvSpPr>
          <p:cNvPr id="3" name="Content Placeholder 2">
            <a:extLst>
              <a:ext uri="{FF2B5EF4-FFF2-40B4-BE49-F238E27FC236}">
                <a16:creationId xmlns:a16="http://schemas.microsoft.com/office/drawing/2014/main" id="{28C74A75-6190-4817-BDAC-EC6424BF7880}"/>
              </a:ext>
            </a:extLst>
          </p:cNvPr>
          <p:cNvSpPr>
            <a:spLocks noGrp="1"/>
          </p:cNvSpPr>
          <p:nvPr>
            <p:ph idx="1"/>
          </p:nvPr>
        </p:nvSpPr>
        <p:spPr/>
        <p:txBody>
          <a:bodyPr>
            <a:normAutofit fontScale="92500" lnSpcReduction="20000"/>
          </a:bodyPr>
          <a:lstStyle/>
          <a:p>
            <a:pPr marL="0" indent="0">
              <a:buNone/>
            </a:pPr>
            <a:r>
              <a:rPr lang="en-US" dirty="0"/>
              <a:t>To configure a printer, you:</a:t>
            </a:r>
          </a:p>
          <a:p>
            <a:pPr lvl="0"/>
            <a:r>
              <a:rPr lang="en-US" dirty="0"/>
              <a:t>Connect the print device to an available port.</a:t>
            </a:r>
          </a:p>
          <a:p>
            <a:pPr lvl="0"/>
            <a:r>
              <a:rPr lang="en-US" dirty="0"/>
              <a:t>Create a printer object. For plug-and-play printers connected to a USB port, the printer might be configured automatically.</a:t>
            </a:r>
          </a:p>
          <a:p>
            <a:pPr lvl="0"/>
            <a:r>
              <a:rPr lang="en-US" dirty="0"/>
              <a:t>Edit the printer object to configure device-specific settings such as color profiles and paper trays, or features such as stapling or double-sided printing.</a:t>
            </a:r>
          </a:p>
          <a:p>
            <a:pPr lvl="0"/>
            <a:r>
              <a:rPr lang="en-US" dirty="0"/>
              <a:t>Verify that the printer works by sending a test print.</a:t>
            </a:r>
          </a:p>
          <a:p>
            <a:pPr lvl="0"/>
            <a:r>
              <a:rPr lang="en-US" dirty="0"/>
              <a:t>Ensure that the customer or user knows how to use the printer and any additional features.</a:t>
            </a:r>
          </a:p>
          <a:p>
            <a:r>
              <a:rPr lang="en-US" dirty="0"/>
              <a:t>If you have more than one printer configured on your computer, the default printer is the printer that will be automatically selected.</a:t>
            </a:r>
          </a:p>
          <a:p>
            <a:pPr marL="0" indent="0">
              <a:buNone/>
            </a:pPr>
            <a:endParaRPr lang="en-US" dirty="0"/>
          </a:p>
        </p:txBody>
      </p:sp>
    </p:spTree>
    <p:extLst>
      <p:ext uri="{BB962C8B-B14F-4D97-AF65-F5344CB8AC3E}">
        <p14:creationId xmlns:p14="http://schemas.microsoft.com/office/powerpoint/2010/main" val="150249479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EDB80D-0302-4CC6-93BF-38CBE36C37E6}"/>
              </a:ext>
            </a:extLst>
          </p:cNvPr>
          <p:cNvSpPr>
            <a:spLocks noGrp="1"/>
          </p:cNvSpPr>
          <p:nvPr>
            <p:ph type="title"/>
          </p:nvPr>
        </p:nvSpPr>
        <p:spPr/>
        <p:txBody>
          <a:bodyPr/>
          <a:lstStyle/>
          <a:p>
            <a:r>
              <a:rPr lang="en-US" dirty="0"/>
              <a:t>OS Updates / Patches - Mobile</a:t>
            </a:r>
          </a:p>
        </p:txBody>
      </p:sp>
      <p:sp>
        <p:nvSpPr>
          <p:cNvPr id="3" name="Content Placeholder 2">
            <a:extLst>
              <a:ext uri="{FF2B5EF4-FFF2-40B4-BE49-F238E27FC236}">
                <a16:creationId xmlns:a16="http://schemas.microsoft.com/office/drawing/2014/main" id="{5E80D1DF-9F47-4569-942C-08B1AE4DDBFD}"/>
              </a:ext>
            </a:extLst>
          </p:cNvPr>
          <p:cNvSpPr>
            <a:spLocks noGrp="1"/>
          </p:cNvSpPr>
          <p:nvPr>
            <p:ph idx="1"/>
          </p:nvPr>
        </p:nvSpPr>
        <p:spPr/>
        <p:txBody>
          <a:bodyPr>
            <a:normAutofit/>
          </a:bodyPr>
          <a:lstStyle/>
          <a:p>
            <a:pPr marL="0" indent="0">
              <a:buNone/>
            </a:pPr>
            <a:r>
              <a:rPr lang="en-US" sz="3200" dirty="0"/>
              <a:t>Always keep the device's operating system up-to-date. Hackers are constantly trying to find new ways to exploit various technologies, and mobile devices are no exception. These exploits can be anything from relatively harmless adware to dangerous Trojans that take complete control of a device. The way a device receives an update depends heavily on the type of mobile device, the manufacturer, and, if it's a smart phone, the cellular carrier.</a:t>
            </a:r>
          </a:p>
        </p:txBody>
      </p:sp>
    </p:spTree>
    <p:extLst>
      <p:ext uri="{BB962C8B-B14F-4D97-AF65-F5344CB8AC3E}">
        <p14:creationId xmlns:p14="http://schemas.microsoft.com/office/powerpoint/2010/main" val="232686097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73CA48-822A-4D0E-A2BA-842F6AC2385F}"/>
              </a:ext>
            </a:extLst>
          </p:cNvPr>
          <p:cNvSpPr>
            <a:spLocks noGrp="1"/>
          </p:cNvSpPr>
          <p:nvPr>
            <p:ph type="title"/>
          </p:nvPr>
        </p:nvSpPr>
        <p:spPr/>
        <p:txBody>
          <a:bodyPr/>
          <a:lstStyle/>
          <a:p>
            <a:r>
              <a:rPr lang="en-US" dirty="0"/>
              <a:t>Anti-Malware - Mobile</a:t>
            </a:r>
          </a:p>
        </p:txBody>
      </p:sp>
      <p:sp>
        <p:nvSpPr>
          <p:cNvPr id="3" name="Content Placeholder 2">
            <a:extLst>
              <a:ext uri="{FF2B5EF4-FFF2-40B4-BE49-F238E27FC236}">
                <a16:creationId xmlns:a16="http://schemas.microsoft.com/office/drawing/2014/main" id="{ECB0A0E0-8A73-4068-9F31-3B04ED76ABDD}"/>
              </a:ext>
            </a:extLst>
          </p:cNvPr>
          <p:cNvSpPr>
            <a:spLocks noGrp="1"/>
          </p:cNvSpPr>
          <p:nvPr>
            <p:ph idx="1"/>
          </p:nvPr>
        </p:nvSpPr>
        <p:spPr/>
        <p:txBody>
          <a:bodyPr>
            <a:normAutofit/>
          </a:bodyPr>
          <a:lstStyle/>
          <a:p>
            <a:pPr marL="0" indent="0">
              <a:buNone/>
            </a:pPr>
            <a:r>
              <a:rPr lang="en-US" sz="3600" dirty="0"/>
              <a:t>It is a good idea to install an anti-malware app on mobile devices, especially devices that are used by an organization or connect to a company network. This will protect the device from malicious email attachments, downloads, or applications. It will also help prevent the spread of viruses onto a network.</a:t>
            </a:r>
          </a:p>
        </p:txBody>
      </p:sp>
    </p:spTree>
    <p:extLst>
      <p:ext uri="{BB962C8B-B14F-4D97-AF65-F5344CB8AC3E}">
        <p14:creationId xmlns:p14="http://schemas.microsoft.com/office/powerpoint/2010/main" val="47160348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25CB4E-4844-4B7C-ACFE-410D60E7223A}"/>
              </a:ext>
            </a:extLst>
          </p:cNvPr>
          <p:cNvSpPr>
            <a:spLocks noGrp="1"/>
          </p:cNvSpPr>
          <p:nvPr>
            <p:ph type="title"/>
          </p:nvPr>
        </p:nvSpPr>
        <p:spPr>
          <a:xfrm>
            <a:off x="838200" y="0"/>
            <a:ext cx="10515600" cy="693654"/>
          </a:xfrm>
        </p:spPr>
        <p:txBody>
          <a:bodyPr>
            <a:normAutofit fontScale="90000"/>
          </a:bodyPr>
          <a:lstStyle/>
          <a:p>
            <a:r>
              <a:rPr lang="en-US" dirty="0"/>
              <a:t>Policies and Procedures - Mobile</a:t>
            </a:r>
          </a:p>
        </p:txBody>
      </p:sp>
      <p:sp>
        <p:nvSpPr>
          <p:cNvPr id="3" name="Content Placeholder 2">
            <a:extLst>
              <a:ext uri="{FF2B5EF4-FFF2-40B4-BE49-F238E27FC236}">
                <a16:creationId xmlns:a16="http://schemas.microsoft.com/office/drawing/2014/main" id="{5F68D9C7-C432-45FE-BF44-465B59310709}"/>
              </a:ext>
            </a:extLst>
          </p:cNvPr>
          <p:cNvSpPr>
            <a:spLocks noGrp="1"/>
          </p:cNvSpPr>
          <p:nvPr>
            <p:ph idx="1"/>
          </p:nvPr>
        </p:nvSpPr>
        <p:spPr>
          <a:xfrm>
            <a:off x="0" y="834188"/>
            <a:ext cx="12192000" cy="6023811"/>
          </a:xfrm>
        </p:spPr>
        <p:txBody>
          <a:bodyPr/>
          <a:lstStyle/>
          <a:p>
            <a:r>
              <a:rPr lang="en-US" dirty="0"/>
              <a:t>BYOD vs. corporate owned. Some organizations implement security policies that forbid users from connecting their personal mobile devices to the organizational network (wired or wireless).</a:t>
            </a:r>
          </a:p>
          <a:p>
            <a:endParaRPr lang="en-US" dirty="0"/>
          </a:p>
          <a:p>
            <a:pPr lvl="0"/>
            <a:r>
              <a:rPr lang="en-US" dirty="0"/>
              <a:t>Profile security requirements. Utilize an Acceptable Use Policy to specify how users:</a:t>
            </a:r>
            <a:endParaRPr lang="en-US" sz="3200" dirty="0"/>
          </a:p>
          <a:p>
            <a:pPr lvl="1"/>
            <a:r>
              <a:rPr lang="en-US" dirty="0"/>
              <a:t>Connect their personally-owned mobile devices to the organization's wireless network. If they can, the policy may also specify rules for what internet resources they are allowed to access using those devices.</a:t>
            </a:r>
            <a:endParaRPr lang="en-US" sz="2800" dirty="0"/>
          </a:p>
          <a:p>
            <a:pPr lvl="1"/>
            <a:r>
              <a:rPr lang="en-US" dirty="0"/>
              <a:t>Use company-owned computers for personal uses, such as shopping for personal items on ecommerce websites.</a:t>
            </a:r>
          </a:p>
        </p:txBody>
      </p:sp>
    </p:spTree>
    <p:extLst>
      <p:ext uri="{BB962C8B-B14F-4D97-AF65-F5344CB8AC3E}">
        <p14:creationId xmlns:p14="http://schemas.microsoft.com/office/powerpoint/2010/main" val="28135922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29567F-1821-46AB-93AA-F4700BF3BE8C}"/>
              </a:ext>
            </a:extLst>
          </p:cNvPr>
          <p:cNvSpPr>
            <a:spLocks noGrp="1"/>
          </p:cNvSpPr>
          <p:nvPr>
            <p:ph type="title"/>
          </p:nvPr>
        </p:nvSpPr>
        <p:spPr>
          <a:xfrm>
            <a:off x="838200" y="0"/>
            <a:ext cx="10515600" cy="549275"/>
          </a:xfrm>
        </p:spPr>
        <p:txBody>
          <a:bodyPr>
            <a:normAutofit fontScale="90000"/>
          </a:bodyPr>
          <a:lstStyle/>
          <a:p>
            <a:r>
              <a:rPr lang="en-US" dirty="0"/>
              <a:t>Operating System</a:t>
            </a:r>
          </a:p>
        </p:txBody>
      </p:sp>
      <p:sp>
        <p:nvSpPr>
          <p:cNvPr id="3" name="Content Placeholder 2">
            <a:extLst>
              <a:ext uri="{FF2B5EF4-FFF2-40B4-BE49-F238E27FC236}">
                <a16:creationId xmlns:a16="http://schemas.microsoft.com/office/drawing/2014/main" id="{EC8DCDCB-E6B9-407E-8464-3A84948189A5}"/>
              </a:ext>
            </a:extLst>
          </p:cNvPr>
          <p:cNvSpPr>
            <a:spLocks noGrp="1"/>
          </p:cNvSpPr>
          <p:nvPr>
            <p:ph idx="1"/>
          </p:nvPr>
        </p:nvSpPr>
        <p:spPr>
          <a:xfrm>
            <a:off x="0" y="802104"/>
            <a:ext cx="12192000" cy="6055895"/>
          </a:xfrm>
        </p:spPr>
        <p:txBody>
          <a:bodyPr>
            <a:normAutofit fontScale="85000" lnSpcReduction="10000"/>
          </a:bodyPr>
          <a:lstStyle/>
          <a:p>
            <a:pPr marL="0" indent="0">
              <a:buNone/>
            </a:pPr>
            <a:r>
              <a:rPr lang="en-US" dirty="0"/>
              <a:t>When purchasing a new computer, or upgrading an existing computer, one of the first choices you will need to make is which Windows OS version and edition to install. When deciding on a particular Windows version or edition, consider the following general information:</a:t>
            </a:r>
            <a:endParaRPr lang="en-US" sz="3200" dirty="0"/>
          </a:p>
          <a:p>
            <a:pPr lvl="0"/>
            <a:r>
              <a:rPr lang="en-US" dirty="0"/>
              <a:t>Each Windows OS edition has different features and limitations. For example, Windows 10 Home edition does not include BitLocker support. When deciding on an OS edition, first identify the intended use of the computer system, and then select the edition with the appropriate features.</a:t>
            </a:r>
            <a:endParaRPr lang="en-US" sz="3200" dirty="0"/>
          </a:p>
          <a:p>
            <a:pPr lvl="0"/>
            <a:r>
              <a:rPr lang="en-US" dirty="0"/>
              <a:t>In addition to the version and edition, you will also need to select which Windows OS architecture to install. Each OS has either a 32-bit (x86) or 64-bit (x64) architecture edition.</a:t>
            </a:r>
            <a:endParaRPr lang="en-US" sz="3200" dirty="0"/>
          </a:p>
          <a:p>
            <a:pPr lvl="1"/>
            <a:r>
              <a:rPr lang="en-US" dirty="0"/>
              <a:t>The biggest advantage to using a 64-bit version is support for more than 4GB of memory (most 32-bit systems can use only about 3GB of memory). You would also choose a 64-bit version if you needed to run 64-bit applications or use hardware that had only 64-bit drivers.</a:t>
            </a:r>
            <a:endParaRPr lang="en-US" sz="2800" dirty="0"/>
          </a:p>
          <a:p>
            <a:pPr lvl="1"/>
            <a:r>
              <a:rPr lang="en-US" dirty="0"/>
              <a:t>You must have a 64-bit processor to run a 64-bit operating system. You can, however, run a 32-bit operating system on a 64-bit processor.</a:t>
            </a:r>
            <a:endParaRPr lang="en-US" sz="2800" dirty="0"/>
          </a:p>
          <a:p>
            <a:pPr lvl="1"/>
            <a:r>
              <a:rPr lang="en-US" dirty="0"/>
              <a:t>A 64-bit operating system requires 64-bit drivers. For this reason, older hardware (that has only 32-bit drivers available) will not work on a 64-bit operating system.</a:t>
            </a:r>
            <a:endParaRPr lang="en-US" sz="2800" dirty="0"/>
          </a:p>
          <a:p>
            <a:pPr lvl="1"/>
            <a:r>
              <a:rPr lang="en-US" dirty="0"/>
              <a:t>A 64-bit operating system can run both 32-bit and 64-bit applications; a 32-bit operating system cannot run a 64-bit application. Some 32-bit applications running on a 64-bit version of Windows will have errors that do not exist on 32-bit systems, so vendors might need to release patches for these applications.</a:t>
            </a:r>
            <a:endParaRPr lang="en-US" sz="2800" dirty="0"/>
          </a:p>
          <a:p>
            <a:pPr marL="0" indent="0">
              <a:buNone/>
            </a:pPr>
            <a:endParaRPr lang="en-US" dirty="0"/>
          </a:p>
        </p:txBody>
      </p:sp>
    </p:spTree>
    <p:extLst>
      <p:ext uri="{BB962C8B-B14F-4D97-AF65-F5344CB8AC3E}">
        <p14:creationId xmlns:p14="http://schemas.microsoft.com/office/powerpoint/2010/main" val="32451482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D8AE82-31CF-4B62-8D03-CFBC1B8A6137}"/>
              </a:ext>
            </a:extLst>
          </p:cNvPr>
          <p:cNvSpPr>
            <a:spLocks noGrp="1"/>
          </p:cNvSpPr>
          <p:nvPr>
            <p:ph type="title"/>
          </p:nvPr>
        </p:nvSpPr>
        <p:spPr>
          <a:xfrm>
            <a:off x="838200" y="131762"/>
            <a:ext cx="10515600" cy="549275"/>
          </a:xfrm>
        </p:spPr>
        <p:txBody>
          <a:bodyPr>
            <a:normAutofit fontScale="90000"/>
          </a:bodyPr>
          <a:lstStyle/>
          <a:p>
            <a:r>
              <a:rPr lang="en-US" dirty="0"/>
              <a:t>Windows 7</a:t>
            </a:r>
          </a:p>
        </p:txBody>
      </p:sp>
      <p:sp>
        <p:nvSpPr>
          <p:cNvPr id="3" name="Content Placeholder 2">
            <a:extLst>
              <a:ext uri="{FF2B5EF4-FFF2-40B4-BE49-F238E27FC236}">
                <a16:creationId xmlns:a16="http://schemas.microsoft.com/office/drawing/2014/main" id="{C5E26450-DF78-49E9-A23F-02D85FCCB25D}"/>
              </a:ext>
            </a:extLst>
          </p:cNvPr>
          <p:cNvSpPr>
            <a:spLocks noGrp="1"/>
          </p:cNvSpPr>
          <p:nvPr>
            <p:ph idx="1"/>
          </p:nvPr>
        </p:nvSpPr>
        <p:spPr>
          <a:xfrm>
            <a:off x="0" y="930442"/>
            <a:ext cx="12192000" cy="5927558"/>
          </a:xfrm>
        </p:spPr>
        <p:txBody>
          <a:bodyPr>
            <a:normAutofit fontScale="77500" lnSpcReduction="20000"/>
          </a:bodyPr>
          <a:lstStyle/>
          <a:p>
            <a:pPr marL="0" indent="0">
              <a:buNone/>
            </a:pPr>
            <a:r>
              <a:rPr lang="en-US" dirty="0"/>
              <a:t>Windows 7, which was released in 2009, was developed to address many of the problems found in Windows Vista. Windows 7 introduced the following features not found in previous versions:</a:t>
            </a:r>
            <a:endParaRPr lang="en-US" sz="3200" dirty="0"/>
          </a:p>
          <a:p>
            <a:pPr lvl="0"/>
            <a:r>
              <a:rPr lang="en-US" dirty="0"/>
              <a:t>Enhanced Aero features, including:</a:t>
            </a:r>
            <a:endParaRPr lang="en-US" sz="3200" dirty="0"/>
          </a:p>
          <a:p>
            <a:pPr lvl="1"/>
            <a:r>
              <a:rPr lang="en-US" dirty="0"/>
              <a:t>Snap (maximizes window when dragged to top of screen)</a:t>
            </a:r>
            <a:endParaRPr lang="en-US" sz="2800" dirty="0"/>
          </a:p>
          <a:p>
            <a:pPr lvl="1"/>
            <a:r>
              <a:rPr lang="en-US" dirty="0"/>
              <a:t>Shake (hide/show all windows except for the window being "shaken")</a:t>
            </a:r>
            <a:endParaRPr lang="en-US" sz="2800" dirty="0"/>
          </a:p>
          <a:p>
            <a:pPr lvl="1"/>
            <a:r>
              <a:rPr lang="en-US" dirty="0"/>
              <a:t>Peek (reveals the desktop by making all windows transparent)</a:t>
            </a:r>
            <a:endParaRPr lang="en-US" sz="2800" dirty="0"/>
          </a:p>
          <a:p>
            <a:pPr lvl="0"/>
            <a:r>
              <a:rPr lang="en-US" dirty="0"/>
              <a:t>Redesigned taskbar with the ability to pin applications.</a:t>
            </a:r>
            <a:endParaRPr lang="en-US" sz="3200" dirty="0"/>
          </a:p>
          <a:p>
            <a:pPr lvl="0"/>
            <a:r>
              <a:rPr lang="en-US" dirty="0"/>
              <a:t>Libraries.</a:t>
            </a:r>
            <a:endParaRPr lang="en-US" sz="3200" dirty="0"/>
          </a:p>
          <a:p>
            <a:pPr lvl="0"/>
            <a:r>
              <a:rPr lang="en-US" dirty="0"/>
              <a:t>Improved backup and restore flexibility.</a:t>
            </a:r>
            <a:endParaRPr lang="en-US" sz="3200" dirty="0"/>
          </a:p>
          <a:p>
            <a:pPr lvl="0"/>
            <a:r>
              <a:rPr lang="en-US" dirty="0"/>
              <a:t>XP Mode (Professional, Ultimate, and Enterprise only).</a:t>
            </a:r>
            <a:endParaRPr lang="en-US" sz="3200" dirty="0"/>
          </a:p>
          <a:p>
            <a:pPr marL="0" lvl="0" indent="0">
              <a:buNone/>
            </a:pPr>
            <a:endParaRPr lang="en-US" sz="3200" dirty="0"/>
          </a:p>
          <a:p>
            <a:pPr marL="0" indent="0">
              <a:buNone/>
            </a:pPr>
            <a:r>
              <a:rPr lang="en-US" dirty="0"/>
              <a:t>Minimum Hardware Requirements:</a:t>
            </a:r>
            <a:endParaRPr lang="en-US" sz="3200" dirty="0"/>
          </a:p>
          <a:p>
            <a:pPr lvl="0"/>
            <a:r>
              <a:rPr lang="en-US" dirty="0"/>
              <a:t>1 GHz processor</a:t>
            </a:r>
            <a:endParaRPr lang="en-US" sz="3200" dirty="0"/>
          </a:p>
          <a:p>
            <a:pPr lvl="0"/>
            <a:r>
              <a:rPr lang="en-US" dirty="0"/>
              <a:t>1 GB RAM (2 GB for a 64-bit system)</a:t>
            </a:r>
            <a:endParaRPr lang="en-US" sz="3200" dirty="0"/>
          </a:p>
          <a:p>
            <a:pPr lvl="0"/>
            <a:r>
              <a:rPr lang="en-US" dirty="0"/>
              <a:t>16 GB free disk space (20 GB for a 64-bit system)</a:t>
            </a:r>
            <a:endParaRPr lang="en-US" sz="3200" dirty="0"/>
          </a:p>
          <a:p>
            <a:pPr lvl="0"/>
            <a:r>
              <a:rPr lang="en-US" dirty="0"/>
              <a:t>128 MB video memory with DirectX 9 support</a:t>
            </a:r>
            <a:endParaRPr lang="en-US" sz="3200" dirty="0"/>
          </a:p>
          <a:p>
            <a:pPr lvl="0"/>
            <a:r>
              <a:rPr lang="en-US" dirty="0"/>
              <a:t>DVD-ROM drive (if installing from a DVD)</a:t>
            </a:r>
            <a:endParaRPr lang="en-US" sz="3200" dirty="0"/>
          </a:p>
          <a:p>
            <a:pPr marL="0" indent="0">
              <a:buNone/>
            </a:pPr>
            <a:endParaRPr lang="en-US" dirty="0"/>
          </a:p>
        </p:txBody>
      </p:sp>
    </p:spTree>
    <p:extLst>
      <p:ext uri="{BB962C8B-B14F-4D97-AF65-F5344CB8AC3E}">
        <p14:creationId xmlns:p14="http://schemas.microsoft.com/office/powerpoint/2010/main" val="240953603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7DCE25-F62A-414A-A9B5-45DCFDE22369}"/>
              </a:ext>
            </a:extLst>
          </p:cNvPr>
          <p:cNvSpPr>
            <a:spLocks noGrp="1"/>
          </p:cNvSpPr>
          <p:nvPr>
            <p:ph type="title"/>
          </p:nvPr>
        </p:nvSpPr>
        <p:spPr>
          <a:xfrm>
            <a:off x="838200" y="19467"/>
            <a:ext cx="10515600" cy="661570"/>
          </a:xfrm>
        </p:spPr>
        <p:txBody>
          <a:bodyPr>
            <a:normAutofit fontScale="90000"/>
          </a:bodyPr>
          <a:lstStyle/>
          <a:p>
            <a:r>
              <a:rPr lang="en-US" dirty="0"/>
              <a:t>Windows 8|8.1|8.x</a:t>
            </a:r>
          </a:p>
        </p:txBody>
      </p:sp>
      <p:sp>
        <p:nvSpPr>
          <p:cNvPr id="3" name="Content Placeholder 2">
            <a:extLst>
              <a:ext uri="{FF2B5EF4-FFF2-40B4-BE49-F238E27FC236}">
                <a16:creationId xmlns:a16="http://schemas.microsoft.com/office/drawing/2014/main" id="{5C5A6589-8F55-4D23-ADCD-0D36D7926324}"/>
              </a:ext>
            </a:extLst>
          </p:cNvPr>
          <p:cNvSpPr>
            <a:spLocks noGrp="1"/>
          </p:cNvSpPr>
          <p:nvPr>
            <p:ph idx="1"/>
          </p:nvPr>
        </p:nvSpPr>
        <p:spPr>
          <a:xfrm>
            <a:off x="0" y="818147"/>
            <a:ext cx="12192000" cy="6020386"/>
          </a:xfrm>
        </p:spPr>
        <p:txBody>
          <a:bodyPr>
            <a:normAutofit fontScale="70000" lnSpcReduction="20000"/>
          </a:bodyPr>
          <a:lstStyle/>
          <a:p>
            <a:pPr marL="0" indent="0">
              <a:buNone/>
            </a:pPr>
            <a:r>
              <a:rPr lang="en-US" dirty="0"/>
              <a:t>Windows 8 was released in 2012 and introduced major changes to the Windows OS. A year later, Windows 8.1 was offered as a free upgrade in order to fix several issues. Windows 8/8.1 introduced the following features:</a:t>
            </a:r>
          </a:p>
          <a:p>
            <a:pPr lvl="0"/>
            <a:r>
              <a:rPr lang="en-US" dirty="0"/>
              <a:t>UEFI integration (including UEFI Secure Boot)</a:t>
            </a:r>
          </a:p>
          <a:p>
            <a:pPr lvl="0"/>
            <a:r>
              <a:rPr lang="en-US" dirty="0"/>
              <a:t>Hybrid Boot mode</a:t>
            </a:r>
          </a:p>
          <a:p>
            <a:pPr lvl="0"/>
            <a:r>
              <a:rPr lang="en-US" dirty="0"/>
              <a:t>USB 3.0 support</a:t>
            </a:r>
          </a:p>
          <a:p>
            <a:pPr lvl="0"/>
            <a:r>
              <a:rPr lang="en-US" dirty="0"/>
              <a:t>Windows Metro UI, which is optimized for touchscreen devices</a:t>
            </a:r>
          </a:p>
          <a:p>
            <a:pPr lvl="0"/>
            <a:r>
              <a:rPr lang="en-US" dirty="0"/>
              <a:t>Windows Store apps</a:t>
            </a:r>
          </a:p>
          <a:p>
            <a:pPr lvl="0"/>
            <a:r>
              <a:rPr lang="en-US" dirty="0"/>
              <a:t>Charms and the charm toolbar, which provides access to system and app controls</a:t>
            </a:r>
          </a:p>
          <a:p>
            <a:pPr lvl="0"/>
            <a:r>
              <a:rPr lang="en-US" dirty="0"/>
              <a:t>Start button removed (Windows 8)</a:t>
            </a:r>
          </a:p>
          <a:p>
            <a:pPr lvl="0"/>
            <a:r>
              <a:rPr lang="en-US" dirty="0"/>
              <a:t>Start button reintroduced (Windows 8.1) - 2013</a:t>
            </a:r>
          </a:p>
          <a:p>
            <a:pPr lvl="0"/>
            <a:r>
              <a:rPr lang="en-US" dirty="0"/>
              <a:t>Start screen (replaced the traditional Start menu)</a:t>
            </a:r>
          </a:p>
          <a:p>
            <a:pPr lvl="0"/>
            <a:r>
              <a:rPr lang="en-US" dirty="0"/>
              <a:t>OneDrive integration (Windows 8.1) - 2013</a:t>
            </a:r>
          </a:p>
          <a:p>
            <a:pPr marL="0" indent="0">
              <a:buNone/>
            </a:pPr>
            <a:r>
              <a:rPr lang="en-US" dirty="0"/>
              <a:t>Minimum Hardware Requirements:</a:t>
            </a:r>
          </a:p>
          <a:p>
            <a:pPr lvl="0"/>
            <a:r>
              <a:rPr lang="en-US" dirty="0"/>
              <a:t>1 GHz processor with support for PAE, NX, and SSE2</a:t>
            </a:r>
          </a:p>
          <a:p>
            <a:pPr lvl="0"/>
            <a:r>
              <a:rPr lang="en-US" dirty="0"/>
              <a:t>1 GB RAM (2 GB for a 64-bit system)</a:t>
            </a:r>
          </a:p>
          <a:p>
            <a:pPr lvl="0"/>
            <a:r>
              <a:rPr lang="en-US" dirty="0"/>
              <a:t>16 GB free disk space (20 GB for a 64-bit system)</a:t>
            </a:r>
          </a:p>
          <a:p>
            <a:pPr lvl="0"/>
            <a:r>
              <a:rPr lang="en-US" dirty="0"/>
              <a:t>DirectX 9 graphics device with WDDM driver</a:t>
            </a:r>
          </a:p>
          <a:p>
            <a:pPr lvl="0"/>
            <a:r>
              <a:rPr lang="en-US" dirty="0"/>
              <a:t>DVD-ROM drive (if installing from a DVD)</a:t>
            </a:r>
          </a:p>
          <a:p>
            <a:pPr marL="0" indent="0">
              <a:buNone/>
            </a:pPr>
            <a:endParaRPr lang="en-US" dirty="0"/>
          </a:p>
        </p:txBody>
      </p:sp>
    </p:spTree>
    <p:extLst>
      <p:ext uri="{BB962C8B-B14F-4D97-AF65-F5344CB8AC3E}">
        <p14:creationId xmlns:p14="http://schemas.microsoft.com/office/powerpoint/2010/main" val="179176399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4CD979-CD1F-482B-98B4-FCC5B6C5021E}"/>
              </a:ext>
            </a:extLst>
          </p:cNvPr>
          <p:cNvSpPr>
            <a:spLocks noGrp="1"/>
          </p:cNvSpPr>
          <p:nvPr>
            <p:ph type="title"/>
          </p:nvPr>
        </p:nvSpPr>
        <p:spPr>
          <a:xfrm>
            <a:off x="838200" y="0"/>
            <a:ext cx="10515600" cy="501149"/>
          </a:xfrm>
        </p:spPr>
        <p:txBody>
          <a:bodyPr>
            <a:normAutofit fontScale="90000"/>
          </a:bodyPr>
          <a:lstStyle/>
          <a:p>
            <a:r>
              <a:rPr lang="en-US" dirty="0"/>
              <a:t>Windows 10</a:t>
            </a:r>
          </a:p>
        </p:txBody>
      </p:sp>
      <p:sp>
        <p:nvSpPr>
          <p:cNvPr id="3" name="Content Placeholder 2">
            <a:extLst>
              <a:ext uri="{FF2B5EF4-FFF2-40B4-BE49-F238E27FC236}">
                <a16:creationId xmlns:a16="http://schemas.microsoft.com/office/drawing/2014/main" id="{DADCAD1A-E8C0-42F2-8B60-93CCCF1A5437}"/>
              </a:ext>
            </a:extLst>
          </p:cNvPr>
          <p:cNvSpPr>
            <a:spLocks noGrp="1"/>
          </p:cNvSpPr>
          <p:nvPr>
            <p:ph idx="1"/>
          </p:nvPr>
        </p:nvSpPr>
        <p:spPr>
          <a:xfrm>
            <a:off x="0" y="705852"/>
            <a:ext cx="12192000" cy="6152147"/>
          </a:xfrm>
        </p:spPr>
        <p:txBody>
          <a:bodyPr>
            <a:normAutofit fontScale="85000" lnSpcReduction="20000"/>
          </a:bodyPr>
          <a:lstStyle/>
          <a:p>
            <a:pPr marL="0" indent="0">
              <a:buNone/>
            </a:pPr>
            <a:r>
              <a:rPr lang="en-US" dirty="0"/>
              <a:t>Windows 10 is the most recent version of the Windows OS and was released in 2015. Windows 10 was designed to address many of the shortcomings and issues customers had with Windows 8. Windows 10 was offered as a free upgrade to anyone using an older version of Windows 7 or 8. Windows 10 introduced the following features:</a:t>
            </a:r>
          </a:p>
          <a:p>
            <a:pPr lvl="0"/>
            <a:r>
              <a:rPr lang="en-US" dirty="0"/>
              <a:t>Universal Windows Platform (UWP)</a:t>
            </a:r>
          </a:p>
          <a:p>
            <a:pPr lvl="0"/>
            <a:r>
              <a:rPr lang="en-US" dirty="0"/>
              <a:t>Native Ubuntu Linux compatibility</a:t>
            </a:r>
          </a:p>
          <a:p>
            <a:pPr lvl="0"/>
            <a:r>
              <a:rPr lang="en-US" dirty="0"/>
              <a:t>Cortana, Microsoft's "intelligent personal assistant" software</a:t>
            </a:r>
          </a:p>
          <a:p>
            <a:pPr lvl="0"/>
            <a:r>
              <a:rPr lang="en-US" dirty="0"/>
              <a:t>Microsoft Edge web browser (replaces Microsoft Internet Explorer)</a:t>
            </a:r>
          </a:p>
          <a:p>
            <a:pPr lvl="0"/>
            <a:r>
              <a:rPr lang="en-US" dirty="0"/>
              <a:t>DirectX 12 and WDDM 2.0 support</a:t>
            </a:r>
          </a:p>
          <a:p>
            <a:pPr lvl="0"/>
            <a:r>
              <a:rPr lang="en-US" dirty="0"/>
              <a:t>Start menu reintroduced with new tile design</a:t>
            </a:r>
          </a:p>
          <a:p>
            <a:pPr lvl="0"/>
            <a:r>
              <a:rPr lang="en-US" dirty="0"/>
              <a:t>Improved security features</a:t>
            </a:r>
          </a:p>
          <a:p>
            <a:pPr marL="0" indent="0">
              <a:buNone/>
            </a:pPr>
            <a:r>
              <a:rPr lang="en-US" dirty="0"/>
              <a:t>Minimum Hardware Requirements:</a:t>
            </a:r>
          </a:p>
          <a:p>
            <a:pPr lvl="0"/>
            <a:r>
              <a:rPr lang="en-US" dirty="0"/>
              <a:t>1 GHz processor with support for PAE, NX, and SSE2</a:t>
            </a:r>
          </a:p>
          <a:p>
            <a:pPr lvl="0"/>
            <a:r>
              <a:rPr lang="en-US" dirty="0"/>
              <a:t>1 GB RAM (2 GB for a 64-bit system)</a:t>
            </a:r>
          </a:p>
          <a:p>
            <a:pPr lvl="0"/>
            <a:r>
              <a:rPr lang="en-US" dirty="0"/>
              <a:t>16 GB free disk space (20 GB for a 64-bit system)</a:t>
            </a:r>
          </a:p>
          <a:p>
            <a:pPr lvl="0"/>
            <a:r>
              <a:rPr lang="en-US" dirty="0"/>
              <a:t>DirectX 9 graphics device with WDDM driver</a:t>
            </a:r>
          </a:p>
          <a:p>
            <a:pPr lvl="0"/>
            <a:r>
              <a:rPr lang="en-US" dirty="0"/>
              <a:t>DVD-ROM drive (if installing from a DVD)</a:t>
            </a:r>
          </a:p>
          <a:p>
            <a:pPr marL="0" indent="0">
              <a:buNone/>
            </a:pPr>
            <a:endParaRPr lang="en-US" dirty="0"/>
          </a:p>
        </p:txBody>
      </p:sp>
    </p:spTree>
    <p:extLst>
      <p:ext uri="{BB962C8B-B14F-4D97-AF65-F5344CB8AC3E}">
        <p14:creationId xmlns:p14="http://schemas.microsoft.com/office/powerpoint/2010/main" val="262831600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3C3633-618E-428B-92B5-2AEAE3E6FFDB}"/>
              </a:ext>
            </a:extLst>
          </p:cNvPr>
          <p:cNvSpPr>
            <a:spLocks noGrp="1"/>
          </p:cNvSpPr>
          <p:nvPr>
            <p:ph type="title"/>
          </p:nvPr>
        </p:nvSpPr>
        <p:spPr>
          <a:xfrm>
            <a:off x="838200" y="35509"/>
            <a:ext cx="10515600" cy="645528"/>
          </a:xfrm>
        </p:spPr>
        <p:txBody>
          <a:bodyPr>
            <a:normAutofit fontScale="90000"/>
          </a:bodyPr>
          <a:lstStyle/>
          <a:p>
            <a:r>
              <a:rPr lang="en-US" dirty="0"/>
              <a:t>Windows Installation</a:t>
            </a:r>
          </a:p>
        </p:txBody>
      </p:sp>
      <p:sp>
        <p:nvSpPr>
          <p:cNvPr id="3" name="Content Placeholder 2">
            <a:extLst>
              <a:ext uri="{FF2B5EF4-FFF2-40B4-BE49-F238E27FC236}">
                <a16:creationId xmlns:a16="http://schemas.microsoft.com/office/drawing/2014/main" id="{2ECFD94C-71DC-4F77-95D1-1F88C536537A}"/>
              </a:ext>
            </a:extLst>
          </p:cNvPr>
          <p:cNvSpPr>
            <a:spLocks noGrp="1"/>
          </p:cNvSpPr>
          <p:nvPr>
            <p:ph idx="1"/>
          </p:nvPr>
        </p:nvSpPr>
        <p:spPr>
          <a:xfrm>
            <a:off x="0" y="681037"/>
            <a:ext cx="12192000" cy="6141454"/>
          </a:xfrm>
        </p:spPr>
        <p:txBody>
          <a:bodyPr>
            <a:normAutofit fontScale="85000" lnSpcReduction="10000"/>
          </a:bodyPr>
          <a:lstStyle/>
          <a:p>
            <a:pPr marL="0" indent="0">
              <a:buNone/>
            </a:pPr>
            <a:r>
              <a:rPr lang="en-US" dirty="0"/>
              <a:t>Windows installation will go smoother if you take the time to plan and prepare prior to performing the installation. After identifying the operating system version and edition you would like to use, the first step prior to purchase and installation of the operating system is to verify that the operating system is compatible with the hardware and software you will use.</a:t>
            </a:r>
          </a:p>
          <a:p>
            <a:pPr lvl="0"/>
            <a:r>
              <a:rPr lang="en-US" dirty="0"/>
              <a:t>Check the hardware compatibility list (HCL) to verify that hardware is compatible with the operating system.</a:t>
            </a:r>
          </a:p>
          <a:p>
            <a:pPr lvl="0"/>
            <a:r>
              <a:rPr lang="en-US" dirty="0"/>
              <a:t>Go to the hardware or software vendor's website and check for operating system compatibility.</a:t>
            </a:r>
          </a:p>
          <a:p>
            <a:pPr lvl="0"/>
            <a:r>
              <a:rPr lang="en-US" dirty="0"/>
              <a:t>Obtain the latest drivers for all hardware. Remember, 32-bit drivers must be used on older 32-bit operating systems while 64-bit drivers should be used with 64-bit operating systems.</a:t>
            </a:r>
          </a:p>
          <a:p>
            <a:pPr lvl="0"/>
            <a:r>
              <a:rPr lang="en-US" dirty="0"/>
              <a:t>If you are installing a new version of Windows on an existing computer, run the Upgrade Advisor (if you're upgrading to Windows 7) or the Upgrade Assistant (if you're upgrading to Windows 8 or 10) to determine whether your system is compatible. These tools scan your system and verify that hardware is sufficient and compatible with the new operating system. They can also identify valid upgrade paths from your current operating system version.</a:t>
            </a:r>
          </a:p>
          <a:p>
            <a:pPr lvl="0"/>
            <a:r>
              <a:rPr lang="en-US" dirty="0"/>
              <a:t>For upgrades on larger networks, you can use the Microsoft Assessment and Planning Toolkit (MAP) to automatically scan multiple computers and identify each computer's compatibility for an upgrade to a newer version of Windows. MAP checks hardware compatibility, identifies the availability of updated device drivers, and recommends a migration path.</a:t>
            </a:r>
          </a:p>
          <a:p>
            <a:pPr marL="0" indent="0">
              <a:buNone/>
            </a:pPr>
            <a:endParaRPr lang="en-US" dirty="0"/>
          </a:p>
        </p:txBody>
      </p:sp>
    </p:spTree>
    <p:extLst>
      <p:ext uri="{BB962C8B-B14F-4D97-AF65-F5344CB8AC3E}">
        <p14:creationId xmlns:p14="http://schemas.microsoft.com/office/powerpoint/2010/main" val="401093961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7300D8-676E-4EE4-B0CB-F4D8E8023988}"/>
              </a:ext>
            </a:extLst>
          </p:cNvPr>
          <p:cNvSpPr>
            <a:spLocks noGrp="1"/>
          </p:cNvSpPr>
          <p:nvPr>
            <p:ph type="title"/>
          </p:nvPr>
        </p:nvSpPr>
        <p:spPr>
          <a:xfrm>
            <a:off x="838200" y="3425"/>
            <a:ext cx="10515600" cy="677612"/>
          </a:xfrm>
        </p:spPr>
        <p:txBody>
          <a:bodyPr>
            <a:normAutofit fontScale="90000"/>
          </a:bodyPr>
          <a:lstStyle/>
          <a:p>
            <a:r>
              <a:rPr lang="en-US" dirty="0"/>
              <a:t>Installation Considerations</a:t>
            </a:r>
          </a:p>
        </p:txBody>
      </p:sp>
      <p:sp>
        <p:nvSpPr>
          <p:cNvPr id="3" name="Content Placeholder 2">
            <a:extLst>
              <a:ext uri="{FF2B5EF4-FFF2-40B4-BE49-F238E27FC236}">
                <a16:creationId xmlns:a16="http://schemas.microsoft.com/office/drawing/2014/main" id="{195896E1-8582-4C71-91BE-B43167AF1DC8}"/>
              </a:ext>
            </a:extLst>
          </p:cNvPr>
          <p:cNvSpPr>
            <a:spLocks noGrp="1"/>
          </p:cNvSpPr>
          <p:nvPr>
            <p:ph idx="1"/>
          </p:nvPr>
        </p:nvSpPr>
        <p:spPr>
          <a:xfrm>
            <a:off x="0" y="802104"/>
            <a:ext cx="12192000" cy="6055895"/>
          </a:xfrm>
        </p:spPr>
        <p:txBody>
          <a:bodyPr>
            <a:normAutofit lnSpcReduction="10000"/>
          </a:bodyPr>
          <a:lstStyle/>
          <a:p>
            <a:pPr lvl="0"/>
            <a:r>
              <a:rPr lang="en-US" dirty="0"/>
              <a:t>Upgrade versions of Windows are available if you have an existing installation of Windows and want to install a newer version on the same computer. Upgrade versions usually cost less than buying a full version of Windows.</a:t>
            </a:r>
          </a:p>
          <a:p>
            <a:pPr lvl="0"/>
            <a:r>
              <a:rPr lang="en-US" dirty="0"/>
              <a:t>When performing an in-place upgrade, you must abide by the upgrade paths defined by Microsoft. For example, you can perform an in-place upgrade from Windows 7 or Windows 8 to Windows 10. However, you must use a clean install to migrate from Windows Vista to Windows 10.</a:t>
            </a:r>
          </a:p>
          <a:p>
            <a:pPr lvl="0"/>
            <a:r>
              <a:rPr lang="en-US" dirty="0"/>
              <a:t>You cannot upgrade from a 32-bit operating system to a 64-bit operating system (or vice versa). You must instead perform a clean installation and then migrate user profiles from the old system to the new one.</a:t>
            </a:r>
          </a:p>
          <a:p>
            <a:pPr lvl="0"/>
            <a:r>
              <a:rPr lang="en-US" dirty="0"/>
              <a:t>You can upgrade from one edition to another as long as the new edition is "higher" than the previous edition (such as Windows 10 Home to Windows 10 Professional).</a:t>
            </a:r>
          </a:p>
          <a:p>
            <a:pPr lvl="0"/>
            <a:r>
              <a:rPr lang="en-US" dirty="0"/>
              <a:t>You cannot perform an in-place downgrade from one edition to another (such as from Professional to Home).</a:t>
            </a:r>
          </a:p>
          <a:p>
            <a:endParaRPr lang="en-US" dirty="0"/>
          </a:p>
        </p:txBody>
      </p:sp>
    </p:spTree>
    <p:extLst>
      <p:ext uri="{BB962C8B-B14F-4D97-AF65-F5344CB8AC3E}">
        <p14:creationId xmlns:p14="http://schemas.microsoft.com/office/powerpoint/2010/main" val="415229424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764D7C-58F5-4ECF-864A-10319448404A}"/>
              </a:ext>
            </a:extLst>
          </p:cNvPr>
          <p:cNvSpPr>
            <a:spLocks noGrp="1"/>
          </p:cNvSpPr>
          <p:nvPr>
            <p:ph type="title"/>
          </p:nvPr>
        </p:nvSpPr>
        <p:spPr>
          <a:xfrm>
            <a:off x="838200" y="0"/>
            <a:ext cx="10515600" cy="741780"/>
          </a:xfrm>
        </p:spPr>
        <p:txBody>
          <a:bodyPr/>
          <a:lstStyle/>
          <a:p>
            <a:r>
              <a:rPr lang="en-US" dirty="0"/>
              <a:t>In-Place vs Clean Install</a:t>
            </a:r>
          </a:p>
        </p:txBody>
      </p:sp>
      <p:sp>
        <p:nvSpPr>
          <p:cNvPr id="3" name="Content Placeholder 2">
            <a:extLst>
              <a:ext uri="{FF2B5EF4-FFF2-40B4-BE49-F238E27FC236}">
                <a16:creationId xmlns:a16="http://schemas.microsoft.com/office/drawing/2014/main" id="{EB446CC8-9835-4D27-9677-105395D6E267}"/>
              </a:ext>
            </a:extLst>
          </p:cNvPr>
          <p:cNvSpPr>
            <a:spLocks noGrp="1"/>
          </p:cNvSpPr>
          <p:nvPr>
            <p:ph idx="1"/>
          </p:nvPr>
        </p:nvSpPr>
        <p:spPr>
          <a:xfrm>
            <a:off x="0" y="741780"/>
            <a:ext cx="12192000" cy="6116220"/>
          </a:xfrm>
        </p:spPr>
        <p:txBody>
          <a:bodyPr>
            <a:normAutofit fontScale="92500" lnSpcReduction="20000"/>
          </a:bodyPr>
          <a:lstStyle/>
          <a:p>
            <a:pPr marL="0" indent="0">
              <a:buNone/>
            </a:pPr>
            <a:r>
              <a:rPr lang="en-US" dirty="0"/>
              <a:t>An in-place upgrade updates your current Windows installation to a newer version of Windows. All of your applications, user settings, and data are preserved, but the previous installation of Windows will no longer be available.</a:t>
            </a:r>
          </a:p>
          <a:p>
            <a:pPr marL="0" indent="0">
              <a:buNone/>
            </a:pPr>
            <a:endParaRPr lang="en-US" dirty="0"/>
          </a:p>
          <a:p>
            <a:pPr marL="0" indent="0">
              <a:buNone/>
            </a:pPr>
            <a:r>
              <a:rPr lang="en-US" dirty="0"/>
              <a:t>A clean install adds a new installation of Windows, either on a new system or a system that currently has an operating system.</a:t>
            </a:r>
            <a:endParaRPr lang="en-US" sz="3200" dirty="0"/>
          </a:p>
          <a:p>
            <a:pPr lvl="0"/>
            <a:r>
              <a:rPr lang="en-US" dirty="0"/>
              <a:t>Following installation, you will need to reinstall all applications and configure user settings.</a:t>
            </a:r>
            <a:endParaRPr lang="en-US" sz="3200" dirty="0"/>
          </a:p>
          <a:p>
            <a:pPr lvl="0"/>
            <a:r>
              <a:rPr lang="en-US" dirty="0"/>
              <a:t>If desired, you can migrate user settings and data from an existing Windows system to the new installation. This can be done using two utilities:</a:t>
            </a:r>
            <a:endParaRPr lang="en-US" sz="3200" dirty="0"/>
          </a:p>
          <a:p>
            <a:pPr lvl="1"/>
            <a:r>
              <a:rPr lang="en-US" dirty="0"/>
              <a:t>Use Windows Easy Transfer to transfer all user settings and data from the old installation to the new installation.</a:t>
            </a:r>
            <a:endParaRPr lang="en-US" sz="2800" dirty="0"/>
          </a:p>
          <a:p>
            <a:pPr lvl="1"/>
            <a:r>
              <a:rPr lang="en-US" dirty="0"/>
              <a:t>Use the User State Migration Tool (USMT) when multiple systems need to be migrated at the same time on a large network.</a:t>
            </a:r>
            <a:endParaRPr lang="en-US" sz="2800" dirty="0"/>
          </a:p>
          <a:p>
            <a:pPr lvl="0"/>
            <a:r>
              <a:rPr lang="en-US" dirty="0"/>
              <a:t>You can create a dual boot computer by keeping the existing installation of Windows. To do this, create a new partition on a storage device and install the new version of Windows into it. When complete, the end user can select which installation of Windows to load when the system boots.</a:t>
            </a:r>
            <a:endParaRPr lang="en-US" sz="3200" dirty="0"/>
          </a:p>
          <a:p>
            <a:pPr marL="0" indent="0">
              <a:buNone/>
            </a:pPr>
            <a:endParaRPr lang="en-US" dirty="0"/>
          </a:p>
        </p:txBody>
      </p:sp>
    </p:spTree>
    <p:extLst>
      <p:ext uri="{BB962C8B-B14F-4D97-AF65-F5344CB8AC3E}">
        <p14:creationId xmlns:p14="http://schemas.microsoft.com/office/powerpoint/2010/main" val="12859388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9A1D26-D200-4F24-BB26-B1A38B45FA8A}"/>
              </a:ext>
            </a:extLst>
          </p:cNvPr>
          <p:cNvSpPr>
            <a:spLocks noGrp="1"/>
          </p:cNvSpPr>
          <p:nvPr>
            <p:ph type="title"/>
          </p:nvPr>
        </p:nvSpPr>
        <p:spPr>
          <a:xfrm>
            <a:off x="838200" y="365126"/>
            <a:ext cx="10515600" cy="773864"/>
          </a:xfrm>
        </p:spPr>
        <p:txBody>
          <a:bodyPr/>
          <a:lstStyle/>
          <a:p>
            <a:r>
              <a:rPr lang="en-US" dirty="0"/>
              <a:t>Printing Process</a:t>
            </a:r>
          </a:p>
        </p:txBody>
      </p:sp>
      <p:sp>
        <p:nvSpPr>
          <p:cNvPr id="3" name="Content Placeholder 2">
            <a:extLst>
              <a:ext uri="{FF2B5EF4-FFF2-40B4-BE49-F238E27FC236}">
                <a16:creationId xmlns:a16="http://schemas.microsoft.com/office/drawing/2014/main" id="{DC34D7F8-8707-4F66-A397-6FCD7F821439}"/>
              </a:ext>
            </a:extLst>
          </p:cNvPr>
          <p:cNvSpPr>
            <a:spLocks noGrp="1"/>
          </p:cNvSpPr>
          <p:nvPr>
            <p:ph idx="1"/>
          </p:nvPr>
        </p:nvSpPr>
        <p:spPr>
          <a:xfrm>
            <a:off x="838200" y="1331494"/>
            <a:ext cx="10515600" cy="5342021"/>
          </a:xfrm>
        </p:spPr>
        <p:txBody>
          <a:bodyPr>
            <a:normAutofit fontScale="92500"/>
          </a:bodyPr>
          <a:lstStyle/>
          <a:p>
            <a:pPr marL="0" indent="0">
              <a:buNone/>
            </a:pPr>
            <a:r>
              <a:rPr lang="en-US" dirty="0"/>
              <a:t>When an application sends a print job, the following process takes place:</a:t>
            </a:r>
          </a:p>
          <a:p>
            <a:pPr lvl="0"/>
            <a:r>
              <a:rPr lang="en-US" dirty="0"/>
              <a:t>An output file is created that contains commands that the printer understands. The output file is sent to a virtual printer where the print job may be configured.</a:t>
            </a:r>
          </a:p>
          <a:p>
            <a:pPr lvl="0"/>
            <a:r>
              <a:rPr lang="en-US" dirty="0"/>
              <a:t>A Device Driver Interface (DDI), which allows the document to interface with a printer driver, is created.</a:t>
            </a:r>
          </a:p>
          <a:p>
            <a:pPr lvl="0"/>
            <a:r>
              <a:rPr lang="en-US" dirty="0"/>
              <a:t>A local spooler sends the file (print job) to the print driver.</a:t>
            </a:r>
          </a:p>
          <a:p>
            <a:pPr lvl="0"/>
            <a:r>
              <a:rPr lang="en-US" dirty="0"/>
              <a:t>The spooler tracks the printer ports and printer configuration, and assigns print queue priority to the print job.</a:t>
            </a:r>
          </a:p>
          <a:p>
            <a:pPr lvl="0"/>
            <a:r>
              <a:rPr lang="en-US" dirty="0"/>
              <a:t>The print job is concurrently stored on a disk file.</a:t>
            </a:r>
          </a:p>
          <a:p>
            <a:pPr lvl="0"/>
            <a:r>
              <a:rPr lang="en-US" dirty="0"/>
              <a:t>The printer driver creates the correct print document format.</a:t>
            </a:r>
          </a:p>
          <a:p>
            <a:pPr lvl="0"/>
            <a:r>
              <a:rPr lang="en-US" dirty="0"/>
              <a:t>The print job is then sent to the printer and is physically printed.</a:t>
            </a:r>
          </a:p>
          <a:p>
            <a:pPr marL="0" indent="0">
              <a:buNone/>
            </a:pPr>
            <a:endParaRPr lang="en-US" dirty="0"/>
          </a:p>
        </p:txBody>
      </p:sp>
    </p:spTree>
    <p:extLst>
      <p:ext uri="{BB962C8B-B14F-4D97-AF65-F5344CB8AC3E}">
        <p14:creationId xmlns:p14="http://schemas.microsoft.com/office/powerpoint/2010/main" val="214567626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2D2744-1DD7-4BBB-9B76-0B120173BE0F}"/>
              </a:ext>
            </a:extLst>
          </p:cNvPr>
          <p:cNvSpPr>
            <a:spLocks noGrp="1"/>
          </p:cNvSpPr>
          <p:nvPr>
            <p:ph type="title"/>
          </p:nvPr>
        </p:nvSpPr>
        <p:spPr>
          <a:xfrm>
            <a:off x="838200" y="0"/>
            <a:ext cx="10515600" cy="725738"/>
          </a:xfrm>
        </p:spPr>
        <p:txBody>
          <a:bodyPr/>
          <a:lstStyle/>
          <a:p>
            <a:r>
              <a:rPr lang="en-US" dirty="0"/>
              <a:t>Install</a:t>
            </a:r>
          </a:p>
        </p:txBody>
      </p:sp>
      <p:sp>
        <p:nvSpPr>
          <p:cNvPr id="3" name="Content Placeholder 2">
            <a:extLst>
              <a:ext uri="{FF2B5EF4-FFF2-40B4-BE49-F238E27FC236}">
                <a16:creationId xmlns:a16="http://schemas.microsoft.com/office/drawing/2014/main" id="{B02BA93C-F992-4D6B-B9A3-5BB78D64F0A9}"/>
              </a:ext>
            </a:extLst>
          </p:cNvPr>
          <p:cNvSpPr>
            <a:spLocks noGrp="1"/>
          </p:cNvSpPr>
          <p:nvPr>
            <p:ph idx="1"/>
          </p:nvPr>
        </p:nvSpPr>
        <p:spPr>
          <a:xfrm>
            <a:off x="0" y="725738"/>
            <a:ext cx="12192000" cy="6132262"/>
          </a:xfrm>
        </p:spPr>
        <p:txBody>
          <a:bodyPr>
            <a:normAutofit/>
          </a:bodyPr>
          <a:lstStyle/>
          <a:p>
            <a:pPr marL="0" indent="0">
              <a:buNone/>
            </a:pPr>
            <a:r>
              <a:rPr lang="en-US" dirty="0"/>
              <a:t>1 – Prepare the system hard disk(s). If by RAID, set up RAID controller first</a:t>
            </a:r>
          </a:p>
          <a:p>
            <a:pPr marL="0" indent="0">
              <a:buNone/>
            </a:pPr>
            <a:r>
              <a:rPr lang="en-US" dirty="0"/>
              <a:t>2 – Insert the Installation media (DVD/USB) then boot to media</a:t>
            </a:r>
          </a:p>
          <a:p>
            <a:pPr marL="0" indent="0">
              <a:buNone/>
            </a:pPr>
            <a:r>
              <a:rPr lang="en-US" dirty="0"/>
              <a:t>3 – Windows loads the necessary files it needs to start install. May need to load 3</a:t>
            </a:r>
            <a:r>
              <a:rPr lang="en-US" baseline="30000" dirty="0"/>
              <a:t>rd</a:t>
            </a:r>
            <a:r>
              <a:rPr lang="en-US" dirty="0"/>
              <a:t> party drivers</a:t>
            </a:r>
          </a:p>
          <a:p>
            <a:pPr marL="0" indent="0">
              <a:buNone/>
            </a:pPr>
            <a:r>
              <a:rPr lang="en-US" dirty="0"/>
              <a:t>4 – After initial files and drivers are loaded, select partition to install Windows</a:t>
            </a:r>
          </a:p>
          <a:p>
            <a:pPr marL="0" indent="0">
              <a:buNone/>
            </a:pPr>
            <a:r>
              <a:rPr lang="en-US" dirty="0"/>
              <a:t>5 – Windows prepares the disk(s), copies the files to the hard disk(s). When finished copying, system will reboot. Prompted to eventually remove media</a:t>
            </a:r>
          </a:p>
          <a:p>
            <a:pPr marL="0" indent="0">
              <a:buNone/>
            </a:pPr>
            <a:r>
              <a:rPr lang="en-US" dirty="0"/>
              <a:t>6 – After the system reboots, Windows configures the system. Answer configuration questions</a:t>
            </a:r>
          </a:p>
        </p:txBody>
      </p:sp>
    </p:spTree>
    <p:extLst>
      <p:ext uri="{BB962C8B-B14F-4D97-AF65-F5344CB8AC3E}">
        <p14:creationId xmlns:p14="http://schemas.microsoft.com/office/powerpoint/2010/main" val="215987258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E189D2-61C4-48DD-AD3E-A329704766CC}"/>
              </a:ext>
            </a:extLst>
          </p:cNvPr>
          <p:cNvSpPr>
            <a:spLocks noGrp="1"/>
          </p:cNvSpPr>
          <p:nvPr>
            <p:ph type="title"/>
          </p:nvPr>
        </p:nvSpPr>
        <p:spPr/>
        <p:txBody>
          <a:bodyPr/>
          <a:lstStyle/>
          <a:p>
            <a:r>
              <a:rPr lang="en-US" dirty="0"/>
              <a:t>Bootable Flash Drive</a:t>
            </a:r>
          </a:p>
        </p:txBody>
      </p:sp>
      <p:sp>
        <p:nvSpPr>
          <p:cNvPr id="3" name="Content Placeholder 2">
            <a:extLst>
              <a:ext uri="{FF2B5EF4-FFF2-40B4-BE49-F238E27FC236}">
                <a16:creationId xmlns:a16="http://schemas.microsoft.com/office/drawing/2014/main" id="{D96C5DD5-1C9D-4F35-ADC0-B067F97330A6}"/>
              </a:ext>
            </a:extLst>
          </p:cNvPr>
          <p:cNvSpPr>
            <a:spLocks noGrp="1"/>
          </p:cNvSpPr>
          <p:nvPr>
            <p:ph idx="1"/>
          </p:nvPr>
        </p:nvSpPr>
        <p:spPr/>
        <p:txBody>
          <a:bodyPr/>
          <a:lstStyle/>
          <a:p>
            <a:pPr marL="0" indent="0">
              <a:buNone/>
            </a:pPr>
            <a:r>
              <a:rPr lang="en-US" sz="3600" dirty="0"/>
              <a:t>Instead of installing from the installation disc, you can create a bootable USB flash drive and copy the installation files to that drive. Microsoft provides a utility called the </a:t>
            </a:r>
            <a:r>
              <a:rPr lang="en-US" sz="3600" i="1" dirty="0"/>
              <a:t>Windows 7 USB/DVD Download Tool</a:t>
            </a:r>
            <a:r>
              <a:rPr lang="en-US" sz="3600" dirty="0"/>
              <a:t> that can be used to automate the process.</a:t>
            </a:r>
          </a:p>
          <a:p>
            <a:pPr marL="0" indent="0">
              <a:buNone/>
            </a:pPr>
            <a:endParaRPr lang="en-US" dirty="0"/>
          </a:p>
        </p:txBody>
      </p:sp>
    </p:spTree>
    <p:extLst>
      <p:ext uri="{BB962C8B-B14F-4D97-AF65-F5344CB8AC3E}">
        <p14:creationId xmlns:p14="http://schemas.microsoft.com/office/powerpoint/2010/main" val="263190752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E18B0C-7138-416C-9D45-4ACCDF6DE485}"/>
              </a:ext>
            </a:extLst>
          </p:cNvPr>
          <p:cNvSpPr>
            <a:spLocks noGrp="1"/>
          </p:cNvSpPr>
          <p:nvPr>
            <p:ph type="title"/>
          </p:nvPr>
        </p:nvSpPr>
        <p:spPr>
          <a:xfrm>
            <a:off x="838200" y="83636"/>
            <a:ext cx="10515600" cy="597401"/>
          </a:xfrm>
        </p:spPr>
        <p:txBody>
          <a:bodyPr>
            <a:normAutofit fontScale="90000"/>
          </a:bodyPr>
          <a:lstStyle/>
          <a:p>
            <a:r>
              <a:rPr lang="en-US" dirty="0"/>
              <a:t>Network Installation</a:t>
            </a:r>
          </a:p>
        </p:txBody>
      </p:sp>
      <p:sp>
        <p:nvSpPr>
          <p:cNvPr id="3" name="Content Placeholder 2">
            <a:extLst>
              <a:ext uri="{FF2B5EF4-FFF2-40B4-BE49-F238E27FC236}">
                <a16:creationId xmlns:a16="http://schemas.microsoft.com/office/drawing/2014/main" id="{160ABE3A-2204-4BFD-B028-2585E7577723}"/>
              </a:ext>
            </a:extLst>
          </p:cNvPr>
          <p:cNvSpPr>
            <a:spLocks noGrp="1"/>
          </p:cNvSpPr>
          <p:nvPr>
            <p:ph idx="1"/>
          </p:nvPr>
        </p:nvSpPr>
        <p:spPr>
          <a:xfrm>
            <a:off x="0" y="946484"/>
            <a:ext cx="12192000" cy="6031832"/>
          </a:xfrm>
        </p:spPr>
        <p:txBody>
          <a:bodyPr>
            <a:normAutofit lnSpcReduction="10000"/>
          </a:bodyPr>
          <a:lstStyle/>
          <a:p>
            <a:pPr marL="0" indent="0">
              <a:buNone/>
            </a:pPr>
            <a:r>
              <a:rPr lang="en-US" dirty="0"/>
              <a:t>To perform a network installation, the Windows installation files must first be copied to a network location. Then, the installation process is run remotely over a network connection. This allows multiple systems to be installed at the same time using the same installation files. To do this, you must first:</a:t>
            </a:r>
          </a:p>
          <a:p>
            <a:pPr lvl="0"/>
            <a:r>
              <a:rPr lang="en-US" dirty="0"/>
              <a:t>Configure a Windows Deployment Services (WDS) server. This server contains the files needed to install Windows on remote computer systems over a network connection. WDS functions in conjunction with the </a:t>
            </a:r>
            <a:r>
              <a:rPr lang="en-US" dirty="0" err="1"/>
              <a:t>Preboot</a:t>
            </a:r>
            <a:r>
              <a:rPr lang="en-US" dirty="0"/>
              <a:t> Execution Environment (PXE) to load a miniature version of Windows, known as the Windows Preinstallation Environment (Windows PE), on network hosts. Windows PE is a minimal version of the Windows operating system. Its purpose is to get a basic system up and running such that the host can connect to the WDS server and install a full version of Windows.</a:t>
            </a:r>
          </a:p>
          <a:p>
            <a:pPr lvl="0"/>
            <a:r>
              <a:rPr lang="en-US" dirty="0"/>
              <a:t>Boot the host computer where Windows is to be installed using a PXE boot. The computer will connect to the WDS server and boot into Windows PE. Once done, Windows can be installed locally from the WDS server.</a:t>
            </a:r>
          </a:p>
          <a:p>
            <a:endParaRPr lang="en-US" dirty="0"/>
          </a:p>
        </p:txBody>
      </p:sp>
    </p:spTree>
    <p:extLst>
      <p:ext uri="{BB962C8B-B14F-4D97-AF65-F5344CB8AC3E}">
        <p14:creationId xmlns:p14="http://schemas.microsoft.com/office/powerpoint/2010/main" val="394367312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17574A-E4E1-4F1D-A1D4-7CD243EEB5A4}"/>
              </a:ext>
            </a:extLst>
          </p:cNvPr>
          <p:cNvSpPr>
            <a:spLocks noGrp="1"/>
          </p:cNvSpPr>
          <p:nvPr>
            <p:ph type="title"/>
          </p:nvPr>
        </p:nvSpPr>
        <p:spPr>
          <a:xfrm>
            <a:off x="838200" y="365125"/>
            <a:ext cx="10515600" cy="549275"/>
          </a:xfrm>
        </p:spPr>
        <p:txBody>
          <a:bodyPr>
            <a:normAutofit fontScale="90000"/>
          </a:bodyPr>
          <a:lstStyle/>
          <a:p>
            <a:r>
              <a:rPr lang="en-US" dirty="0"/>
              <a:t>Unattended</a:t>
            </a:r>
          </a:p>
        </p:txBody>
      </p:sp>
      <p:sp>
        <p:nvSpPr>
          <p:cNvPr id="3" name="Content Placeholder 2">
            <a:extLst>
              <a:ext uri="{FF2B5EF4-FFF2-40B4-BE49-F238E27FC236}">
                <a16:creationId xmlns:a16="http://schemas.microsoft.com/office/drawing/2014/main" id="{B98ED0D6-B380-42EF-A7FD-9160C2ABD17B}"/>
              </a:ext>
            </a:extLst>
          </p:cNvPr>
          <p:cNvSpPr>
            <a:spLocks noGrp="1"/>
          </p:cNvSpPr>
          <p:nvPr>
            <p:ph idx="1"/>
          </p:nvPr>
        </p:nvSpPr>
        <p:spPr>
          <a:xfrm>
            <a:off x="0" y="1122946"/>
            <a:ext cx="12192000" cy="5582653"/>
          </a:xfrm>
        </p:spPr>
        <p:txBody>
          <a:bodyPr>
            <a:normAutofit lnSpcReduction="10000"/>
          </a:bodyPr>
          <a:lstStyle/>
          <a:p>
            <a:r>
              <a:rPr lang="en-US" sz="3200" dirty="0"/>
              <a:t>An unattended installation is a type of installation that requires no interaction from the user during the installation process. To do this, an XML file (called an answer file or response file) is pre-populated with all the answers to the standard Windows installation prompts. This file is named autounattend.xml and is copied to the root of the Windows installation media.</a:t>
            </a:r>
          </a:p>
          <a:p>
            <a:r>
              <a:rPr lang="en-US" sz="3200" dirty="0"/>
              <a:t>For this reason, it is typically easier to perform an unattended install from a USB flash drive instead of an optical disc.</a:t>
            </a:r>
          </a:p>
          <a:p>
            <a:r>
              <a:rPr lang="en-US" sz="3200" dirty="0"/>
              <a:t>During the installation, the answer file is used to respond to the prompts in the Windows installer. If you have included all of the necessary information in the answer file, the installation will proceed automatically without pausing for user input.</a:t>
            </a:r>
          </a:p>
          <a:p>
            <a:endParaRPr lang="en-US" dirty="0"/>
          </a:p>
        </p:txBody>
      </p:sp>
    </p:spTree>
    <p:extLst>
      <p:ext uri="{BB962C8B-B14F-4D97-AF65-F5344CB8AC3E}">
        <p14:creationId xmlns:p14="http://schemas.microsoft.com/office/powerpoint/2010/main" val="217075269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044742-1244-4DB5-877F-A22A05F39D8F}"/>
              </a:ext>
            </a:extLst>
          </p:cNvPr>
          <p:cNvSpPr>
            <a:spLocks noGrp="1"/>
          </p:cNvSpPr>
          <p:nvPr>
            <p:ph type="title"/>
          </p:nvPr>
        </p:nvSpPr>
        <p:spPr>
          <a:xfrm>
            <a:off x="838200" y="3425"/>
            <a:ext cx="10515600" cy="677612"/>
          </a:xfrm>
        </p:spPr>
        <p:txBody>
          <a:bodyPr>
            <a:normAutofit fontScale="90000"/>
          </a:bodyPr>
          <a:lstStyle/>
          <a:p>
            <a:r>
              <a:rPr lang="en-US" dirty="0"/>
              <a:t>Disk Imaging</a:t>
            </a:r>
          </a:p>
        </p:txBody>
      </p:sp>
      <p:sp>
        <p:nvSpPr>
          <p:cNvPr id="3" name="Content Placeholder 2">
            <a:extLst>
              <a:ext uri="{FF2B5EF4-FFF2-40B4-BE49-F238E27FC236}">
                <a16:creationId xmlns:a16="http://schemas.microsoft.com/office/drawing/2014/main" id="{4C8004C5-A02C-422D-8E1B-FBCE5A3584AE}"/>
              </a:ext>
            </a:extLst>
          </p:cNvPr>
          <p:cNvSpPr>
            <a:spLocks noGrp="1"/>
          </p:cNvSpPr>
          <p:nvPr>
            <p:ph idx="1"/>
          </p:nvPr>
        </p:nvSpPr>
        <p:spPr>
          <a:xfrm>
            <a:off x="0" y="898358"/>
            <a:ext cx="12192000" cy="5956217"/>
          </a:xfrm>
        </p:spPr>
        <p:txBody>
          <a:bodyPr>
            <a:normAutofit lnSpcReduction="10000"/>
          </a:bodyPr>
          <a:lstStyle/>
          <a:p>
            <a:pPr marL="0" indent="0">
              <a:buNone/>
            </a:pPr>
            <a:r>
              <a:rPr lang="en-US" dirty="0"/>
              <a:t>With disk imaging, or image deployment, you install Windows on one computer and then copy that image to other computers. The imaging process is faster than installing Windows individually because all applications, configuration settings, and user accounts from the reference system are included in the imaging process. Imaging is an efficient way of installing Windows if you have a large number of computers that use the same hardware configuration. Be aware of the following facts when using disk imaging:</a:t>
            </a:r>
          </a:p>
          <a:p>
            <a:pPr lvl="0"/>
            <a:r>
              <a:rPr lang="en-US" dirty="0"/>
              <a:t>All computers need to have the same hardware abstraction layer (HAL), ACPI support, and mass storage drivers.</a:t>
            </a:r>
          </a:p>
          <a:p>
            <a:pPr lvl="0"/>
            <a:r>
              <a:rPr lang="en-US" dirty="0"/>
              <a:t>Computers can have different peripheral hardware, because Plug-and-Play will detect peripheral hardware.</a:t>
            </a:r>
          </a:p>
          <a:p>
            <a:pPr lvl="0"/>
            <a:r>
              <a:rPr lang="en-US" dirty="0"/>
              <a:t>Your Windows licensing agreement must allow multiple installations using the same product key.</a:t>
            </a:r>
          </a:p>
          <a:p>
            <a:pPr lvl="0"/>
            <a:r>
              <a:rPr lang="en-US" dirty="0"/>
              <a:t>Computers must be manually renamed after imaging. Otherwise you will experience duplicate computer name errors.</a:t>
            </a:r>
          </a:p>
          <a:p>
            <a:endParaRPr lang="en-US" dirty="0"/>
          </a:p>
        </p:txBody>
      </p:sp>
    </p:spTree>
    <p:extLst>
      <p:ext uri="{BB962C8B-B14F-4D97-AF65-F5344CB8AC3E}">
        <p14:creationId xmlns:p14="http://schemas.microsoft.com/office/powerpoint/2010/main" val="99103773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BC6074-33EA-41FD-8E71-945962728E8A}"/>
              </a:ext>
            </a:extLst>
          </p:cNvPr>
          <p:cNvSpPr>
            <a:spLocks noGrp="1"/>
          </p:cNvSpPr>
          <p:nvPr>
            <p:ph type="title"/>
          </p:nvPr>
        </p:nvSpPr>
        <p:spPr>
          <a:xfrm>
            <a:off x="838200" y="67594"/>
            <a:ext cx="10515600" cy="613443"/>
          </a:xfrm>
        </p:spPr>
        <p:txBody>
          <a:bodyPr>
            <a:normAutofit fontScale="90000"/>
          </a:bodyPr>
          <a:lstStyle/>
          <a:p>
            <a:r>
              <a:rPr lang="en-US" dirty="0"/>
              <a:t>Repair Installation</a:t>
            </a:r>
          </a:p>
        </p:txBody>
      </p:sp>
      <p:sp>
        <p:nvSpPr>
          <p:cNvPr id="3" name="Content Placeholder 2">
            <a:extLst>
              <a:ext uri="{FF2B5EF4-FFF2-40B4-BE49-F238E27FC236}">
                <a16:creationId xmlns:a16="http://schemas.microsoft.com/office/drawing/2014/main" id="{3DF57297-E333-44B2-BA3F-25C03C895E79}"/>
              </a:ext>
            </a:extLst>
          </p:cNvPr>
          <p:cNvSpPr>
            <a:spLocks noGrp="1"/>
          </p:cNvSpPr>
          <p:nvPr>
            <p:ph idx="1"/>
          </p:nvPr>
        </p:nvSpPr>
        <p:spPr>
          <a:xfrm>
            <a:off x="0" y="914400"/>
            <a:ext cx="12192000" cy="5943600"/>
          </a:xfrm>
        </p:spPr>
        <p:txBody>
          <a:bodyPr>
            <a:normAutofit fontScale="92500" lnSpcReduction="10000"/>
          </a:bodyPr>
          <a:lstStyle/>
          <a:p>
            <a:pPr marL="0" indent="0">
              <a:buNone/>
            </a:pPr>
            <a:r>
              <a:rPr lang="en-US" dirty="0"/>
              <a:t>You can perform a repair installation to fix a currently installed Windows implementation. A Repair Installation will restore corrupt or missing DLLs, fix registry problems, and fix startup files while preserving user accounts, data, applications, and installed drivers.</a:t>
            </a:r>
            <a:endParaRPr lang="en-US" sz="3200" dirty="0"/>
          </a:p>
          <a:p>
            <a:r>
              <a:rPr lang="en-US" dirty="0"/>
              <a:t>To perform a repair installation, do the following:</a:t>
            </a:r>
            <a:endParaRPr lang="en-US" sz="3200" dirty="0"/>
          </a:p>
          <a:p>
            <a:pPr lvl="0"/>
            <a:r>
              <a:rPr lang="en-US" dirty="0"/>
              <a:t>Insert your Windows installation media.</a:t>
            </a:r>
            <a:endParaRPr lang="en-US" sz="3200" dirty="0"/>
          </a:p>
          <a:p>
            <a:pPr lvl="0"/>
            <a:r>
              <a:rPr lang="en-US" dirty="0"/>
              <a:t>Run the Setup.exe file on the installation media.</a:t>
            </a:r>
            <a:endParaRPr lang="en-US" sz="3200" dirty="0"/>
          </a:p>
          <a:p>
            <a:pPr lvl="0"/>
            <a:r>
              <a:rPr lang="en-US" dirty="0"/>
              <a:t>Elevate privileges when prompted by UAC.</a:t>
            </a:r>
            <a:endParaRPr lang="en-US" sz="3200" dirty="0"/>
          </a:p>
          <a:p>
            <a:pPr lvl="0"/>
            <a:r>
              <a:rPr lang="en-US" dirty="0"/>
              <a:t>Accept the license agreement.</a:t>
            </a:r>
            <a:endParaRPr lang="en-US" sz="3200" dirty="0"/>
          </a:p>
          <a:p>
            <a:pPr lvl="0"/>
            <a:r>
              <a:rPr lang="en-US" dirty="0"/>
              <a:t>Specify how the repair installation should occur. You can select from the following options:</a:t>
            </a:r>
            <a:endParaRPr lang="en-US" sz="3200" dirty="0"/>
          </a:p>
          <a:p>
            <a:pPr lvl="1"/>
            <a:r>
              <a:rPr lang="en-US" dirty="0"/>
              <a:t>Keep personal files, apps, and Windows settings</a:t>
            </a:r>
            <a:endParaRPr lang="en-US" sz="2800" dirty="0"/>
          </a:p>
          <a:p>
            <a:pPr lvl="1"/>
            <a:r>
              <a:rPr lang="en-US" dirty="0"/>
              <a:t>Keep personal files only</a:t>
            </a:r>
            <a:endParaRPr lang="en-US" sz="2800" dirty="0"/>
          </a:p>
          <a:p>
            <a:pPr lvl="1"/>
            <a:r>
              <a:rPr lang="en-US" dirty="0"/>
              <a:t>Nothing</a:t>
            </a:r>
            <a:endParaRPr lang="en-US" sz="2800" dirty="0"/>
          </a:p>
          <a:p>
            <a:pPr lvl="0"/>
            <a:r>
              <a:rPr lang="en-US" dirty="0"/>
              <a:t>Wait while Windows is reinstalled.</a:t>
            </a:r>
            <a:endParaRPr lang="en-US" sz="3200" dirty="0"/>
          </a:p>
          <a:p>
            <a:pPr marL="0" indent="0">
              <a:buNone/>
            </a:pPr>
            <a:endParaRPr lang="en-US" dirty="0"/>
          </a:p>
        </p:txBody>
      </p:sp>
    </p:spTree>
    <p:extLst>
      <p:ext uri="{BB962C8B-B14F-4D97-AF65-F5344CB8AC3E}">
        <p14:creationId xmlns:p14="http://schemas.microsoft.com/office/powerpoint/2010/main" val="417269861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36A4755F-7964-4D34-9AD2-7444E456B3A6}"/>
              </a:ext>
            </a:extLst>
          </p:cNvPr>
          <p:cNvSpPr>
            <a:spLocks noGrp="1"/>
          </p:cNvSpPr>
          <p:nvPr>
            <p:ph type="title"/>
          </p:nvPr>
        </p:nvSpPr>
        <p:spPr>
          <a:xfrm>
            <a:off x="661737" y="2103437"/>
            <a:ext cx="10515600" cy="1325563"/>
          </a:xfrm>
        </p:spPr>
        <p:txBody>
          <a:bodyPr/>
          <a:lstStyle/>
          <a:p>
            <a:pPr algn="ctr"/>
            <a:r>
              <a:rPr lang="en-US" dirty="0"/>
              <a:t>End of Week 3</a:t>
            </a:r>
          </a:p>
        </p:txBody>
      </p:sp>
    </p:spTree>
    <p:extLst>
      <p:ext uri="{BB962C8B-B14F-4D97-AF65-F5344CB8AC3E}">
        <p14:creationId xmlns:p14="http://schemas.microsoft.com/office/powerpoint/2010/main" val="9090357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32285D-2C5D-4EF1-9ED9-38FF092C6963}"/>
              </a:ext>
            </a:extLst>
          </p:cNvPr>
          <p:cNvSpPr>
            <a:spLocks noGrp="1"/>
          </p:cNvSpPr>
          <p:nvPr>
            <p:ph type="title"/>
          </p:nvPr>
        </p:nvSpPr>
        <p:spPr/>
        <p:txBody>
          <a:bodyPr/>
          <a:lstStyle/>
          <a:p>
            <a:r>
              <a:rPr lang="en-US" dirty="0"/>
              <a:t>Network Printing Process</a:t>
            </a:r>
          </a:p>
        </p:txBody>
      </p:sp>
      <p:sp>
        <p:nvSpPr>
          <p:cNvPr id="3" name="Content Placeholder 2">
            <a:extLst>
              <a:ext uri="{FF2B5EF4-FFF2-40B4-BE49-F238E27FC236}">
                <a16:creationId xmlns:a16="http://schemas.microsoft.com/office/drawing/2014/main" id="{B4439939-432E-42FB-A5B9-61718878EC23}"/>
              </a:ext>
            </a:extLst>
          </p:cNvPr>
          <p:cNvSpPr>
            <a:spLocks noGrp="1"/>
          </p:cNvSpPr>
          <p:nvPr>
            <p:ph idx="1"/>
          </p:nvPr>
        </p:nvSpPr>
        <p:spPr>
          <a:xfrm>
            <a:off x="838200" y="1825624"/>
            <a:ext cx="11353800" cy="5032375"/>
          </a:xfrm>
        </p:spPr>
        <p:txBody>
          <a:bodyPr/>
          <a:lstStyle/>
          <a:p>
            <a:pPr marL="0" indent="0">
              <a:buNone/>
            </a:pPr>
            <a:r>
              <a:rPr lang="en-US" dirty="0"/>
              <a:t>Network printing uses the following three special processes and components:</a:t>
            </a:r>
          </a:p>
          <a:p>
            <a:pPr lvl="0"/>
            <a:r>
              <a:rPr lang="en-US" dirty="0"/>
              <a:t>The client application generates the print job on the local system. This process is known as </a:t>
            </a:r>
            <a:r>
              <a:rPr lang="en-US" i="1" dirty="0"/>
              <a:t>spooling</a:t>
            </a:r>
            <a:r>
              <a:rPr lang="en-US" dirty="0"/>
              <a:t>.</a:t>
            </a:r>
          </a:p>
          <a:p>
            <a:pPr lvl="0"/>
            <a:r>
              <a:rPr lang="en-US" dirty="0"/>
              <a:t>The print job is sent to a print </a:t>
            </a:r>
            <a:r>
              <a:rPr lang="en-US" i="1" dirty="0"/>
              <a:t>queue</a:t>
            </a:r>
            <a:r>
              <a:rPr lang="en-US" dirty="0"/>
              <a:t>. The queue is a location for storing waiting print jobs.</a:t>
            </a:r>
          </a:p>
          <a:p>
            <a:pPr lvl="0"/>
            <a:r>
              <a:rPr lang="en-US" dirty="0"/>
              <a:t>A </a:t>
            </a:r>
            <a:r>
              <a:rPr lang="en-US" i="1" dirty="0"/>
              <a:t>print server</a:t>
            </a:r>
            <a:r>
              <a:rPr lang="en-US" dirty="0"/>
              <a:t> is responsible for managing the flow of documents from the queue to the printer. When the printer is ready, the print server takes the next document out of the queue and sends it to be printed.</a:t>
            </a:r>
          </a:p>
          <a:p>
            <a:pPr marL="0" indent="0">
              <a:buNone/>
            </a:pPr>
            <a:endParaRPr lang="en-US" dirty="0"/>
          </a:p>
        </p:txBody>
      </p:sp>
    </p:spTree>
    <p:extLst>
      <p:ext uri="{BB962C8B-B14F-4D97-AF65-F5344CB8AC3E}">
        <p14:creationId xmlns:p14="http://schemas.microsoft.com/office/powerpoint/2010/main" val="35862660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690FF2-6A1D-4398-9021-BC91469D19BB}"/>
              </a:ext>
            </a:extLst>
          </p:cNvPr>
          <p:cNvSpPr>
            <a:spLocks noGrp="1"/>
          </p:cNvSpPr>
          <p:nvPr>
            <p:ph type="title"/>
          </p:nvPr>
        </p:nvSpPr>
        <p:spPr/>
        <p:txBody>
          <a:bodyPr/>
          <a:lstStyle/>
          <a:p>
            <a:r>
              <a:rPr lang="en-US" dirty="0"/>
              <a:t>Network Printing Considerations – Connecting the printer to the Network</a:t>
            </a:r>
          </a:p>
        </p:txBody>
      </p:sp>
      <p:sp>
        <p:nvSpPr>
          <p:cNvPr id="3" name="Content Placeholder 2">
            <a:extLst>
              <a:ext uri="{FF2B5EF4-FFF2-40B4-BE49-F238E27FC236}">
                <a16:creationId xmlns:a16="http://schemas.microsoft.com/office/drawing/2014/main" id="{15954652-D71B-48A9-84A0-95BC35379906}"/>
              </a:ext>
            </a:extLst>
          </p:cNvPr>
          <p:cNvSpPr>
            <a:spLocks noGrp="1"/>
          </p:cNvSpPr>
          <p:nvPr>
            <p:ph idx="1"/>
          </p:nvPr>
        </p:nvSpPr>
        <p:spPr>
          <a:xfrm>
            <a:off x="838200" y="1825624"/>
            <a:ext cx="11353800" cy="5032375"/>
          </a:xfrm>
        </p:spPr>
        <p:txBody>
          <a:bodyPr>
            <a:normAutofit/>
          </a:bodyPr>
          <a:lstStyle/>
          <a:p>
            <a:pPr marL="0" indent="0">
              <a:buNone/>
            </a:pPr>
            <a:r>
              <a:rPr lang="en-US" sz="3200" dirty="0"/>
              <a:t>The printer must have a connection to the network (either wired or wireless). This can be done in one the following ways:</a:t>
            </a:r>
          </a:p>
          <a:p>
            <a:pPr lvl="0"/>
            <a:r>
              <a:rPr lang="en-US" sz="3200" dirty="0"/>
              <a:t>Install a network interface card in the printer.</a:t>
            </a:r>
          </a:p>
          <a:p>
            <a:pPr lvl="0"/>
            <a:r>
              <a:rPr lang="en-US" sz="3200" dirty="0"/>
              <a:t>Connect the printer to a workstation or server that is connected to the network. The printer is </a:t>
            </a:r>
            <a:r>
              <a:rPr lang="en-US" sz="3200" i="1" dirty="0"/>
              <a:t>shared</a:t>
            </a:r>
            <a:r>
              <a:rPr lang="en-US" sz="3200" dirty="0"/>
              <a:t> to make it available to other computers.</a:t>
            </a:r>
          </a:p>
          <a:p>
            <a:pPr lvl="0"/>
            <a:r>
              <a:rPr lang="en-US" sz="3200" dirty="0"/>
              <a:t>Connect the printer to a special print server that has a network connection.</a:t>
            </a:r>
          </a:p>
          <a:p>
            <a:pPr lvl="0"/>
            <a:r>
              <a:rPr lang="en-US" sz="3200" dirty="0"/>
              <a:t>Use Bonjour networking technology service to allow you to share a printer on your local area network.</a:t>
            </a:r>
          </a:p>
          <a:p>
            <a:pPr marL="0" indent="0">
              <a:buNone/>
            </a:pPr>
            <a:endParaRPr lang="en-US" dirty="0"/>
          </a:p>
        </p:txBody>
      </p:sp>
    </p:spTree>
    <p:extLst>
      <p:ext uri="{BB962C8B-B14F-4D97-AF65-F5344CB8AC3E}">
        <p14:creationId xmlns:p14="http://schemas.microsoft.com/office/powerpoint/2010/main" val="33651161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212264-7DA8-4D8D-A10D-FFF5EB7C2B57}"/>
              </a:ext>
            </a:extLst>
          </p:cNvPr>
          <p:cNvSpPr>
            <a:spLocks noGrp="1"/>
          </p:cNvSpPr>
          <p:nvPr>
            <p:ph type="title"/>
          </p:nvPr>
        </p:nvSpPr>
        <p:spPr/>
        <p:txBody>
          <a:bodyPr/>
          <a:lstStyle/>
          <a:p>
            <a:r>
              <a:rPr lang="en-US" dirty="0"/>
              <a:t>Network Printing Considerations – Use a Print Server</a:t>
            </a:r>
          </a:p>
        </p:txBody>
      </p:sp>
      <p:sp>
        <p:nvSpPr>
          <p:cNvPr id="3" name="Content Placeholder 2">
            <a:extLst>
              <a:ext uri="{FF2B5EF4-FFF2-40B4-BE49-F238E27FC236}">
                <a16:creationId xmlns:a16="http://schemas.microsoft.com/office/drawing/2014/main" id="{5878094C-86F9-458C-911C-2A3CCD2DA2E1}"/>
              </a:ext>
            </a:extLst>
          </p:cNvPr>
          <p:cNvSpPr>
            <a:spLocks noGrp="1"/>
          </p:cNvSpPr>
          <p:nvPr>
            <p:ph idx="1"/>
          </p:nvPr>
        </p:nvSpPr>
        <p:spPr>
          <a:xfrm>
            <a:off x="0" y="1825624"/>
            <a:ext cx="12192000" cy="5032375"/>
          </a:xfrm>
        </p:spPr>
        <p:txBody>
          <a:bodyPr>
            <a:normAutofit/>
          </a:bodyPr>
          <a:lstStyle/>
          <a:p>
            <a:pPr marL="0" indent="0">
              <a:buNone/>
            </a:pPr>
            <a:r>
              <a:rPr lang="en-US" dirty="0"/>
              <a:t>The print server manages the flow of documents sent to the printer. Using a print server lets you customize when and how documents print. The print server can be any one of the following devices:</a:t>
            </a:r>
          </a:p>
          <a:p>
            <a:pPr lvl="0"/>
            <a:r>
              <a:rPr lang="en-US" dirty="0"/>
              <a:t>An internal print server is inside the printer itself. You use special management software to connect to the print server and manage print jobs.</a:t>
            </a:r>
          </a:p>
          <a:p>
            <a:pPr lvl="0"/>
            <a:r>
              <a:rPr lang="en-US" dirty="0"/>
              <a:t>You can configure a computer (either a server or a workstation) to perform print server functions. The computer can fill other roles on the network in addition to being the print server. Most operating systems include print server software.</a:t>
            </a:r>
          </a:p>
          <a:p>
            <a:r>
              <a:rPr lang="en-US" dirty="0"/>
              <a:t>You can purchase an external print server. This device is used only as a print server, although many print servers can manage multiple printers.</a:t>
            </a:r>
          </a:p>
        </p:txBody>
      </p:sp>
    </p:spTree>
    <p:extLst>
      <p:ext uri="{BB962C8B-B14F-4D97-AF65-F5344CB8AC3E}">
        <p14:creationId xmlns:p14="http://schemas.microsoft.com/office/powerpoint/2010/main" val="28067464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5B3B77-ED87-4528-AB82-F64D44D8B59B}"/>
              </a:ext>
            </a:extLst>
          </p:cNvPr>
          <p:cNvSpPr>
            <a:spLocks noGrp="1"/>
          </p:cNvSpPr>
          <p:nvPr>
            <p:ph type="title"/>
          </p:nvPr>
        </p:nvSpPr>
        <p:spPr/>
        <p:txBody>
          <a:bodyPr/>
          <a:lstStyle/>
          <a:p>
            <a:r>
              <a:rPr lang="en-US" dirty="0"/>
              <a:t>Network Printing Considerations – Install the Printer Drivers</a:t>
            </a:r>
          </a:p>
        </p:txBody>
      </p:sp>
      <p:sp>
        <p:nvSpPr>
          <p:cNvPr id="3" name="Content Placeholder 2">
            <a:extLst>
              <a:ext uri="{FF2B5EF4-FFF2-40B4-BE49-F238E27FC236}">
                <a16:creationId xmlns:a16="http://schemas.microsoft.com/office/drawing/2014/main" id="{227CD0EC-E93D-47E6-AA31-0E0CA2036EA7}"/>
              </a:ext>
            </a:extLst>
          </p:cNvPr>
          <p:cNvSpPr>
            <a:spLocks noGrp="1"/>
          </p:cNvSpPr>
          <p:nvPr>
            <p:ph idx="1"/>
          </p:nvPr>
        </p:nvSpPr>
        <p:spPr>
          <a:xfrm>
            <a:off x="0" y="1825624"/>
            <a:ext cx="12192000" cy="5032375"/>
          </a:xfrm>
        </p:spPr>
        <p:txBody>
          <a:bodyPr>
            <a:normAutofit/>
          </a:bodyPr>
          <a:lstStyle/>
          <a:p>
            <a:pPr marL="0" indent="0">
              <a:buNone/>
            </a:pPr>
            <a:r>
              <a:rPr lang="en-US" sz="3200" dirty="0"/>
              <a:t>Each network host that wants to use the printer must have the corresponding printer driver installed. When you share a printer in Windows, the current printer driver is automatically delivered to clients that connect to the shared printer. If the client computers run a different version of Windows, you can add the necessary printer drivers to the printer object.</a:t>
            </a:r>
          </a:p>
          <a:p>
            <a:r>
              <a:rPr lang="en-US" sz="3200" dirty="0"/>
              <a:t>To add drivers for network users:</a:t>
            </a:r>
          </a:p>
          <a:p>
            <a:pPr lvl="0"/>
            <a:r>
              <a:rPr lang="en-US" sz="3200" dirty="0"/>
              <a:t>Edit the printer properties and use the Advanced tab</a:t>
            </a:r>
          </a:p>
          <a:p>
            <a:r>
              <a:rPr lang="en-US" sz="3200" dirty="0"/>
              <a:t>Edit the print server properties and use the Sharing tab</a:t>
            </a:r>
          </a:p>
        </p:txBody>
      </p:sp>
    </p:spTree>
    <p:extLst>
      <p:ext uri="{BB962C8B-B14F-4D97-AF65-F5344CB8AC3E}">
        <p14:creationId xmlns:p14="http://schemas.microsoft.com/office/powerpoint/2010/main" val="4664556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6CD8AA-310A-4938-A2F5-6B8B6E0406ED}"/>
              </a:ext>
            </a:extLst>
          </p:cNvPr>
          <p:cNvSpPr>
            <a:spLocks noGrp="1"/>
          </p:cNvSpPr>
          <p:nvPr>
            <p:ph type="title"/>
          </p:nvPr>
        </p:nvSpPr>
        <p:spPr>
          <a:xfrm>
            <a:off x="838200" y="102185"/>
            <a:ext cx="10515600" cy="844300"/>
          </a:xfrm>
        </p:spPr>
        <p:txBody>
          <a:bodyPr/>
          <a:lstStyle/>
          <a:p>
            <a:r>
              <a:rPr lang="en-US" dirty="0"/>
              <a:t>Configure a Network Printer Attached to a PC</a:t>
            </a:r>
          </a:p>
        </p:txBody>
      </p:sp>
      <p:sp>
        <p:nvSpPr>
          <p:cNvPr id="3" name="Content Placeholder 2">
            <a:extLst>
              <a:ext uri="{FF2B5EF4-FFF2-40B4-BE49-F238E27FC236}">
                <a16:creationId xmlns:a16="http://schemas.microsoft.com/office/drawing/2014/main" id="{1E0DEF3F-98C2-453E-A6D0-D01916420D5C}"/>
              </a:ext>
            </a:extLst>
          </p:cNvPr>
          <p:cNvSpPr>
            <a:spLocks noGrp="1"/>
          </p:cNvSpPr>
          <p:nvPr>
            <p:ph idx="1"/>
          </p:nvPr>
        </p:nvSpPr>
        <p:spPr>
          <a:xfrm>
            <a:off x="0" y="946484"/>
            <a:ext cx="12192000" cy="5911515"/>
          </a:xfrm>
        </p:spPr>
        <p:txBody>
          <a:bodyPr>
            <a:normAutofit lnSpcReduction="10000"/>
          </a:bodyPr>
          <a:lstStyle/>
          <a:p>
            <a:r>
              <a:rPr lang="en-US" dirty="0"/>
              <a:t>To configure a printer attached to a Windows computer as a network printer:</a:t>
            </a:r>
            <a:endParaRPr lang="en-US" sz="3200" dirty="0"/>
          </a:p>
          <a:p>
            <a:pPr lvl="0"/>
            <a:r>
              <a:rPr lang="en-US" dirty="0"/>
              <a:t>Connect the print device to the computer.</a:t>
            </a:r>
            <a:endParaRPr lang="en-US" sz="3200" dirty="0"/>
          </a:p>
          <a:p>
            <a:pPr lvl="0"/>
            <a:r>
              <a:rPr lang="en-US" dirty="0"/>
              <a:t>Configure the printer object where the print device is connected.</a:t>
            </a:r>
            <a:endParaRPr lang="en-US" sz="3200" dirty="0"/>
          </a:p>
          <a:p>
            <a:pPr lvl="0"/>
            <a:r>
              <a:rPr lang="en-US" dirty="0"/>
              <a:t>To share the printer, do the following in Windows 10:</a:t>
            </a:r>
            <a:endParaRPr lang="en-US" sz="3200" dirty="0"/>
          </a:p>
          <a:p>
            <a:pPr lvl="1"/>
            <a:r>
              <a:rPr lang="en-US" dirty="0"/>
              <a:t>Select </a:t>
            </a:r>
            <a:r>
              <a:rPr lang="en-US" b="1" dirty="0"/>
              <a:t>Start</a:t>
            </a:r>
            <a:r>
              <a:rPr lang="en-US" dirty="0"/>
              <a:t>.</a:t>
            </a:r>
            <a:endParaRPr lang="en-US" sz="2800" dirty="0"/>
          </a:p>
          <a:p>
            <a:pPr lvl="1"/>
            <a:r>
              <a:rPr lang="en-US" dirty="0"/>
              <a:t>Select </a:t>
            </a:r>
            <a:r>
              <a:rPr lang="en-US" b="1" dirty="0"/>
              <a:t>Settings</a:t>
            </a:r>
            <a:r>
              <a:rPr lang="en-US" dirty="0"/>
              <a:t>.</a:t>
            </a:r>
            <a:endParaRPr lang="en-US" sz="2800" dirty="0"/>
          </a:p>
          <a:p>
            <a:pPr lvl="1"/>
            <a:r>
              <a:rPr lang="en-US" dirty="0"/>
              <a:t>Select </a:t>
            </a:r>
            <a:r>
              <a:rPr lang="en-US" b="1" dirty="0"/>
              <a:t>Devices</a:t>
            </a:r>
            <a:r>
              <a:rPr lang="en-US" dirty="0"/>
              <a:t>.</a:t>
            </a:r>
            <a:endParaRPr lang="en-US" sz="2800" dirty="0"/>
          </a:p>
          <a:p>
            <a:pPr lvl="1"/>
            <a:r>
              <a:rPr lang="en-US" dirty="0"/>
              <a:t>Select </a:t>
            </a:r>
            <a:r>
              <a:rPr lang="en-US" b="1" dirty="0"/>
              <a:t>Devices and Printers</a:t>
            </a:r>
            <a:r>
              <a:rPr lang="en-US" dirty="0"/>
              <a:t>.</a:t>
            </a:r>
            <a:endParaRPr lang="en-US" sz="2800" dirty="0"/>
          </a:p>
          <a:p>
            <a:pPr lvl="1"/>
            <a:r>
              <a:rPr lang="en-US" dirty="0"/>
              <a:t>Right-click the </a:t>
            </a:r>
            <a:r>
              <a:rPr lang="en-US" b="1" i="1" dirty="0"/>
              <a:t>printer</a:t>
            </a:r>
            <a:r>
              <a:rPr lang="en-US" dirty="0"/>
              <a:t> you want to share and select </a:t>
            </a:r>
            <a:r>
              <a:rPr lang="en-US" b="1" dirty="0"/>
              <a:t>Printer Properties</a:t>
            </a:r>
            <a:r>
              <a:rPr lang="en-US" dirty="0"/>
              <a:t>.</a:t>
            </a:r>
            <a:endParaRPr lang="en-US" sz="2800" dirty="0"/>
          </a:p>
          <a:p>
            <a:pPr lvl="1"/>
            <a:r>
              <a:rPr lang="en-US" dirty="0"/>
              <a:t>Select the </a:t>
            </a:r>
            <a:r>
              <a:rPr lang="en-US" b="1" dirty="0"/>
              <a:t>Sharing</a:t>
            </a:r>
            <a:r>
              <a:rPr lang="en-US" dirty="0"/>
              <a:t> tab.</a:t>
            </a:r>
            <a:endParaRPr lang="en-US" sz="2800" dirty="0"/>
          </a:p>
          <a:p>
            <a:pPr lvl="0"/>
            <a:r>
              <a:rPr lang="en-US" dirty="0"/>
              <a:t>If necessary, configure additional drivers to support client computers.</a:t>
            </a:r>
            <a:endParaRPr lang="en-US" sz="3200" dirty="0"/>
          </a:p>
          <a:p>
            <a:pPr lvl="0"/>
            <a:r>
              <a:rPr lang="en-US" dirty="0"/>
              <a:t>On a client computer, create a network printer object using the share name of the shared printer. To manually identify the shared printer, use the format: \\</a:t>
            </a:r>
            <a:r>
              <a:rPr lang="en-US" i="1" dirty="0"/>
              <a:t>computername</a:t>
            </a:r>
            <a:r>
              <a:rPr lang="en-US" dirty="0"/>
              <a:t>\</a:t>
            </a:r>
            <a:r>
              <a:rPr lang="en-US" i="1" dirty="0"/>
              <a:t>sharename</a:t>
            </a:r>
            <a:r>
              <a:rPr lang="en-US" dirty="0"/>
              <a:t>.</a:t>
            </a:r>
            <a:endParaRPr lang="en-US" sz="3200" dirty="0"/>
          </a:p>
          <a:p>
            <a:pPr marL="0" indent="0">
              <a:buNone/>
            </a:pPr>
            <a:endParaRPr lang="en-US" dirty="0"/>
          </a:p>
        </p:txBody>
      </p:sp>
    </p:spTree>
    <p:extLst>
      <p:ext uri="{BB962C8B-B14F-4D97-AF65-F5344CB8AC3E}">
        <p14:creationId xmlns:p14="http://schemas.microsoft.com/office/powerpoint/2010/main" val="16675937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103</TotalTime>
  <Words>5370</Words>
  <Application>Microsoft Office PowerPoint</Application>
  <PresentationFormat>Widescreen</PresentationFormat>
  <Paragraphs>333</Paragraphs>
  <Slides>46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46</vt:i4>
      </vt:variant>
    </vt:vector>
  </HeadingPairs>
  <TitlesOfParts>
    <vt:vector size="50" baseType="lpstr">
      <vt:lpstr>Arial</vt:lpstr>
      <vt:lpstr>Calibri</vt:lpstr>
      <vt:lpstr>Calibri Light</vt:lpstr>
      <vt:lpstr>Office Theme</vt:lpstr>
      <vt:lpstr>Week 3</vt:lpstr>
      <vt:lpstr>Printer Terms</vt:lpstr>
      <vt:lpstr>Printer Configuration</vt:lpstr>
      <vt:lpstr>Printing Process</vt:lpstr>
      <vt:lpstr>Network Printing Process</vt:lpstr>
      <vt:lpstr>Network Printing Considerations – Connecting the printer to the Network</vt:lpstr>
      <vt:lpstr>Network Printing Considerations – Use a Print Server</vt:lpstr>
      <vt:lpstr>Network Printing Considerations – Install the Printer Drivers</vt:lpstr>
      <vt:lpstr>Configure a Network Printer Attached to a PC</vt:lpstr>
      <vt:lpstr>Manage Printing on a Windows system – Printer Properties </vt:lpstr>
      <vt:lpstr>Manage Printing on a Windows system – Print Queue</vt:lpstr>
      <vt:lpstr>Manage Printing on a Windows system – Print Server</vt:lpstr>
      <vt:lpstr>Manage Printing on a Windows system – Print Drivers</vt:lpstr>
      <vt:lpstr>Manage Printing on a Windows system – Print Spooling Service</vt:lpstr>
      <vt:lpstr>Printer Driver Issues</vt:lpstr>
      <vt:lpstr>Computer Power Management - ACPI</vt:lpstr>
      <vt:lpstr>PowerPoint Presentation</vt:lpstr>
      <vt:lpstr>Power Schemes (Windows)</vt:lpstr>
      <vt:lpstr>Power Settings</vt:lpstr>
      <vt:lpstr>Mobile Device OS - Android</vt:lpstr>
      <vt:lpstr>Mobile Device OS - iOS</vt:lpstr>
      <vt:lpstr>Mobile Device OS - Windows</vt:lpstr>
      <vt:lpstr>Mobile Device – Software Development Kit</vt:lpstr>
      <vt:lpstr>Mobile Device – Virtual Assistant</vt:lpstr>
      <vt:lpstr>Mobile Device Security – Screen Lock</vt:lpstr>
      <vt:lpstr>Mobile Device Security - Biometric</vt:lpstr>
      <vt:lpstr>Mobile Device Security – Failed Attempts</vt:lpstr>
      <vt:lpstr>Mobile Device Security - Encryption</vt:lpstr>
      <vt:lpstr>Remote Backup Applications - Mobile</vt:lpstr>
      <vt:lpstr>OS Updates / Patches - Mobile</vt:lpstr>
      <vt:lpstr>Anti-Malware - Mobile</vt:lpstr>
      <vt:lpstr>Policies and Procedures - Mobile</vt:lpstr>
      <vt:lpstr>Operating System</vt:lpstr>
      <vt:lpstr>Windows 7</vt:lpstr>
      <vt:lpstr>Windows 8|8.1|8.x</vt:lpstr>
      <vt:lpstr>Windows 10</vt:lpstr>
      <vt:lpstr>Windows Installation</vt:lpstr>
      <vt:lpstr>Installation Considerations</vt:lpstr>
      <vt:lpstr>In-Place vs Clean Install</vt:lpstr>
      <vt:lpstr>Install</vt:lpstr>
      <vt:lpstr>Bootable Flash Drive</vt:lpstr>
      <vt:lpstr>Network Installation</vt:lpstr>
      <vt:lpstr>Unattended</vt:lpstr>
      <vt:lpstr>Disk Imaging</vt:lpstr>
      <vt:lpstr>Repair Installation</vt:lpstr>
      <vt:lpstr>End of Week 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Week 3</dc:title>
  <dc:creator>Thomas Stangl</dc:creator>
  <cp:lastModifiedBy>Thomas Stangl</cp:lastModifiedBy>
  <cp:revision>10</cp:revision>
  <dcterms:created xsi:type="dcterms:W3CDTF">2019-04-13T16:19:03Z</dcterms:created>
  <dcterms:modified xsi:type="dcterms:W3CDTF">2019-04-13T18:02:48Z</dcterms:modified>
</cp:coreProperties>
</file>