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4" d="100"/>
          <a:sy n="104" d="100"/>
        </p:scale>
        <p:origin x="132" y="3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8D36A9-B28E-4044-BDB3-374898964C28}"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AC3B045-C19A-4096-88B2-0A324972B624}">
      <dgm:prSet/>
      <dgm:spPr/>
      <dgm:t>
        <a:bodyPr/>
        <a:lstStyle/>
        <a:p>
          <a:r>
            <a:rPr lang="en-US"/>
            <a:t>A </a:t>
          </a:r>
          <a:r>
            <a:rPr lang="en-US" i="1"/>
            <a:t>directory</a:t>
          </a:r>
          <a:r>
            <a:rPr lang="en-US"/>
            <a:t> (also called a </a:t>
          </a:r>
          <a:r>
            <a:rPr lang="en-US" i="1"/>
            <a:t>folder</a:t>
          </a:r>
          <a:r>
            <a:rPr lang="en-US"/>
            <a:t>) is a container in a volume that holds files or other directories. It is used to logically sort and organize data to keep related files grouped together. Most operating systems use a hierarchal filing structure.</a:t>
          </a:r>
        </a:p>
      </dgm:t>
    </dgm:pt>
    <dgm:pt modelId="{FD5AE4FF-73BC-4F0A-A354-58A82F733871}" type="parTrans" cxnId="{E3A76A7D-A8B9-4CA4-B461-9E15640CF93C}">
      <dgm:prSet/>
      <dgm:spPr/>
      <dgm:t>
        <a:bodyPr/>
        <a:lstStyle/>
        <a:p>
          <a:endParaRPr lang="en-US"/>
        </a:p>
      </dgm:t>
    </dgm:pt>
    <dgm:pt modelId="{E6055780-CD52-4B13-8D10-AE12763E2287}" type="sibTrans" cxnId="{E3A76A7D-A8B9-4CA4-B461-9E15640CF93C}">
      <dgm:prSet/>
      <dgm:spPr/>
      <dgm:t>
        <a:bodyPr/>
        <a:lstStyle/>
        <a:p>
          <a:endParaRPr lang="en-US"/>
        </a:p>
      </dgm:t>
    </dgm:pt>
    <dgm:pt modelId="{4C0EF454-95CA-48F8-B22A-89E4E6F334DC}">
      <dgm:prSet/>
      <dgm:spPr/>
      <dgm:t>
        <a:bodyPr/>
        <a:lstStyle/>
        <a:p>
          <a:r>
            <a:rPr lang="en-US"/>
            <a:t>A </a:t>
          </a:r>
          <a:r>
            <a:rPr lang="en-US" i="1"/>
            <a:t>file</a:t>
          </a:r>
          <a:r>
            <a:rPr lang="en-US"/>
            <a:t> is a one-dimensional stream of bits treated as a logical unit. Files are the most basic component that a file system uses to organize raw bits of data on the storage device itself. The file name is made up of the directory path plus the file name. An extension can also be added to the filename to identify the file type and the program used to create, view, and modify the file.</a:t>
          </a:r>
        </a:p>
      </dgm:t>
    </dgm:pt>
    <dgm:pt modelId="{A73CAC28-C0AE-4D53-8130-335837A7B089}" type="parTrans" cxnId="{49A2494B-7E36-4D18-ABC0-41E1A4DA1BF7}">
      <dgm:prSet/>
      <dgm:spPr/>
      <dgm:t>
        <a:bodyPr/>
        <a:lstStyle/>
        <a:p>
          <a:endParaRPr lang="en-US"/>
        </a:p>
      </dgm:t>
    </dgm:pt>
    <dgm:pt modelId="{1351DD8F-A299-4B4F-9D45-AC4880F93663}" type="sibTrans" cxnId="{49A2494B-7E36-4D18-ABC0-41E1A4DA1BF7}">
      <dgm:prSet/>
      <dgm:spPr/>
      <dgm:t>
        <a:bodyPr/>
        <a:lstStyle/>
        <a:p>
          <a:endParaRPr lang="en-US"/>
        </a:p>
      </dgm:t>
    </dgm:pt>
    <dgm:pt modelId="{7410D141-F54D-4997-A3E6-A35B4702257C}" type="pres">
      <dgm:prSet presAssocID="{258D36A9-B28E-4044-BDB3-374898964C28}" presName="root" presStyleCnt="0">
        <dgm:presLayoutVars>
          <dgm:dir/>
          <dgm:resizeHandles val="exact"/>
        </dgm:presLayoutVars>
      </dgm:prSet>
      <dgm:spPr/>
    </dgm:pt>
    <dgm:pt modelId="{3D20F1EC-776F-463D-A98D-E475BF8AC71B}" type="pres">
      <dgm:prSet presAssocID="{258D36A9-B28E-4044-BDB3-374898964C28}" presName="container" presStyleCnt="0">
        <dgm:presLayoutVars>
          <dgm:dir/>
          <dgm:resizeHandles val="exact"/>
        </dgm:presLayoutVars>
      </dgm:prSet>
      <dgm:spPr/>
    </dgm:pt>
    <dgm:pt modelId="{6C2F997D-1B90-46B7-BD65-D1F6F53F9EA1}" type="pres">
      <dgm:prSet presAssocID="{FAC3B045-C19A-4096-88B2-0A324972B624}" presName="compNode" presStyleCnt="0"/>
      <dgm:spPr/>
    </dgm:pt>
    <dgm:pt modelId="{D40E68DF-A750-4450-9DAE-2F6B7CF02CD0}" type="pres">
      <dgm:prSet presAssocID="{FAC3B045-C19A-4096-88B2-0A324972B624}" presName="iconBgRect" presStyleLbl="bgShp" presStyleIdx="0" presStyleCnt="2"/>
      <dgm:spPr/>
    </dgm:pt>
    <dgm:pt modelId="{39191233-BC76-4194-9025-C1E0E0D5CF24}" type="pres">
      <dgm:prSet presAssocID="{FAC3B045-C19A-4096-88B2-0A324972B62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mputer"/>
        </a:ext>
      </dgm:extLst>
    </dgm:pt>
    <dgm:pt modelId="{CD460A08-414C-4B11-BC77-01608798610E}" type="pres">
      <dgm:prSet presAssocID="{FAC3B045-C19A-4096-88B2-0A324972B624}" presName="spaceRect" presStyleCnt="0"/>
      <dgm:spPr/>
    </dgm:pt>
    <dgm:pt modelId="{D777D3FA-106C-4A35-A7E1-C605EBB76047}" type="pres">
      <dgm:prSet presAssocID="{FAC3B045-C19A-4096-88B2-0A324972B624}" presName="textRect" presStyleLbl="revTx" presStyleIdx="0" presStyleCnt="2">
        <dgm:presLayoutVars>
          <dgm:chMax val="1"/>
          <dgm:chPref val="1"/>
        </dgm:presLayoutVars>
      </dgm:prSet>
      <dgm:spPr/>
    </dgm:pt>
    <dgm:pt modelId="{3F0AA17B-269E-4359-9F30-E3CBA2A593A3}" type="pres">
      <dgm:prSet presAssocID="{E6055780-CD52-4B13-8D10-AE12763E2287}" presName="sibTrans" presStyleLbl="sibTrans2D1" presStyleIdx="0" presStyleCnt="0"/>
      <dgm:spPr/>
    </dgm:pt>
    <dgm:pt modelId="{AA21DAC9-0B80-40FF-92A4-EFC75FF8EF35}" type="pres">
      <dgm:prSet presAssocID="{4C0EF454-95CA-48F8-B22A-89E4E6F334DC}" presName="compNode" presStyleCnt="0"/>
      <dgm:spPr/>
    </dgm:pt>
    <dgm:pt modelId="{03FDC492-B15B-4469-8925-8E0A95622E97}" type="pres">
      <dgm:prSet presAssocID="{4C0EF454-95CA-48F8-B22A-89E4E6F334DC}" presName="iconBgRect" presStyleLbl="bgShp" presStyleIdx="1" presStyleCnt="2"/>
      <dgm:spPr/>
    </dgm:pt>
    <dgm:pt modelId="{D063DA2E-1F4E-4B11-B5D8-F3F40B1A6822}" type="pres">
      <dgm:prSet presAssocID="{4C0EF454-95CA-48F8-B22A-89E4E6F334D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nected"/>
        </a:ext>
      </dgm:extLst>
    </dgm:pt>
    <dgm:pt modelId="{3B46551B-F168-46BF-B7AE-100CED286AAB}" type="pres">
      <dgm:prSet presAssocID="{4C0EF454-95CA-48F8-B22A-89E4E6F334DC}" presName="spaceRect" presStyleCnt="0"/>
      <dgm:spPr/>
    </dgm:pt>
    <dgm:pt modelId="{B69FDBE0-FB94-4A0C-92C3-914A986C605A}" type="pres">
      <dgm:prSet presAssocID="{4C0EF454-95CA-48F8-B22A-89E4E6F334DC}" presName="textRect" presStyleLbl="revTx" presStyleIdx="1" presStyleCnt="2">
        <dgm:presLayoutVars>
          <dgm:chMax val="1"/>
          <dgm:chPref val="1"/>
        </dgm:presLayoutVars>
      </dgm:prSet>
      <dgm:spPr/>
    </dgm:pt>
  </dgm:ptLst>
  <dgm:cxnLst>
    <dgm:cxn modelId="{C8700C12-2C89-44FC-B2F2-CC1F20D92AC9}" type="presOf" srcId="{FAC3B045-C19A-4096-88B2-0A324972B624}" destId="{D777D3FA-106C-4A35-A7E1-C605EBB76047}" srcOrd="0" destOrd="0" presId="urn:microsoft.com/office/officeart/2018/2/layout/IconCircleList"/>
    <dgm:cxn modelId="{49A2494B-7E36-4D18-ABC0-41E1A4DA1BF7}" srcId="{258D36A9-B28E-4044-BDB3-374898964C28}" destId="{4C0EF454-95CA-48F8-B22A-89E4E6F334DC}" srcOrd="1" destOrd="0" parTransId="{A73CAC28-C0AE-4D53-8130-335837A7B089}" sibTransId="{1351DD8F-A299-4B4F-9D45-AC4880F93663}"/>
    <dgm:cxn modelId="{E3A76A7D-A8B9-4CA4-B461-9E15640CF93C}" srcId="{258D36A9-B28E-4044-BDB3-374898964C28}" destId="{FAC3B045-C19A-4096-88B2-0A324972B624}" srcOrd="0" destOrd="0" parTransId="{FD5AE4FF-73BC-4F0A-A354-58A82F733871}" sibTransId="{E6055780-CD52-4B13-8D10-AE12763E2287}"/>
    <dgm:cxn modelId="{55BF9281-EDAE-4181-B784-4DD62C638D5A}" type="presOf" srcId="{4C0EF454-95CA-48F8-B22A-89E4E6F334DC}" destId="{B69FDBE0-FB94-4A0C-92C3-914A986C605A}" srcOrd="0" destOrd="0" presId="urn:microsoft.com/office/officeart/2018/2/layout/IconCircleList"/>
    <dgm:cxn modelId="{A12EB48F-95FF-4F09-AA00-C7B79DCF9BCC}" type="presOf" srcId="{E6055780-CD52-4B13-8D10-AE12763E2287}" destId="{3F0AA17B-269E-4359-9F30-E3CBA2A593A3}" srcOrd="0" destOrd="0" presId="urn:microsoft.com/office/officeart/2018/2/layout/IconCircleList"/>
    <dgm:cxn modelId="{901FFA95-A941-496F-89E2-435FB1372848}" type="presOf" srcId="{258D36A9-B28E-4044-BDB3-374898964C28}" destId="{7410D141-F54D-4997-A3E6-A35B4702257C}" srcOrd="0" destOrd="0" presId="urn:microsoft.com/office/officeart/2018/2/layout/IconCircleList"/>
    <dgm:cxn modelId="{90A450C3-5B33-4A7F-9A74-2BFF9D27502A}" type="presParOf" srcId="{7410D141-F54D-4997-A3E6-A35B4702257C}" destId="{3D20F1EC-776F-463D-A98D-E475BF8AC71B}" srcOrd="0" destOrd="0" presId="urn:microsoft.com/office/officeart/2018/2/layout/IconCircleList"/>
    <dgm:cxn modelId="{7182F2D5-0AFF-4C03-B6F8-E8EF4273A313}" type="presParOf" srcId="{3D20F1EC-776F-463D-A98D-E475BF8AC71B}" destId="{6C2F997D-1B90-46B7-BD65-D1F6F53F9EA1}" srcOrd="0" destOrd="0" presId="urn:microsoft.com/office/officeart/2018/2/layout/IconCircleList"/>
    <dgm:cxn modelId="{34F6DC72-0E25-470A-9F5D-E030D0C732CE}" type="presParOf" srcId="{6C2F997D-1B90-46B7-BD65-D1F6F53F9EA1}" destId="{D40E68DF-A750-4450-9DAE-2F6B7CF02CD0}" srcOrd="0" destOrd="0" presId="urn:microsoft.com/office/officeart/2018/2/layout/IconCircleList"/>
    <dgm:cxn modelId="{EF79981B-AC03-4EB4-837B-E7C2CD770299}" type="presParOf" srcId="{6C2F997D-1B90-46B7-BD65-D1F6F53F9EA1}" destId="{39191233-BC76-4194-9025-C1E0E0D5CF24}" srcOrd="1" destOrd="0" presId="urn:microsoft.com/office/officeart/2018/2/layout/IconCircleList"/>
    <dgm:cxn modelId="{19C2BA01-3F30-4899-97B4-0383A68583BF}" type="presParOf" srcId="{6C2F997D-1B90-46B7-BD65-D1F6F53F9EA1}" destId="{CD460A08-414C-4B11-BC77-01608798610E}" srcOrd="2" destOrd="0" presId="urn:microsoft.com/office/officeart/2018/2/layout/IconCircleList"/>
    <dgm:cxn modelId="{0493EC71-9D22-4466-8242-2BB45D0B6363}" type="presParOf" srcId="{6C2F997D-1B90-46B7-BD65-D1F6F53F9EA1}" destId="{D777D3FA-106C-4A35-A7E1-C605EBB76047}" srcOrd="3" destOrd="0" presId="urn:microsoft.com/office/officeart/2018/2/layout/IconCircleList"/>
    <dgm:cxn modelId="{9E63FFE7-EAE6-46E6-B963-DD81A71FF393}" type="presParOf" srcId="{3D20F1EC-776F-463D-A98D-E475BF8AC71B}" destId="{3F0AA17B-269E-4359-9F30-E3CBA2A593A3}" srcOrd="1" destOrd="0" presId="urn:microsoft.com/office/officeart/2018/2/layout/IconCircleList"/>
    <dgm:cxn modelId="{83D86B8A-88FD-4C52-8013-860F54EC6275}" type="presParOf" srcId="{3D20F1EC-776F-463D-A98D-E475BF8AC71B}" destId="{AA21DAC9-0B80-40FF-92A4-EFC75FF8EF35}" srcOrd="2" destOrd="0" presId="urn:microsoft.com/office/officeart/2018/2/layout/IconCircleList"/>
    <dgm:cxn modelId="{FB428B93-98E9-4B47-840E-DEBBCD50A9DC}" type="presParOf" srcId="{AA21DAC9-0B80-40FF-92A4-EFC75FF8EF35}" destId="{03FDC492-B15B-4469-8925-8E0A95622E97}" srcOrd="0" destOrd="0" presId="urn:microsoft.com/office/officeart/2018/2/layout/IconCircleList"/>
    <dgm:cxn modelId="{B48254F2-E2AF-43E1-B3DB-89685C3B14E5}" type="presParOf" srcId="{AA21DAC9-0B80-40FF-92A4-EFC75FF8EF35}" destId="{D063DA2E-1F4E-4B11-B5D8-F3F40B1A6822}" srcOrd="1" destOrd="0" presId="urn:microsoft.com/office/officeart/2018/2/layout/IconCircleList"/>
    <dgm:cxn modelId="{D12277CC-ADAF-4326-A327-CD66E160E0EF}" type="presParOf" srcId="{AA21DAC9-0B80-40FF-92A4-EFC75FF8EF35}" destId="{3B46551B-F168-46BF-B7AE-100CED286AAB}" srcOrd="2" destOrd="0" presId="urn:microsoft.com/office/officeart/2018/2/layout/IconCircleList"/>
    <dgm:cxn modelId="{C9808D41-71E8-45EC-9152-413A83487153}" type="presParOf" srcId="{AA21DAC9-0B80-40FF-92A4-EFC75FF8EF35}" destId="{B69FDBE0-FB94-4A0C-92C3-914A986C605A}"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19D0FA-5E38-4315-B882-753AAE0A03B0}" type="doc">
      <dgm:prSet loTypeId="urn:microsoft.com/office/officeart/2005/8/layout/cycle1" loCatId="cycle" qsTypeId="urn:microsoft.com/office/officeart/2005/8/quickstyle/simple1" qsCatId="simple" csTypeId="urn:microsoft.com/office/officeart/2005/8/colors/colorful2" csCatId="colorful"/>
      <dgm:spPr/>
      <dgm:t>
        <a:bodyPr/>
        <a:lstStyle/>
        <a:p>
          <a:endParaRPr lang="en-US"/>
        </a:p>
      </dgm:t>
    </dgm:pt>
    <dgm:pt modelId="{1518993E-76C2-4AA6-9E15-AF6209B22773}">
      <dgm:prSet/>
      <dgm:spPr/>
      <dgm:t>
        <a:bodyPr/>
        <a:lstStyle/>
        <a:p>
          <a:r>
            <a:rPr lang="en-US" b="1"/>
            <a:t>nbtstat</a:t>
          </a:r>
          <a:r>
            <a:rPr lang="en-US"/>
            <a:t> is used to diagnose issues regarding NetBIOS over TCP/IP. You can use the following options with </a:t>
          </a:r>
          <a:r>
            <a:rPr lang="en-US" b="1"/>
            <a:t>nbtstat</a:t>
          </a:r>
          <a:r>
            <a:rPr lang="en-US"/>
            <a:t>:</a:t>
          </a:r>
        </a:p>
      </dgm:t>
    </dgm:pt>
    <dgm:pt modelId="{DCE12517-D278-407F-98D5-5DE1591134F3}" type="parTrans" cxnId="{4C205F07-FCA0-4A62-8FA8-6D4B9BC80B96}">
      <dgm:prSet/>
      <dgm:spPr/>
      <dgm:t>
        <a:bodyPr/>
        <a:lstStyle/>
        <a:p>
          <a:endParaRPr lang="en-US"/>
        </a:p>
      </dgm:t>
    </dgm:pt>
    <dgm:pt modelId="{1A2667D8-8388-4740-94A3-8A1132739F1D}" type="sibTrans" cxnId="{4C205F07-FCA0-4A62-8FA8-6D4B9BC80B96}">
      <dgm:prSet/>
      <dgm:spPr/>
      <dgm:t>
        <a:bodyPr/>
        <a:lstStyle/>
        <a:p>
          <a:endParaRPr lang="en-US"/>
        </a:p>
      </dgm:t>
    </dgm:pt>
    <dgm:pt modelId="{D7F20F59-C5AD-4374-84A3-6CDF37AA3572}">
      <dgm:prSet/>
      <dgm:spPr/>
      <dgm:t>
        <a:bodyPr/>
        <a:lstStyle/>
        <a:p>
          <a:r>
            <a:rPr lang="en-US" b="1"/>
            <a:t>-c</a:t>
          </a:r>
          <a:r>
            <a:rPr lang="en-US"/>
            <a:t> displays the NetBIOS cache of remote machine names and their IP addresses.</a:t>
          </a:r>
        </a:p>
      </dgm:t>
    </dgm:pt>
    <dgm:pt modelId="{A87C8DB1-87ED-4134-A7C5-101D8E746439}" type="parTrans" cxnId="{BC727AE6-D37F-4733-A31E-D003C09D017A}">
      <dgm:prSet/>
      <dgm:spPr/>
      <dgm:t>
        <a:bodyPr/>
        <a:lstStyle/>
        <a:p>
          <a:endParaRPr lang="en-US"/>
        </a:p>
      </dgm:t>
    </dgm:pt>
    <dgm:pt modelId="{61D167BD-BBDC-41E9-AA2E-5FD895A06404}" type="sibTrans" cxnId="{BC727AE6-D37F-4733-A31E-D003C09D017A}">
      <dgm:prSet/>
      <dgm:spPr/>
      <dgm:t>
        <a:bodyPr/>
        <a:lstStyle/>
        <a:p>
          <a:endParaRPr lang="en-US"/>
        </a:p>
      </dgm:t>
    </dgm:pt>
    <dgm:pt modelId="{EE7C10A2-B9C2-4EC6-AEA7-00FAB7DC123C}">
      <dgm:prSet/>
      <dgm:spPr/>
      <dgm:t>
        <a:bodyPr/>
        <a:lstStyle/>
        <a:p>
          <a:r>
            <a:rPr lang="en-US" b="1"/>
            <a:t>-n</a:t>
          </a:r>
          <a:r>
            <a:rPr lang="en-US"/>
            <a:t> displays NetBIOS names that have been registered on the local system.</a:t>
          </a:r>
        </a:p>
      </dgm:t>
    </dgm:pt>
    <dgm:pt modelId="{14C612AF-5FAE-4EAA-A715-77BC6A45200D}" type="parTrans" cxnId="{8BD8187F-8342-43DA-BDFE-6C3C8EEB998D}">
      <dgm:prSet/>
      <dgm:spPr/>
      <dgm:t>
        <a:bodyPr/>
        <a:lstStyle/>
        <a:p>
          <a:endParaRPr lang="en-US"/>
        </a:p>
      </dgm:t>
    </dgm:pt>
    <dgm:pt modelId="{BF844ED0-F231-4584-AA49-14653D8AB252}" type="sibTrans" cxnId="{8BD8187F-8342-43DA-BDFE-6C3C8EEB998D}">
      <dgm:prSet/>
      <dgm:spPr/>
      <dgm:t>
        <a:bodyPr/>
        <a:lstStyle/>
        <a:p>
          <a:endParaRPr lang="en-US"/>
        </a:p>
      </dgm:t>
    </dgm:pt>
    <dgm:pt modelId="{D990B748-E113-44AA-A350-3833A46388E2}">
      <dgm:prSet/>
      <dgm:spPr/>
      <dgm:t>
        <a:bodyPr/>
        <a:lstStyle/>
        <a:p>
          <a:r>
            <a:rPr lang="en-US" b="1"/>
            <a:t>-r</a:t>
          </a:r>
          <a:r>
            <a:rPr lang="en-US"/>
            <a:t> displays names resolved by broadcast and via WINS.</a:t>
          </a:r>
        </a:p>
      </dgm:t>
    </dgm:pt>
    <dgm:pt modelId="{97E27D78-BD0B-40A9-AB82-96881C6183EA}" type="parTrans" cxnId="{4C98AAA9-DB25-43DF-9D78-A0189838CDC6}">
      <dgm:prSet/>
      <dgm:spPr/>
      <dgm:t>
        <a:bodyPr/>
        <a:lstStyle/>
        <a:p>
          <a:endParaRPr lang="en-US"/>
        </a:p>
      </dgm:t>
    </dgm:pt>
    <dgm:pt modelId="{5AC3965C-79C1-429C-90DC-DFE66FE30422}" type="sibTrans" cxnId="{4C98AAA9-DB25-43DF-9D78-A0189838CDC6}">
      <dgm:prSet/>
      <dgm:spPr/>
      <dgm:t>
        <a:bodyPr/>
        <a:lstStyle/>
        <a:p>
          <a:endParaRPr lang="en-US"/>
        </a:p>
      </dgm:t>
    </dgm:pt>
    <dgm:pt modelId="{BF8E61DC-08A2-40A6-95A0-9FC1CA5BF149}">
      <dgm:prSet/>
      <dgm:spPr/>
      <dgm:t>
        <a:bodyPr/>
        <a:lstStyle/>
        <a:p>
          <a:r>
            <a:rPr lang="en-US" b="1"/>
            <a:t>-R</a:t>
          </a:r>
          <a:r>
            <a:rPr lang="en-US"/>
            <a:t> clears and then reloads the remote cache name table.</a:t>
          </a:r>
        </a:p>
      </dgm:t>
    </dgm:pt>
    <dgm:pt modelId="{B671C530-601A-41C3-BD75-4FA4EC2F8772}" type="parTrans" cxnId="{541EE2A9-1BEF-418D-942B-ED8CBCE27B49}">
      <dgm:prSet/>
      <dgm:spPr/>
      <dgm:t>
        <a:bodyPr/>
        <a:lstStyle/>
        <a:p>
          <a:endParaRPr lang="en-US"/>
        </a:p>
      </dgm:t>
    </dgm:pt>
    <dgm:pt modelId="{B04674C4-DB0C-44AE-8F8D-CF13D2046C38}" type="sibTrans" cxnId="{541EE2A9-1BEF-418D-942B-ED8CBCE27B49}">
      <dgm:prSet/>
      <dgm:spPr/>
      <dgm:t>
        <a:bodyPr/>
        <a:lstStyle/>
        <a:p>
          <a:endParaRPr lang="en-US"/>
        </a:p>
      </dgm:t>
    </dgm:pt>
    <dgm:pt modelId="{57915D79-99BF-44F5-AE89-24FE6FA8A112}">
      <dgm:prSet/>
      <dgm:spPr/>
      <dgm:t>
        <a:bodyPr/>
        <a:lstStyle/>
        <a:p>
          <a:r>
            <a:rPr lang="en-US" b="1"/>
            <a:t>-S</a:t>
          </a:r>
          <a:r>
            <a:rPr lang="en-US"/>
            <a:t> displays current NETBIOS sessions with the destination IP addresses.</a:t>
          </a:r>
        </a:p>
      </dgm:t>
    </dgm:pt>
    <dgm:pt modelId="{72A1D384-88F4-42C1-A3B9-75049ED64233}" type="parTrans" cxnId="{4D90A230-9DF5-4A39-904F-C15AC6B6DCA9}">
      <dgm:prSet/>
      <dgm:spPr/>
      <dgm:t>
        <a:bodyPr/>
        <a:lstStyle/>
        <a:p>
          <a:endParaRPr lang="en-US"/>
        </a:p>
      </dgm:t>
    </dgm:pt>
    <dgm:pt modelId="{F46B45B4-9E5E-4C73-BE35-963971318811}" type="sibTrans" cxnId="{4D90A230-9DF5-4A39-904F-C15AC6B6DCA9}">
      <dgm:prSet/>
      <dgm:spPr/>
      <dgm:t>
        <a:bodyPr/>
        <a:lstStyle/>
        <a:p>
          <a:endParaRPr lang="en-US"/>
        </a:p>
      </dgm:t>
    </dgm:pt>
    <dgm:pt modelId="{F89DADD4-D348-4211-A61E-55D9D45EC495}">
      <dgm:prSet/>
      <dgm:spPr/>
      <dgm:t>
        <a:bodyPr/>
        <a:lstStyle/>
        <a:p>
          <a:r>
            <a:rPr lang="en-US" b="1"/>
            <a:t>-s</a:t>
          </a:r>
          <a:r>
            <a:rPr lang="en-US"/>
            <a:t> displays current NETBIOS sessions by NETBIOS names.</a:t>
          </a:r>
        </a:p>
      </dgm:t>
    </dgm:pt>
    <dgm:pt modelId="{CD424523-08A7-4BE0-9C83-4AE943417EDD}" type="parTrans" cxnId="{28EE06E7-6FEE-4321-B0B4-511316EF3C68}">
      <dgm:prSet/>
      <dgm:spPr/>
      <dgm:t>
        <a:bodyPr/>
        <a:lstStyle/>
        <a:p>
          <a:endParaRPr lang="en-US"/>
        </a:p>
      </dgm:t>
    </dgm:pt>
    <dgm:pt modelId="{D0CEF1FB-E9C2-41F5-A374-6F2DA3855609}" type="sibTrans" cxnId="{28EE06E7-6FEE-4321-B0B4-511316EF3C68}">
      <dgm:prSet/>
      <dgm:spPr/>
      <dgm:t>
        <a:bodyPr/>
        <a:lstStyle/>
        <a:p>
          <a:endParaRPr lang="en-US"/>
        </a:p>
      </dgm:t>
    </dgm:pt>
    <dgm:pt modelId="{12B742A9-147E-484A-8F1B-184295A41444}" type="pres">
      <dgm:prSet presAssocID="{CF19D0FA-5E38-4315-B882-753AAE0A03B0}" presName="cycle" presStyleCnt="0">
        <dgm:presLayoutVars>
          <dgm:dir/>
          <dgm:resizeHandles val="exact"/>
        </dgm:presLayoutVars>
      </dgm:prSet>
      <dgm:spPr/>
    </dgm:pt>
    <dgm:pt modelId="{008B7CCF-32CD-4B65-9088-F3503C4138B7}" type="pres">
      <dgm:prSet presAssocID="{1518993E-76C2-4AA6-9E15-AF6209B22773}" presName="node" presStyleLbl="revTx" presStyleIdx="0" presStyleCnt="1">
        <dgm:presLayoutVars>
          <dgm:bulletEnabled val="1"/>
        </dgm:presLayoutVars>
      </dgm:prSet>
      <dgm:spPr/>
    </dgm:pt>
  </dgm:ptLst>
  <dgm:cxnLst>
    <dgm:cxn modelId="{4C205F07-FCA0-4A62-8FA8-6D4B9BC80B96}" srcId="{CF19D0FA-5E38-4315-B882-753AAE0A03B0}" destId="{1518993E-76C2-4AA6-9E15-AF6209B22773}" srcOrd="0" destOrd="0" parTransId="{DCE12517-D278-407F-98D5-5DE1591134F3}" sibTransId="{1A2667D8-8388-4740-94A3-8A1132739F1D}"/>
    <dgm:cxn modelId="{AE167811-4B6B-4044-AD5D-8B8AA624E3FF}" type="presOf" srcId="{D990B748-E113-44AA-A350-3833A46388E2}" destId="{008B7CCF-32CD-4B65-9088-F3503C4138B7}" srcOrd="0" destOrd="3" presId="urn:microsoft.com/office/officeart/2005/8/layout/cycle1"/>
    <dgm:cxn modelId="{7A852E21-6141-4100-95A3-166DF0FF9DD0}" type="presOf" srcId="{CF19D0FA-5E38-4315-B882-753AAE0A03B0}" destId="{12B742A9-147E-484A-8F1B-184295A41444}" srcOrd="0" destOrd="0" presId="urn:microsoft.com/office/officeart/2005/8/layout/cycle1"/>
    <dgm:cxn modelId="{54CA262F-0858-4433-9C65-16A24D54F2C0}" type="presOf" srcId="{1518993E-76C2-4AA6-9E15-AF6209B22773}" destId="{008B7CCF-32CD-4B65-9088-F3503C4138B7}" srcOrd="0" destOrd="0" presId="urn:microsoft.com/office/officeart/2005/8/layout/cycle1"/>
    <dgm:cxn modelId="{4D90A230-9DF5-4A39-904F-C15AC6B6DCA9}" srcId="{1518993E-76C2-4AA6-9E15-AF6209B22773}" destId="{57915D79-99BF-44F5-AE89-24FE6FA8A112}" srcOrd="4" destOrd="0" parTransId="{72A1D384-88F4-42C1-A3B9-75049ED64233}" sibTransId="{F46B45B4-9E5E-4C73-BE35-963971318811}"/>
    <dgm:cxn modelId="{A5A8F04E-050D-4D40-B2A0-D5E888F11CA5}" type="presOf" srcId="{EE7C10A2-B9C2-4EC6-AEA7-00FAB7DC123C}" destId="{008B7CCF-32CD-4B65-9088-F3503C4138B7}" srcOrd="0" destOrd="2" presId="urn:microsoft.com/office/officeart/2005/8/layout/cycle1"/>
    <dgm:cxn modelId="{027EC659-E1BF-4599-BDC8-7BA250CEB13B}" type="presOf" srcId="{BF8E61DC-08A2-40A6-95A0-9FC1CA5BF149}" destId="{008B7CCF-32CD-4B65-9088-F3503C4138B7}" srcOrd="0" destOrd="4" presId="urn:microsoft.com/office/officeart/2005/8/layout/cycle1"/>
    <dgm:cxn modelId="{8BD8187F-8342-43DA-BDFE-6C3C8EEB998D}" srcId="{1518993E-76C2-4AA6-9E15-AF6209B22773}" destId="{EE7C10A2-B9C2-4EC6-AEA7-00FAB7DC123C}" srcOrd="1" destOrd="0" parTransId="{14C612AF-5FAE-4EAA-A715-77BC6A45200D}" sibTransId="{BF844ED0-F231-4584-AA49-14653D8AB252}"/>
    <dgm:cxn modelId="{6B61AE7F-B4BC-4ABE-847C-F81FE559F92D}" type="presOf" srcId="{D7F20F59-C5AD-4374-84A3-6CDF37AA3572}" destId="{008B7CCF-32CD-4B65-9088-F3503C4138B7}" srcOrd="0" destOrd="1" presId="urn:microsoft.com/office/officeart/2005/8/layout/cycle1"/>
    <dgm:cxn modelId="{DB50C493-2637-4170-8046-03E81F2522A0}" type="presOf" srcId="{F89DADD4-D348-4211-A61E-55D9D45EC495}" destId="{008B7CCF-32CD-4B65-9088-F3503C4138B7}" srcOrd="0" destOrd="6" presId="urn:microsoft.com/office/officeart/2005/8/layout/cycle1"/>
    <dgm:cxn modelId="{4C98AAA9-DB25-43DF-9D78-A0189838CDC6}" srcId="{1518993E-76C2-4AA6-9E15-AF6209B22773}" destId="{D990B748-E113-44AA-A350-3833A46388E2}" srcOrd="2" destOrd="0" parTransId="{97E27D78-BD0B-40A9-AB82-96881C6183EA}" sibTransId="{5AC3965C-79C1-429C-90DC-DFE66FE30422}"/>
    <dgm:cxn modelId="{541EE2A9-1BEF-418D-942B-ED8CBCE27B49}" srcId="{1518993E-76C2-4AA6-9E15-AF6209B22773}" destId="{BF8E61DC-08A2-40A6-95A0-9FC1CA5BF149}" srcOrd="3" destOrd="0" parTransId="{B671C530-601A-41C3-BD75-4FA4EC2F8772}" sibTransId="{B04674C4-DB0C-44AE-8F8D-CF13D2046C38}"/>
    <dgm:cxn modelId="{9AB465AA-12C6-42B7-9035-49DA61CA4A95}" type="presOf" srcId="{57915D79-99BF-44F5-AE89-24FE6FA8A112}" destId="{008B7CCF-32CD-4B65-9088-F3503C4138B7}" srcOrd="0" destOrd="5" presId="urn:microsoft.com/office/officeart/2005/8/layout/cycle1"/>
    <dgm:cxn modelId="{BC727AE6-D37F-4733-A31E-D003C09D017A}" srcId="{1518993E-76C2-4AA6-9E15-AF6209B22773}" destId="{D7F20F59-C5AD-4374-84A3-6CDF37AA3572}" srcOrd="0" destOrd="0" parTransId="{A87C8DB1-87ED-4134-A7C5-101D8E746439}" sibTransId="{61D167BD-BBDC-41E9-AA2E-5FD895A06404}"/>
    <dgm:cxn modelId="{28EE06E7-6FEE-4321-B0B4-511316EF3C68}" srcId="{1518993E-76C2-4AA6-9E15-AF6209B22773}" destId="{F89DADD4-D348-4211-A61E-55D9D45EC495}" srcOrd="5" destOrd="0" parTransId="{CD424523-08A7-4BE0-9C83-4AE943417EDD}" sibTransId="{D0CEF1FB-E9C2-41F5-A374-6F2DA3855609}"/>
    <dgm:cxn modelId="{06AC86D4-7ADB-4210-AA51-11BA986F3EFF}" type="presParOf" srcId="{12B742A9-147E-484A-8F1B-184295A41444}" destId="{008B7CCF-32CD-4B65-9088-F3503C4138B7}" srcOrd="0"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81D0EC-5B22-4262-B3FA-14D582CAB799}"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55A95E18-5705-43A9-A2E3-31B8753FFBD1}">
      <dgm:prSet/>
      <dgm:spPr/>
      <dgm:t>
        <a:bodyPr/>
        <a:lstStyle/>
        <a:p>
          <a:r>
            <a:rPr lang="en-US"/>
            <a:t>Configure Internet Connection</a:t>
          </a:r>
        </a:p>
      </dgm:t>
    </dgm:pt>
    <dgm:pt modelId="{79D9E434-5B2C-4591-864E-0BFC672DFB22}" type="parTrans" cxnId="{E81E6588-30C8-42EF-B497-400DAB3B4C69}">
      <dgm:prSet/>
      <dgm:spPr/>
      <dgm:t>
        <a:bodyPr/>
        <a:lstStyle/>
        <a:p>
          <a:endParaRPr lang="en-US"/>
        </a:p>
      </dgm:t>
    </dgm:pt>
    <dgm:pt modelId="{2C465E9A-110C-456B-B6E5-3CB2C19CCDA8}" type="sibTrans" cxnId="{E81E6588-30C8-42EF-B497-400DAB3B4C69}">
      <dgm:prSet/>
      <dgm:spPr/>
      <dgm:t>
        <a:bodyPr/>
        <a:lstStyle/>
        <a:p>
          <a:endParaRPr lang="en-US"/>
        </a:p>
      </dgm:t>
    </dgm:pt>
    <dgm:pt modelId="{0BEEE5C1-C5E3-4395-B715-C13E2F128796}">
      <dgm:prSet/>
      <dgm:spPr/>
      <dgm:t>
        <a:bodyPr/>
        <a:lstStyle/>
        <a:p>
          <a:r>
            <a:rPr lang="en-US"/>
            <a:t>Configure the router</a:t>
          </a:r>
        </a:p>
      </dgm:t>
    </dgm:pt>
    <dgm:pt modelId="{F8F2F88A-A55C-444E-ABCA-4E28A0AD9292}" type="parTrans" cxnId="{727723F3-9F6D-4528-8A82-E467DC6CAE4E}">
      <dgm:prSet/>
      <dgm:spPr/>
      <dgm:t>
        <a:bodyPr/>
        <a:lstStyle/>
        <a:p>
          <a:endParaRPr lang="en-US"/>
        </a:p>
      </dgm:t>
    </dgm:pt>
    <dgm:pt modelId="{6DA23930-9023-4898-8AC5-0A83988CA87B}" type="sibTrans" cxnId="{727723F3-9F6D-4528-8A82-E467DC6CAE4E}">
      <dgm:prSet/>
      <dgm:spPr/>
      <dgm:t>
        <a:bodyPr/>
        <a:lstStyle/>
        <a:p>
          <a:endParaRPr lang="en-US"/>
        </a:p>
      </dgm:t>
    </dgm:pt>
    <dgm:pt modelId="{9FEEF918-B6CB-4B21-8304-844EB94A016F}">
      <dgm:prSet/>
      <dgm:spPr/>
      <dgm:t>
        <a:bodyPr/>
        <a:lstStyle/>
        <a:p>
          <a:r>
            <a:rPr lang="en-US"/>
            <a:t>Enable NAT (network address translation)</a:t>
          </a:r>
        </a:p>
      </dgm:t>
    </dgm:pt>
    <dgm:pt modelId="{234847C6-E473-4BE9-B617-FE8ACE143BD3}" type="parTrans" cxnId="{97039163-DEE9-4373-BAEA-CD850621AB91}">
      <dgm:prSet/>
      <dgm:spPr/>
      <dgm:t>
        <a:bodyPr/>
        <a:lstStyle/>
        <a:p>
          <a:endParaRPr lang="en-US"/>
        </a:p>
      </dgm:t>
    </dgm:pt>
    <dgm:pt modelId="{2702BE6B-1FFB-434E-878A-32A1364B3F00}" type="sibTrans" cxnId="{97039163-DEE9-4373-BAEA-CD850621AB91}">
      <dgm:prSet/>
      <dgm:spPr/>
      <dgm:t>
        <a:bodyPr/>
        <a:lstStyle/>
        <a:p>
          <a:endParaRPr lang="en-US"/>
        </a:p>
      </dgm:t>
    </dgm:pt>
    <dgm:pt modelId="{BF77AF07-E777-4B8B-AD6A-ABECD6CD7D74}">
      <dgm:prSet/>
      <dgm:spPr/>
      <dgm:t>
        <a:bodyPr/>
        <a:lstStyle/>
        <a:p>
          <a:r>
            <a:rPr lang="en-US"/>
            <a:t>Secure SOHO Network</a:t>
          </a:r>
        </a:p>
      </dgm:t>
    </dgm:pt>
    <dgm:pt modelId="{A8283A15-0D99-4849-B778-6A90C7F3D6FB}" type="parTrans" cxnId="{6242DFCF-8D59-403A-869B-2084449E995C}">
      <dgm:prSet/>
      <dgm:spPr/>
      <dgm:t>
        <a:bodyPr/>
        <a:lstStyle/>
        <a:p>
          <a:endParaRPr lang="en-US"/>
        </a:p>
      </dgm:t>
    </dgm:pt>
    <dgm:pt modelId="{FBFB4CB9-2219-41BA-8647-6D6D090BCA10}" type="sibTrans" cxnId="{6242DFCF-8D59-403A-869B-2084449E995C}">
      <dgm:prSet/>
      <dgm:spPr/>
      <dgm:t>
        <a:bodyPr/>
        <a:lstStyle/>
        <a:p>
          <a:endParaRPr lang="en-US"/>
        </a:p>
      </dgm:t>
    </dgm:pt>
    <dgm:pt modelId="{7E7BF09D-1CE8-4E1B-B461-E39C22E06050}">
      <dgm:prSet/>
      <dgm:spPr/>
      <dgm:t>
        <a:bodyPr/>
        <a:lstStyle/>
        <a:p>
          <a:r>
            <a:rPr lang="en-US"/>
            <a:t>Create a white|black list</a:t>
          </a:r>
        </a:p>
      </dgm:t>
    </dgm:pt>
    <dgm:pt modelId="{CA442347-7D52-4ECA-8A88-2F88008FF1B9}" type="parTrans" cxnId="{4CD7E2B7-F2F9-4D55-9EC6-5E8F6C1C37D0}">
      <dgm:prSet/>
      <dgm:spPr/>
      <dgm:t>
        <a:bodyPr/>
        <a:lstStyle/>
        <a:p>
          <a:endParaRPr lang="en-US"/>
        </a:p>
      </dgm:t>
    </dgm:pt>
    <dgm:pt modelId="{B977C227-B5DC-4DB7-BE25-0B8E856DD507}" type="sibTrans" cxnId="{4CD7E2B7-F2F9-4D55-9EC6-5E8F6C1C37D0}">
      <dgm:prSet/>
      <dgm:spPr/>
      <dgm:t>
        <a:bodyPr/>
        <a:lstStyle/>
        <a:p>
          <a:endParaRPr lang="en-US"/>
        </a:p>
      </dgm:t>
    </dgm:pt>
    <dgm:pt modelId="{52D0203D-2DA5-43D0-B4B7-32CE4FC361C0}">
      <dgm:prSet/>
      <dgm:spPr/>
      <dgm:t>
        <a:bodyPr/>
        <a:lstStyle/>
        <a:p>
          <a:r>
            <a:rPr lang="en-US"/>
            <a:t>Configure for a network environment</a:t>
          </a:r>
        </a:p>
      </dgm:t>
    </dgm:pt>
    <dgm:pt modelId="{9572C716-0C17-43BF-9584-333BE0AEE3AF}" type="parTrans" cxnId="{787A2551-BF97-44BA-A665-C1294232387B}">
      <dgm:prSet/>
      <dgm:spPr/>
      <dgm:t>
        <a:bodyPr/>
        <a:lstStyle/>
        <a:p>
          <a:endParaRPr lang="en-US"/>
        </a:p>
      </dgm:t>
    </dgm:pt>
    <dgm:pt modelId="{DC9223F6-3041-4724-9765-D424965BAA96}" type="sibTrans" cxnId="{787A2551-BF97-44BA-A665-C1294232387B}">
      <dgm:prSet/>
      <dgm:spPr/>
      <dgm:t>
        <a:bodyPr/>
        <a:lstStyle/>
        <a:p>
          <a:endParaRPr lang="en-US"/>
        </a:p>
      </dgm:t>
    </dgm:pt>
    <dgm:pt modelId="{7DE67FBD-789A-4E37-AFE3-528282CD5243}">
      <dgm:prSet/>
      <dgm:spPr/>
      <dgm:t>
        <a:bodyPr/>
        <a:lstStyle/>
        <a:p>
          <a:r>
            <a:rPr lang="en-US"/>
            <a:t>Change default SSID (wireless connection)</a:t>
          </a:r>
        </a:p>
      </dgm:t>
    </dgm:pt>
    <dgm:pt modelId="{A6C6674E-9B0E-4D25-AF47-3864541C66FE}" type="parTrans" cxnId="{0F8A6B77-8094-4873-9E3D-7568255CFD1F}">
      <dgm:prSet/>
      <dgm:spPr/>
      <dgm:t>
        <a:bodyPr/>
        <a:lstStyle/>
        <a:p>
          <a:endParaRPr lang="en-US"/>
        </a:p>
      </dgm:t>
    </dgm:pt>
    <dgm:pt modelId="{04696561-C898-4B7A-87BE-8D0644656307}" type="sibTrans" cxnId="{0F8A6B77-8094-4873-9E3D-7568255CFD1F}">
      <dgm:prSet/>
      <dgm:spPr/>
      <dgm:t>
        <a:bodyPr/>
        <a:lstStyle/>
        <a:p>
          <a:endParaRPr lang="en-US"/>
        </a:p>
      </dgm:t>
    </dgm:pt>
    <dgm:pt modelId="{16FAFCA8-8E8D-4125-9B2B-EF5131785DEA}">
      <dgm:prSet/>
      <dgm:spPr/>
      <dgm:t>
        <a:bodyPr/>
        <a:lstStyle/>
        <a:p>
          <a:r>
            <a:rPr lang="en-US"/>
            <a:t>Configure Wireless Protocol (wireless connection)</a:t>
          </a:r>
        </a:p>
      </dgm:t>
    </dgm:pt>
    <dgm:pt modelId="{8CDD3338-0681-4393-AFCE-B760BC5338FF}" type="parTrans" cxnId="{78B122DE-2A7A-4ADA-BB82-3F114D04C279}">
      <dgm:prSet/>
      <dgm:spPr/>
      <dgm:t>
        <a:bodyPr/>
        <a:lstStyle/>
        <a:p>
          <a:endParaRPr lang="en-US"/>
        </a:p>
      </dgm:t>
    </dgm:pt>
    <dgm:pt modelId="{8133343B-3685-4A05-AD56-95D396E49528}" type="sibTrans" cxnId="{78B122DE-2A7A-4ADA-BB82-3F114D04C279}">
      <dgm:prSet/>
      <dgm:spPr/>
      <dgm:t>
        <a:bodyPr/>
        <a:lstStyle/>
        <a:p>
          <a:endParaRPr lang="en-US"/>
        </a:p>
      </dgm:t>
    </dgm:pt>
    <dgm:pt modelId="{AC1F1262-81F2-4A3A-A638-3ADC9AEB60B7}">
      <dgm:prSet/>
      <dgm:spPr/>
      <dgm:t>
        <a:bodyPr/>
        <a:lstStyle/>
        <a:p>
          <a:r>
            <a:rPr lang="en-US"/>
            <a:t>Configure the Channel (wireless connection)</a:t>
          </a:r>
        </a:p>
      </dgm:t>
    </dgm:pt>
    <dgm:pt modelId="{46B92179-942E-4761-8697-01F5A902E60A}" type="parTrans" cxnId="{B59EA7F6-40BE-4BBA-81D3-DD0E5035ED0B}">
      <dgm:prSet/>
      <dgm:spPr/>
      <dgm:t>
        <a:bodyPr/>
        <a:lstStyle/>
        <a:p>
          <a:endParaRPr lang="en-US"/>
        </a:p>
      </dgm:t>
    </dgm:pt>
    <dgm:pt modelId="{8DFA07CB-96EA-4003-AE3C-5EB2EF327B9B}" type="sibTrans" cxnId="{B59EA7F6-40BE-4BBA-81D3-DD0E5035ED0B}">
      <dgm:prSet/>
      <dgm:spPr/>
      <dgm:t>
        <a:bodyPr/>
        <a:lstStyle/>
        <a:p>
          <a:endParaRPr lang="en-US"/>
        </a:p>
      </dgm:t>
    </dgm:pt>
    <dgm:pt modelId="{0882AA51-973D-457F-8CEA-E60A442E819F}">
      <dgm:prSet/>
      <dgm:spPr/>
      <dgm:t>
        <a:bodyPr/>
        <a:lstStyle/>
        <a:p>
          <a:r>
            <a:rPr lang="en-US"/>
            <a:t>Configure Encryption (wireless connection)</a:t>
          </a:r>
        </a:p>
      </dgm:t>
    </dgm:pt>
    <dgm:pt modelId="{F6D6871C-A9E3-43DB-AB1F-7BE62D3ECEBD}" type="parTrans" cxnId="{A1A191E4-DE37-4372-8358-445196D28641}">
      <dgm:prSet/>
      <dgm:spPr/>
      <dgm:t>
        <a:bodyPr/>
        <a:lstStyle/>
        <a:p>
          <a:endParaRPr lang="en-US"/>
        </a:p>
      </dgm:t>
    </dgm:pt>
    <dgm:pt modelId="{565A5D88-886F-4A03-A896-1A819F2E922E}" type="sibTrans" cxnId="{A1A191E4-DE37-4372-8358-445196D28641}">
      <dgm:prSet/>
      <dgm:spPr/>
      <dgm:t>
        <a:bodyPr/>
        <a:lstStyle/>
        <a:p>
          <a:endParaRPr lang="en-US"/>
        </a:p>
      </dgm:t>
    </dgm:pt>
    <dgm:pt modelId="{AF7B0132-88D8-4DB1-99E0-C8FAB1ABF3BB}">
      <dgm:prSet/>
      <dgm:spPr/>
      <dgm:t>
        <a:bodyPr/>
        <a:lstStyle/>
        <a:p>
          <a:r>
            <a:rPr lang="en-US"/>
            <a:t>Enable MAC Address Filtering (wireless connection)</a:t>
          </a:r>
        </a:p>
      </dgm:t>
    </dgm:pt>
    <dgm:pt modelId="{241F9F02-062D-4F69-849D-02BE99C91B82}" type="parTrans" cxnId="{013DCFFB-5803-4496-8154-D3A1532FB4D5}">
      <dgm:prSet/>
      <dgm:spPr/>
      <dgm:t>
        <a:bodyPr/>
        <a:lstStyle/>
        <a:p>
          <a:endParaRPr lang="en-US"/>
        </a:p>
      </dgm:t>
    </dgm:pt>
    <dgm:pt modelId="{21C5504E-7FF0-4BAE-81D7-5CBF606391EE}" type="sibTrans" cxnId="{013DCFFB-5803-4496-8154-D3A1532FB4D5}">
      <dgm:prSet/>
      <dgm:spPr/>
      <dgm:t>
        <a:bodyPr/>
        <a:lstStyle/>
        <a:p>
          <a:endParaRPr lang="en-US"/>
        </a:p>
      </dgm:t>
    </dgm:pt>
    <dgm:pt modelId="{EFD41279-7DBC-4159-A9F7-1067087437E0}">
      <dgm:prSet/>
      <dgm:spPr/>
      <dgm:t>
        <a:bodyPr/>
        <a:lstStyle/>
        <a:p>
          <a:r>
            <a:rPr lang="en-US"/>
            <a:t>Disable DHCP for wireless clients</a:t>
          </a:r>
        </a:p>
      </dgm:t>
    </dgm:pt>
    <dgm:pt modelId="{D6B1A4A0-EE77-46F0-A0F3-C7D4C4B728F0}" type="parTrans" cxnId="{4E41D9E7-02BE-4BC4-B49A-9A8204403FBE}">
      <dgm:prSet/>
      <dgm:spPr/>
      <dgm:t>
        <a:bodyPr/>
        <a:lstStyle/>
        <a:p>
          <a:endParaRPr lang="en-US"/>
        </a:p>
      </dgm:t>
    </dgm:pt>
    <dgm:pt modelId="{BAFA91C1-C207-43D9-8AE7-E45ECC1B0C2B}" type="sibTrans" cxnId="{4E41D9E7-02BE-4BC4-B49A-9A8204403FBE}">
      <dgm:prSet/>
      <dgm:spPr/>
      <dgm:t>
        <a:bodyPr/>
        <a:lstStyle/>
        <a:p>
          <a:endParaRPr lang="en-US"/>
        </a:p>
      </dgm:t>
    </dgm:pt>
    <dgm:pt modelId="{3C1237EA-0468-40FC-B2D9-1614A2EF15A0}">
      <dgm:prSet/>
      <dgm:spPr/>
      <dgm:t>
        <a:bodyPr/>
        <a:lstStyle/>
        <a:p>
          <a:r>
            <a:rPr lang="en-US"/>
            <a:t>Place WAP</a:t>
          </a:r>
        </a:p>
      </dgm:t>
    </dgm:pt>
    <dgm:pt modelId="{6DB02A7E-AD54-4ECA-9336-F3B6FEC09511}" type="parTrans" cxnId="{7F38AAC1-C37C-4F9E-A29C-C17B52E08AFA}">
      <dgm:prSet/>
      <dgm:spPr/>
      <dgm:t>
        <a:bodyPr/>
        <a:lstStyle/>
        <a:p>
          <a:endParaRPr lang="en-US"/>
        </a:p>
      </dgm:t>
    </dgm:pt>
    <dgm:pt modelId="{ABF015F4-7964-4E5B-9FD6-6BBE5D00AC26}" type="sibTrans" cxnId="{7F38AAC1-C37C-4F9E-A29C-C17B52E08AFA}">
      <dgm:prSet/>
      <dgm:spPr/>
      <dgm:t>
        <a:bodyPr/>
        <a:lstStyle/>
        <a:p>
          <a:endParaRPr lang="en-US"/>
        </a:p>
      </dgm:t>
    </dgm:pt>
    <dgm:pt modelId="{0111B42C-669C-46E2-AE68-7A8815CBF327}">
      <dgm:prSet/>
      <dgm:spPr/>
      <dgm:t>
        <a:bodyPr/>
        <a:lstStyle/>
        <a:p>
          <a:r>
            <a:rPr lang="en-US"/>
            <a:t>Configure WPS (wi-fi protected setup)</a:t>
          </a:r>
        </a:p>
      </dgm:t>
    </dgm:pt>
    <dgm:pt modelId="{650DF8D3-A387-46E8-9BC5-FF57ADDAAC99}" type="parTrans" cxnId="{6E413037-B0BA-4C77-9EA3-75FB8EDDCA11}">
      <dgm:prSet/>
      <dgm:spPr/>
      <dgm:t>
        <a:bodyPr/>
        <a:lstStyle/>
        <a:p>
          <a:endParaRPr lang="en-US"/>
        </a:p>
      </dgm:t>
    </dgm:pt>
    <dgm:pt modelId="{FFE5F412-EC78-40D1-B92A-45B6DB7EDC97}" type="sibTrans" cxnId="{6E413037-B0BA-4C77-9EA3-75FB8EDDCA11}">
      <dgm:prSet/>
      <dgm:spPr/>
      <dgm:t>
        <a:bodyPr/>
        <a:lstStyle/>
        <a:p>
          <a:endParaRPr lang="en-US"/>
        </a:p>
      </dgm:t>
    </dgm:pt>
    <dgm:pt modelId="{EDC24E06-3148-4FA5-867C-102D95451BFC}" type="pres">
      <dgm:prSet presAssocID="{5781D0EC-5B22-4262-B3FA-14D582CAB799}" presName="vert0" presStyleCnt="0">
        <dgm:presLayoutVars>
          <dgm:dir/>
          <dgm:animOne val="branch"/>
          <dgm:animLvl val="lvl"/>
        </dgm:presLayoutVars>
      </dgm:prSet>
      <dgm:spPr/>
    </dgm:pt>
    <dgm:pt modelId="{C8DA255E-1C6C-4144-9A49-583AEA2265A8}" type="pres">
      <dgm:prSet presAssocID="{55A95E18-5705-43A9-A2E3-31B8753FFBD1}" presName="thickLine" presStyleLbl="alignNode1" presStyleIdx="0" presStyleCnt="14"/>
      <dgm:spPr/>
    </dgm:pt>
    <dgm:pt modelId="{0057DFD7-CE4C-407A-B67B-F8A0250E6148}" type="pres">
      <dgm:prSet presAssocID="{55A95E18-5705-43A9-A2E3-31B8753FFBD1}" presName="horz1" presStyleCnt="0"/>
      <dgm:spPr/>
    </dgm:pt>
    <dgm:pt modelId="{E788D002-33E3-4B56-82B0-8E136DF1AF16}" type="pres">
      <dgm:prSet presAssocID="{55A95E18-5705-43A9-A2E3-31B8753FFBD1}" presName="tx1" presStyleLbl="revTx" presStyleIdx="0" presStyleCnt="14"/>
      <dgm:spPr/>
    </dgm:pt>
    <dgm:pt modelId="{3D279E65-9BB5-4CF8-8FEF-EB93FC72CCD4}" type="pres">
      <dgm:prSet presAssocID="{55A95E18-5705-43A9-A2E3-31B8753FFBD1}" presName="vert1" presStyleCnt="0"/>
      <dgm:spPr/>
    </dgm:pt>
    <dgm:pt modelId="{CB827A8E-35A3-43EC-AE26-5DD52413B914}" type="pres">
      <dgm:prSet presAssocID="{0BEEE5C1-C5E3-4395-B715-C13E2F128796}" presName="thickLine" presStyleLbl="alignNode1" presStyleIdx="1" presStyleCnt="14"/>
      <dgm:spPr/>
    </dgm:pt>
    <dgm:pt modelId="{D17EFEC0-84B2-4CBB-B754-D9D3EC7739AF}" type="pres">
      <dgm:prSet presAssocID="{0BEEE5C1-C5E3-4395-B715-C13E2F128796}" presName="horz1" presStyleCnt="0"/>
      <dgm:spPr/>
    </dgm:pt>
    <dgm:pt modelId="{59DDFE5B-F119-4479-93C6-7AF2CEF021AB}" type="pres">
      <dgm:prSet presAssocID="{0BEEE5C1-C5E3-4395-B715-C13E2F128796}" presName="tx1" presStyleLbl="revTx" presStyleIdx="1" presStyleCnt="14"/>
      <dgm:spPr/>
    </dgm:pt>
    <dgm:pt modelId="{2A81FC3A-25B8-491B-BE77-EEF66733571E}" type="pres">
      <dgm:prSet presAssocID="{0BEEE5C1-C5E3-4395-B715-C13E2F128796}" presName="vert1" presStyleCnt="0"/>
      <dgm:spPr/>
    </dgm:pt>
    <dgm:pt modelId="{24458754-2355-4B38-9897-6339DD7B8009}" type="pres">
      <dgm:prSet presAssocID="{9FEEF918-B6CB-4B21-8304-844EB94A016F}" presName="thickLine" presStyleLbl="alignNode1" presStyleIdx="2" presStyleCnt="14"/>
      <dgm:spPr/>
    </dgm:pt>
    <dgm:pt modelId="{A0FB0625-6C01-460D-8208-4CE2BDECA0C4}" type="pres">
      <dgm:prSet presAssocID="{9FEEF918-B6CB-4B21-8304-844EB94A016F}" presName="horz1" presStyleCnt="0"/>
      <dgm:spPr/>
    </dgm:pt>
    <dgm:pt modelId="{36056F6B-E3BB-4C59-A1DB-AFB0E722B7AA}" type="pres">
      <dgm:prSet presAssocID="{9FEEF918-B6CB-4B21-8304-844EB94A016F}" presName="tx1" presStyleLbl="revTx" presStyleIdx="2" presStyleCnt="14"/>
      <dgm:spPr/>
    </dgm:pt>
    <dgm:pt modelId="{B18B2105-05DC-4F42-9841-2A2A2EB11261}" type="pres">
      <dgm:prSet presAssocID="{9FEEF918-B6CB-4B21-8304-844EB94A016F}" presName="vert1" presStyleCnt="0"/>
      <dgm:spPr/>
    </dgm:pt>
    <dgm:pt modelId="{C7DDB1F5-FC0A-40BE-862C-806E5D20E35F}" type="pres">
      <dgm:prSet presAssocID="{BF77AF07-E777-4B8B-AD6A-ABECD6CD7D74}" presName="thickLine" presStyleLbl="alignNode1" presStyleIdx="3" presStyleCnt="14"/>
      <dgm:spPr/>
    </dgm:pt>
    <dgm:pt modelId="{D2BFB996-9117-4E31-BDF7-73C4F664DE2D}" type="pres">
      <dgm:prSet presAssocID="{BF77AF07-E777-4B8B-AD6A-ABECD6CD7D74}" presName="horz1" presStyleCnt="0"/>
      <dgm:spPr/>
    </dgm:pt>
    <dgm:pt modelId="{51E32A7B-ACD5-4695-A7FA-1727E17912B8}" type="pres">
      <dgm:prSet presAssocID="{BF77AF07-E777-4B8B-AD6A-ABECD6CD7D74}" presName="tx1" presStyleLbl="revTx" presStyleIdx="3" presStyleCnt="14"/>
      <dgm:spPr/>
    </dgm:pt>
    <dgm:pt modelId="{EA54B77D-9602-4904-8186-63D3B1CC729A}" type="pres">
      <dgm:prSet presAssocID="{BF77AF07-E777-4B8B-AD6A-ABECD6CD7D74}" presName="vert1" presStyleCnt="0"/>
      <dgm:spPr/>
    </dgm:pt>
    <dgm:pt modelId="{7A915583-0B79-437E-A115-464B4C3B4589}" type="pres">
      <dgm:prSet presAssocID="{7E7BF09D-1CE8-4E1B-B461-E39C22E06050}" presName="thickLine" presStyleLbl="alignNode1" presStyleIdx="4" presStyleCnt="14"/>
      <dgm:spPr/>
    </dgm:pt>
    <dgm:pt modelId="{2FB31F5D-2D09-45BB-BA6C-B23E4561DB7F}" type="pres">
      <dgm:prSet presAssocID="{7E7BF09D-1CE8-4E1B-B461-E39C22E06050}" presName="horz1" presStyleCnt="0"/>
      <dgm:spPr/>
    </dgm:pt>
    <dgm:pt modelId="{9425722F-3361-48AF-9653-3B1925793085}" type="pres">
      <dgm:prSet presAssocID="{7E7BF09D-1CE8-4E1B-B461-E39C22E06050}" presName="tx1" presStyleLbl="revTx" presStyleIdx="4" presStyleCnt="14"/>
      <dgm:spPr/>
    </dgm:pt>
    <dgm:pt modelId="{94F2BB44-8014-499F-B6FC-2818ADF094A7}" type="pres">
      <dgm:prSet presAssocID="{7E7BF09D-1CE8-4E1B-B461-E39C22E06050}" presName="vert1" presStyleCnt="0"/>
      <dgm:spPr/>
    </dgm:pt>
    <dgm:pt modelId="{132CA19F-7DEE-4A37-A53B-0A3B4EBBCCD0}" type="pres">
      <dgm:prSet presAssocID="{52D0203D-2DA5-43D0-B4B7-32CE4FC361C0}" presName="thickLine" presStyleLbl="alignNode1" presStyleIdx="5" presStyleCnt="14"/>
      <dgm:spPr/>
    </dgm:pt>
    <dgm:pt modelId="{40B4C99F-F160-498F-83C4-68C64EA68F51}" type="pres">
      <dgm:prSet presAssocID="{52D0203D-2DA5-43D0-B4B7-32CE4FC361C0}" presName="horz1" presStyleCnt="0"/>
      <dgm:spPr/>
    </dgm:pt>
    <dgm:pt modelId="{F878E5DB-E527-4025-B353-BE3F9785DE6D}" type="pres">
      <dgm:prSet presAssocID="{52D0203D-2DA5-43D0-B4B7-32CE4FC361C0}" presName="tx1" presStyleLbl="revTx" presStyleIdx="5" presStyleCnt="14"/>
      <dgm:spPr/>
    </dgm:pt>
    <dgm:pt modelId="{AB00CDBC-EB96-42B3-9CB7-34E836B5DCA5}" type="pres">
      <dgm:prSet presAssocID="{52D0203D-2DA5-43D0-B4B7-32CE4FC361C0}" presName="vert1" presStyleCnt="0"/>
      <dgm:spPr/>
    </dgm:pt>
    <dgm:pt modelId="{6EFFE1CA-A76C-453B-9A9E-136788E0A71F}" type="pres">
      <dgm:prSet presAssocID="{7DE67FBD-789A-4E37-AFE3-528282CD5243}" presName="thickLine" presStyleLbl="alignNode1" presStyleIdx="6" presStyleCnt="14"/>
      <dgm:spPr/>
    </dgm:pt>
    <dgm:pt modelId="{DE55F224-2ECE-4823-A9D3-A6FB1DF5D41A}" type="pres">
      <dgm:prSet presAssocID="{7DE67FBD-789A-4E37-AFE3-528282CD5243}" presName="horz1" presStyleCnt="0"/>
      <dgm:spPr/>
    </dgm:pt>
    <dgm:pt modelId="{CE8A05FB-53BD-4246-8D3B-C61C7B533AAF}" type="pres">
      <dgm:prSet presAssocID="{7DE67FBD-789A-4E37-AFE3-528282CD5243}" presName="tx1" presStyleLbl="revTx" presStyleIdx="6" presStyleCnt="14"/>
      <dgm:spPr/>
    </dgm:pt>
    <dgm:pt modelId="{C374CEC1-16A7-49DF-B4B5-F2195E509213}" type="pres">
      <dgm:prSet presAssocID="{7DE67FBD-789A-4E37-AFE3-528282CD5243}" presName="vert1" presStyleCnt="0"/>
      <dgm:spPr/>
    </dgm:pt>
    <dgm:pt modelId="{69BA0840-6342-4D0B-B0C9-9D7E218D3849}" type="pres">
      <dgm:prSet presAssocID="{16FAFCA8-8E8D-4125-9B2B-EF5131785DEA}" presName="thickLine" presStyleLbl="alignNode1" presStyleIdx="7" presStyleCnt="14"/>
      <dgm:spPr/>
    </dgm:pt>
    <dgm:pt modelId="{DE66B05F-534D-4DE2-AEFD-FF3043F6CBF1}" type="pres">
      <dgm:prSet presAssocID="{16FAFCA8-8E8D-4125-9B2B-EF5131785DEA}" presName="horz1" presStyleCnt="0"/>
      <dgm:spPr/>
    </dgm:pt>
    <dgm:pt modelId="{A2E1363F-A6A6-4B80-BB23-373B32419CAA}" type="pres">
      <dgm:prSet presAssocID="{16FAFCA8-8E8D-4125-9B2B-EF5131785DEA}" presName="tx1" presStyleLbl="revTx" presStyleIdx="7" presStyleCnt="14"/>
      <dgm:spPr/>
    </dgm:pt>
    <dgm:pt modelId="{77055ED7-6C2A-4565-A3BC-BCCFA8E0C072}" type="pres">
      <dgm:prSet presAssocID="{16FAFCA8-8E8D-4125-9B2B-EF5131785DEA}" presName="vert1" presStyleCnt="0"/>
      <dgm:spPr/>
    </dgm:pt>
    <dgm:pt modelId="{07597AE3-08DA-45E6-92B8-06E2EE3658FF}" type="pres">
      <dgm:prSet presAssocID="{AC1F1262-81F2-4A3A-A638-3ADC9AEB60B7}" presName="thickLine" presStyleLbl="alignNode1" presStyleIdx="8" presStyleCnt="14"/>
      <dgm:spPr/>
    </dgm:pt>
    <dgm:pt modelId="{AFE6BA3D-3854-45FF-A921-DF38CC49C66C}" type="pres">
      <dgm:prSet presAssocID="{AC1F1262-81F2-4A3A-A638-3ADC9AEB60B7}" presName="horz1" presStyleCnt="0"/>
      <dgm:spPr/>
    </dgm:pt>
    <dgm:pt modelId="{B8492537-96F0-4D87-8013-5044B8F2A0A7}" type="pres">
      <dgm:prSet presAssocID="{AC1F1262-81F2-4A3A-A638-3ADC9AEB60B7}" presName="tx1" presStyleLbl="revTx" presStyleIdx="8" presStyleCnt="14"/>
      <dgm:spPr/>
    </dgm:pt>
    <dgm:pt modelId="{B64C887B-2307-4358-97F5-7F8C9433F0C7}" type="pres">
      <dgm:prSet presAssocID="{AC1F1262-81F2-4A3A-A638-3ADC9AEB60B7}" presName="vert1" presStyleCnt="0"/>
      <dgm:spPr/>
    </dgm:pt>
    <dgm:pt modelId="{794A7250-D641-4377-91CF-348D2E1B82DC}" type="pres">
      <dgm:prSet presAssocID="{0882AA51-973D-457F-8CEA-E60A442E819F}" presName="thickLine" presStyleLbl="alignNode1" presStyleIdx="9" presStyleCnt="14"/>
      <dgm:spPr/>
    </dgm:pt>
    <dgm:pt modelId="{631BB5E2-5D36-43D2-8179-D7F5111C5640}" type="pres">
      <dgm:prSet presAssocID="{0882AA51-973D-457F-8CEA-E60A442E819F}" presName="horz1" presStyleCnt="0"/>
      <dgm:spPr/>
    </dgm:pt>
    <dgm:pt modelId="{D93EB61B-B748-438B-A05F-5208C3D2A55D}" type="pres">
      <dgm:prSet presAssocID="{0882AA51-973D-457F-8CEA-E60A442E819F}" presName="tx1" presStyleLbl="revTx" presStyleIdx="9" presStyleCnt="14"/>
      <dgm:spPr/>
    </dgm:pt>
    <dgm:pt modelId="{61F6D29A-0446-4C86-B340-B6EE615B83FF}" type="pres">
      <dgm:prSet presAssocID="{0882AA51-973D-457F-8CEA-E60A442E819F}" presName="vert1" presStyleCnt="0"/>
      <dgm:spPr/>
    </dgm:pt>
    <dgm:pt modelId="{00BE4605-2420-49DA-9A55-7193B3595B7A}" type="pres">
      <dgm:prSet presAssocID="{AF7B0132-88D8-4DB1-99E0-C8FAB1ABF3BB}" presName="thickLine" presStyleLbl="alignNode1" presStyleIdx="10" presStyleCnt="14"/>
      <dgm:spPr/>
    </dgm:pt>
    <dgm:pt modelId="{472968C8-92B5-41CA-A7F2-31EC0FF3F671}" type="pres">
      <dgm:prSet presAssocID="{AF7B0132-88D8-4DB1-99E0-C8FAB1ABF3BB}" presName="horz1" presStyleCnt="0"/>
      <dgm:spPr/>
    </dgm:pt>
    <dgm:pt modelId="{AD33423C-6442-462F-9846-9FD9C9546233}" type="pres">
      <dgm:prSet presAssocID="{AF7B0132-88D8-4DB1-99E0-C8FAB1ABF3BB}" presName="tx1" presStyleLbl="revTx" presStyleIdx="10" presStyleCnt="14"/>
      <dgm:spPr/>
    </dgm:pt>
    <dgm:pt modelId="{F95F7041-0473-49D3-BF56-6B787FF3281D}" type="pres">
      <dgm:prSet presAssocID="{AF7B0132-88D8-4DB1-99E0-C8FAB1ABF3BB}" presName="vert1" presStyleCnt="0"/>
      <dgm:spPr/>
    </dgm:pt>
    <dgm:pt modelId="{E3FD7145-F3A7-48C9-9E13-9C6AF84079A4}" type="pres">
      <dgm:prSet presAssocID="{EFD41279-7DBC-4159-A9F7-1067087437E0}" presName="thickLine" presStyleLbl="alignNode1" presStyleIdx="11" presStyleCnt="14"/>
      <dgm:spPr/>
    </dgm:pt>
    <dgm:pt modelId="{E4930186-1A06-4A5D-B876-3DA43F469E3F}" type="pres">
      <dgm:prSet presAssocID="{EFD41279-7DBC-4159-A9F7-1067087437E0}" presName="horz1" presStyleCnt="0"/>
      <dgm:spPr/>
    </dgm:pt>
    <dgm:pt modelId="{9711C6C8-9F21-4019-BCF1-E80F775AB611}" type="pres">
      <dgm:prSet presAssocID="{EFD41279-7DBC-4159-A9F7-1067087437E0}" presName="tx1" presStyleLbl="revTx" presStyleIdx="11" presStyleCnt="14"/>
      <dgm:spPr/>
    </dgm:pt>
    <dgm:pt modelId="{A4FB21EB-14C2-405E-B499-C70C51FB9CF5}" type="pres">
      <dgm:prSet presAssocID="{EFD41279-7DBC-4159-A9F7-1067087437E0}" presName="vert1" presStyleCnt="0"/>
      <dgm:spPr/>
    </dgm:pt>
    <dgm:pt modelId="{627EB59D-5BF5-47E2-AEE7-23F425D4DEA0}" type="pres">
      <dgm:prSet presAssocID="{3C1237EA-0468-40FC-B2D9-1614A2EF15A0}" presName="thickLine" presStyleLbl="alignNode1" presStyleIdx="12" presStyleCnt="14"/>
      <dgm:spPr/>
    </dgm:pt>
    <dgm:pt modelId="{A6CED3C1-C991-48A7-B0F7-47C5531272DB}" type="pres">
      <dgm:prSet presAssocID="{3C1237EA-0468-40FC-B2D9-1614A2EF15A0}" presName="horz1" presStyleCnt="0"/>
      <dgm:spPr/>
    </dgm:pt>
    <dgm:pt modelId="{863EEE3B-B83A-4670-9872-B7FC92AE095F}" type="pres">
      <dgm:prSet presAssocID="{3C1237EA-0468-40FC-B2D9-1614A2EF15A0}" presName="tx1" presStyleLbl="revTx" presStyleIdx="12" presStyleCnt="14"/>
      <dgm:spPr/>
    </dgm:pt>
    <dgm:pt modelId="{5666E570-1802-4989-AC24-D767E25F280F}" type="pres">
      <dgm:prSet presAssocID="{3C1237EA-0468-40FC-B2D9-1614A2EF15A0}" presName="vert1" presStyleCnt="0"/>
      <dgm:spPr/>
    </dgm:pt>
    <dgm:pt modelId="{DF91AFFB-D6A9-446B-8B08-6AECB51FA249}" type="pres">
      <dgm:prSet presAssocID="{0111B42C-669C-46E2-AE68-7A8815CBF327}" presName="thickLine" presStyleLbl="alignNode1" presStyleIdx="13" presStyleCnt="14"/>
      <dgm:spPr/>
    </dgm:pt>
    <dgm:pt modelId="{74096C86-0B05-430F-8AF1-73336E1B9482}" type="pres">
      <dgm:prSet presAssocID="{0111B42C-669C-46E2-AE68-7A8815CBF327}" presName="horz1" presStyleCnt="0"/>
      <dgm:spPr/>
    </dgm:pt>
    <dgm:pt modelId="{D3544174-EFA7-476A-86BB-E7E886EF7E54}" type="pres">
      <dgm:prSet presAssocID="{0111B42C-669C-46E2-AE68-7A8815CBF327}" presName="tx1" presStyleLbl="revTx" presStyleIdx="13" presStyleCnt="14"/>
      <dgm:spPr/>
    </dgm:pt>
    <dgm:pt modelId="{6B8C4C5B-6C4E-4B3D-8309-3F24190C170A}" type="pres">
      <dgm:prSet presAssocID="{0111B42C-669C-46E2-AE68-7A8815CBF327}" presName="vert1" presStyleCnt="0"/>
      <dgm:spPr/>
    </dgm:pt>
  </dgm:ptLst>
  <dgm:cxnLst>
    <dgm:cxn modelId="{4658F027-9CB7-4737-8912-A1FCFE5D3FA3}" type="presOf" srcId="{AF7B0132-88D8-4DB1-99E0-C8FAB1ABF3BB}" destId="{AD33423C-6442-462F-9846-9FD9C9546233}" srcOrd="0" destOrd="0" presId="urn:microsoft.com/office/officeart/2008/layout/LinedList"/>
    <dgm:cxn modelId="{6ADD7535-EDDB-4D62-8BB4-0432E69B28B0}" type="presOf" srcId="{7E7BF09D-1CE8-4E1B-B461-E39C22E06050}" destId="{9425722F-3361-48AF-9653-3B1925793085}" srcOrd="0" destOrd="0" presId="urn:microsoft.com/office/officeart/2008/layout/LinedList"/>
    <dgm:cxn modelId="{6E413037-B0BA-4C77-9EA3-75FB8EDDCA11}" srcId="{5781D0EC-5B22-4262-B3FA-14D582CAB799}" destId="{0111B42C-669C-46E2-AE68-7A8815CBF327}" srcOrd="13" destOrd="0" parTransId="{650DF8D3-A387-46E8-9BC5-FF57ADDAAC99}" sibTransId="{FFE5F412-EC78-40D1-B92A-45B6DB7EDC97}"/>
    <dgm:cxn modelId="{BFCBBE39-D7D6-478F-8FFA-D3A1E4EEA440}" type="presOf" srcId="{AC1F1262-81F2-4A3A-A638-3ADC9AEB60B7}" destId="{B8492537-96F0-4D87-8013-5044B8F2A0A7}" srcOrd="0" destOrd="0" presId="urn:microsoft.com/office/officeart/2008/layout/LinedList"/>
    <dgm:cxn modelId="{97039163-DEE9-4373-BAEA-CD850621AB91}" srcId="{5781D0EC-5B22-4262-B3FA-14D582CAB799}" destId="{9FEEF918-B6CB-4B21-8304-844EB94A016F}" srcOrd="2" destOrd="0" parTransId="{234847C6-E473-4BE9-B617-FE8ACE143BD3}" sibTransId="{2702BE6B-1FFB-434E-878A-32A1364B3F00}"/>
    <dgm:cxn modelId="{A4586748-8799-4A55-9474-CA959D556CC0}" type="presOf" srcId="{16FAFCA8-8E8D-4125-9B2B-EF5131785DEA}" destId="{A2E1363F-A6A6-4B80-BB23-373B32419CAA}" srcOrd="0" destOrd="0" presId="urn:microsoft.com/office/officeart/2008/layout/LinedList"/>
    <dgm:cxn modelId="{E1CDF148-C13A-454B-925F-F206BD2DCEBE}" type="presOf" srcId="{9FEEF918-B6CB-4B21-8304-844EB94A016F}" destId="{36056F6B-E3BB-4C59-A1DB-AFB0E722B7AA}" srcOrd="0" destOrd="0" presId="urn:microsoft.com/office/officeart/2008/layout/LinedList"/>
    <dgm:cxn modelId="{787A2551-BF97-44BA-A665-C1294232387B}" srcId="{5781D0EC-5B22-4262-B3FA-14D582CAB799}" destId="{52D0203D-2DA5-43D0-B4B7-32CE4FC361C0}" srcOrd="5" destOrd="0" parTransId="{9572C716-0C17-43BF-9584-333BE0AEE3AF}" sibTransId="{DC9223F6-3041-4724-9765-D424965BAA96}"/>
    <dgm:cxn modelId="{0F8A6B77-8094-4873-9E3D-7568255CFD1F}" srcId="{5781D0EC-5B22-4262-B3FA-14D582CAB799}" destId="{7DE67FBD-789A-4E37-AFE3-528282CD5243}" srcOrd="6" destOrd="0" parTransId="{A6C6674E-9B0E-4D25-AF47-3864541C66FE}" sibTransId="{04696561-C898-4B7A-87BE-8D0644656307}"/>
    <dgm:cxn modelId="{45E4BE59-DB4C-4758-9176-C2919646E799}" type="presOf" srcId="{EFD41279-7DBC-4159-A9F7-1067087437E0}" destId="{9711C6C8-9F21-4019-BCF1-E80F775AB611}" srcOrd="0" destOrd="0" presId="urn:microsoft.com/office/officeart/2008/layout/LinedList"/>
    <dgm:cxn modelId="{C5D8237C-6373-4D21-8E88-888B280D241B}" type="presOf" srcId="{5781D0EC-5B22-4262-B3FA-14D582CAB799}" destId="{EDC24E06-3148-4FA5-867C-102D95451BFC}" srcOrd="0" destOrd="0" presId="urn:microsoft.com/office/officeart/2008/layout/LinedList"/>
    <dgm:cxn modelId="{74EA8D7D-9785-4702-8A97-8813987E6862}" type="presOf" srcId="{52D0203D-2DA5-43D0-B4B7-32CE4FC361C0}" destId="{F878E5DB-E527-4025-B353-BE3F9785DE6D}" srcOrd="0" destOrd="0" presId="urn:microsoft.com/office/officeart/2008/layout/LinedList"/>
    <dgm:cxn modelId="{E81E6588-30C8-42EF-B497-400DAB3B4C69}" srcId="{5781D0EC-5B22-4262-B3FA-14D582CAB799}" destId="{55A95E18-5705-43A9-A2E3-31B8753FFBD1}" srcOrd="0" destOrd="0" parTransId="{79D9E434-5B2C-4591-864E-0BFC672DFB22}" sibTransId="{2C465E9A-110C-456B-B6E5-3CB2C19CCDA8}"/>
    <dgm:cxn modelId="{9558698C-AD85-40CF-A6AF-7FEC69C4B593}" type="presOf" srcId="{BF77AF07-E777-4B8B-AD6A-ABECD6CD7D74}" destId="{51E32A7B-ACD5-4695-A7FA-1727E17912B8}" srcOrd="0" destOrd="0" presId="urn:microsoft.com/office/officeart/2008/layout/LinedList"/>
    <dgm:cxn modelId="{C027448D-79F3-4469-86B2-8559E0685E0B}" type="presOf" srcId="{3C1237EA-0468-40FC-B2D9-1614A2EF15A0}" destId="{863EEE3B-B83A-4670-9872-B7FC92AE095F}" srcOrd="0" destOrd="0" presId="urn:microsoft.com/office/officeart/2008/layout/LinedList"/>
    <dgm:cxn modelId="{B9AC7793-31D3-49B3-B48D-41AEB9814018}" type="presOf" srcId="{55A95E18-5705-43A9-A2E3-31B8753FFBD1}" destId="{E788D002-33E3-4B56-82B0-8E136DF1AF16}" srcOrd="0" destOrd="0" presId="urn:microsoft.com/office/officeart/2008/layout/LinedList"/>
    <dgm:cxn modelId="{08A6BD97-C863-486A-BDE4-1A9A15BB331E}" type="presOf" srcId="{0882AA51-973D-457F-8CEA-E60A442E819F}" destId="{D93EB61B-B748-438B-A05F-5208C3D2A55D}" srcOrd="0" destOrd="0" presId="urn:microsoft.com/office/officeart/2008/layout/LinedList"/>
    <dgm:cxn modelId="{41CA2C9B-64FE-4704-9A5C-EB29A72DD750}" type="presOf" srcId="{0BEEE5C1-C5E3-4395-B715-C13E2F128796}" destId="{59DDFE5B-F119-4479-93C6-7AF2CEF021AB}" srcOrd="0" destOrd="0" presId="urn:microsoft.com/office/officeart/2008/layout/LinedList"/>
    <dgm:cxn modelId="{649735AD-2229-4982-A451-651D17151138}" type="presOf" srcId="{0111B42C-669C-46E2-AE68-7A8815CBF327}" destId="{D3544174-EFA7-476A-86BB-E7E886EF7E54}" srcOrd="0" destOrd="0" presId="urn:microsoft.com/office/officeart/2008/layout/LinedList"/>
    <dgm:cxn modelId="{4CD7E2B7-F2F9-4D55-9EC6-5E8F6C1C37D0}" srcId="{5781D0EC-5B22-4262-B3FA-14D582CAB799}" destId="{7E7BF09D-1CE8-4E1B-B461-E39C22E06050}" srcOrd="4" destOrd="0" parTransId="{CA442347-7D52-4ECA-8A88-2F88008FF1B9}" sibTransId="{B977C227-B5DC-4DB7-BE25-0B8E856DD507}"/>
    <dgm:cxn modelId="{7F38AAC1-C37C-4F9E-A29C-C17B52E08AFA}" srcId="{5781D0EC-5B22-4262-B3FA-14D582CAB799}" destId="{3C1237EA-0468-40FC-B2D9-1614A2EF15A0}" srcOrd="12" destOrd="0" parTransId="{6DB02A7E-AD54-4ECA-9336-F3B6FEC09511}" sibTransId="{ABF015F4-7964-4E5B-9FD6-6BBE5D00AC26}"/>
    <dgm:cxn modelId="{6242DFCF-8D59-403A-869B-2084449E995C}" srcId="{5781D0EC-5B22-4262-B3FA-14D582CAB799}" destId="{BF77AF07-E777-4B8B-AD6A-ABECD6CD7D74}" srcOrd="3" destOrd="0" parTransId="{A8283A15-0D99-4849-B778-6A90C7F3D6FB}" sibTransId="{FBFB4CB9-2219-41BA-8647-6D6D090BCA10}"/>
    <dgm:cxn modelId="{78B122DE-2A7A-4ADA-BB82-3F114D04C279}" srcId="{5781D0EC-5B22-4262-B3FA-14D582CAB799}" destId="{16FAFCA8-8E8D-4125-9B2B-EF5131785DEA}" srcOrd="7" destOrd="0" parTransId="{8CDD3338-0681-4393-AFCE-B760BC5338FF}" sibTransId="{8133343B-3685-4A05-AD56-95D396E49528}"/>
    <dgm:cxn modelId="{A1A191E4-DE37-4372-8358-445196D28641}" srcId="{5781D0EC-5B22-4262-B3FA-14D582CAB799}" destId="{0882AA51-973D-457F-8CEA-E60A442E819F}" srcOrd="9" destOrd="0" parTransId="{F6D6871C-A9E3-43DB-AB1F-7BE62D3ECEBD}" sibTransId="{565A5D88-886F-4A03-A896-1A819F2E922E}"/>
    <dgm:cxn modelId="{4E41D9E7-02BE-4BC4-B49A-9A8204403FBE}" srcId="{5781D0EC-5B22-4262-B3FA-14D582CAB799}" destId="{EFD41279-7DBC-4159-A9F7-1067087437E0}" srcOrd="11" destOrd="0" parTransId="{D6B1A4A0-EE77-46F0-A0F3-C7D4C4B728F0}" sibTransId="{BAFA91C1-C207-43D9-8AE7-E45ECC1B0C2B}"/>
    <dgm:cxn modelId="{727723F3-9F6D-4528-8A82-E467DC6CAE4E}" srcId="{5781D0EC-5B22-4262-B3FA-14D582CAB799}" destId="{0BEEE5C1-C5E3-4395-B715-C13E2F128796}" srcOrd="1" destOrd="0" parTransId="{F8F2F88A-A55C-444E-ABCA-4E28A0AD9292}" sibTransId="{6DA23930-9023-4898-8AC5-0A83988CA87B}"/>
    <dgm:cxn modelId="{B59EA7F6-40BE-4BBA-81D3-DD0E5035ED0B}" srcId="{5781D0EC-5B22-4262-B3FA-14D582CAB799}" destId="{AC1F1262-81F2-4A3A-A638-3ADC9AEB60B7}" srcOrd="8" destOrd="0" parTransId="{46B92179-942E-4761-8697-01F5A902E60A}" sibTransId="{8DFA07CB-96EA-4003-AE3C-5EB2EF327B9B}"/>
    <dgm:cxn modelId="{943C3EF8-D4BA-4151-92CA-E7D3294A6F43}" type="presOf" srcId="{7DE67FBD-789A-4E37-AFE3-528282CD5243}" destId="{CE8A05FB-53BD-4246-8D3B-C61C7B533AAF}" srcOrd="0" destOrd="0" presId="urn:microsoft.com/office/officeart/2008/layout/LinedList"/>
    <dgm:cxn modelId="{013DCFFB-5803-4496-8154-D3A1532FB4D5}" srcId="{5781D0EC-5B22-4262-B3FA-14D582CAB799}" destId="{AF7B0132-88D8-4DB1-99E0-C8FAB1ABF3BB}" srcOrd="10" destOrd="0" parTransId="{241F9F02-062D-4F69-849D-02BE99C91B82}" sibTransId="{21C5504E-7FF0-4BAE-81D7-5CBF606391EE}"/>
    <dgm:cxn modelId="{BB0A8FD5-7CB9-46AC-B493-FBD3CC008748}" type="presParOf" srcId="{EDC24E06-3148-4FA5-867C-102D95451BFC}" destId="{C8DA255E-1C6C-4144-9A49-583AEA2265A8}" srcOrd="0" destOrd="0" presId="urn:microsoft.com/office/officeart/2008/layout/LinedList"/>
    <dgm:cxn modelId="{CCD88991-489A-4FB5-A0C9-D5A8F49589C0}" type="presParOf" srcId="{EDC24E06-3148-4FA5-867C-102D95451BFC}" destId="{0057DFD7-CE4C-407A-B67B-F8A0250E6148}" srcOrd="1" destOrd="0" presId="urn:microsoft.com/office/officeart/2008/layout/LinedList"/>
    <dgm:cxn modelId="{7184D941-B019-4C4F-9FB9-40402C9D718E}" type="presParOf" srcId="{0057DFD7-CE4C-407A-B67B-F8A0250E6148}" destId="{E788D002-33E3-4B56-82B0-8E136DF1AF16}" srcOrd="0" destOrd="0" presId="urn:microsoft.com/office/officeart/2008/layout/LinedList"/>
    <dgm:cxn modelId="{1EA2E20C-D94F-4DA9-A833-ABD227CBD37C}" type="presParOf" srcId="{0057DFD7-CE4C-407A-B67B-F8A0250E6148}" destId="{3D279E65-9BB5-4CF8-8FEF-EB93FC72CCD4}" srcOrd="1" destOrd="0" presId="urn:microsoft.com/office/officeart/2008/layout/LinedList"/>
    <dgm:cxn modelId="{84899D3E-AA94-4D22-BBC2-E3E094B51818}" type="presParOf" srcId="{EDC24E06-3148-4FA5-867C-102D95451BFC}" destId="{CB827A8E-35A3-43EC-AE26-5DD52413B914}" srcOrd="2" destOrd="0" presId="urn:microsoft.com/office/officeart/2008/layout/LinedList"/>
    <dgm:cxn modelId="{37B93FB9-4616-48A5-A19D-8C0FAF6D077E}" type="presParOf" srcId="{EDC24E06-3148-4FA5-867C-102D95451BFC}" destId="{D17EFEC0-84B2-4CBB-B754-D9D3EC7739AF}" srcOrd="3" destOrd="0" presId="urn:microsoft.com/office/officeart/2008/layout/LinedList"/>
    <dgm:cxn modelId="{DE46580E-163B-48E0-9EBC-279312168DBA}" type="presParOf" srcId="{D17EFEC0-84B2-4CBB-B754-D9D3EC7739AF}" destId="{59DDFE5B-F119-4479-93C6-7AF2CEF021AB}" srcOrd="0" destOrd="0" presId="urn:microsoft.com/office/officeart/2008/layout/LinedList"/>
    <dgm:cxn modelId="{2E21DCEF-8371-4ABC-BD1E-A13DF04391E2}" type="presParOf" srcId="{D17EFEC0-84B2-4CBB-B754-D9D3EC7739AF}" destId="{2A81FC3A-25B8-491B-BE77-EEF66733571E}" srcOrd="1" destOrd="0" presId="urn:microsoft.com/office/officeart/2008/layout/LinedList"/>
    <dgm:cxn modelId="{57419917-DEFE-40A4-8873-6DED6B596BB0}" type="presParOf" srcId="{EDC24E06-3148-4FA5-867C-102D95451BFC}" destId="{24458754-2355-4B38-9897-6339DD7B8009}" srcOrd="4" destOrd="0" presId="urn:microsoft.com/office/officeart/2008/layout/LinedList"/>
    <dgm:cxn modelId="{BECECF62-BD12-4F6A-BF11-AEB4F94492DA}" type="presParOf" srcId="{EDC24E06-3148-4FA5-867C-102D95451BFC}" destId="{A0FB0625-6C01-460D-8208-4CE2BDECA0C4}" srcOrd="5" destOrd="0" presId="urn:microsoft.com/office/officeart/2008/layout/LinedList"/>
    <dgm:cxn modelId="{7132A21A-23A2-4EF5-BCA0-D4AE225901D3}" type="presParOf" srcId="{A0FB0625-6C01-460D-8208-4CE2BDECA0C4}" destId="{36056F6B-E3BB-4C59-A1DB-AFB0E722B7AA}" srcOrd="0" destOrd="0" presId="urn:microsoft.com/office/officeart/2008/layout/LinedList"/>
    <dgm:cxn modelId="{ABD7E375-3D17-4605-A85C-5E6349FF9A3B}" type="presParOf" srcId="{A0FB0625-6C01-460D-8208-4CE2BDECA0C4}" destId="{B18B2105-05DC-4F42-9841-2A2A2EB11261}" srcOrd="1" destOrd="0" presId="urn:microsoft.com/office/officeart/2008/layout/LinedList"/>
    <dgm:cxn modelId="{1989C3D8-3583-49B8-AF80-9E97483503C7}" type="presParOf" srcId="{EDC24E06-3148-4FA5-867C-102D95451BFC}" destId="{C7DDB1F5-FC0A-40BE-862C-806E5D20E35F}" srcOrd="6" destOrd="0" presId="urn:microsoft.com/office/officeart/2008/layout/LinedList"/>
    <dgm:cxn modelId="{95BFE056-5BD7-4352-B8C4-FB4C60219AB2}" type="presParOf" srcId="{EDC24E06-3148-4FA5-867C-102D95451BFC}" destId="{D2BFB996-9117-4E31-BDF7-73C4F664DE2D}" srcOrd="7" destOrd="0" presId="urn:microsoft.com/office/officeart/2008/layout/LinedList"/>
    <dgm:cxn modelId="{504EAB5C-5870-4A26-A7A5-89F7FABF1DF0}" type="presParOf" srcId="{D2BFB996-9117-4E31-BDF7-73C4F664DE2D}" destId="{51E32A7B-ACD5-4695-A7FA-1727E17912B8}" srcOrd="0" destOrd="0" presId="urn:microsoft.com/office/officeart/2008/layout/LinedList"/>
    <dgm:cxn modelId="{CA32DE99-8D79-4826-AA69-1D5690B57FB8}" type="presParOf" srcId="{D2BFB996-9117-4E31-BDF7-73C4F664DE2D}" destId="{EA54B77D-9602-4904-8186-63D3B1CC729A}" srcOrd="1" destOrd="0" presId="urn:microsoft.com/office/officeart/2008/layout/LinedList"/>
    <dgm:cxn modelId="{4A5CA807-42AA-4BB8-9EDB-539534A271D8}" type="presParOf" srcId="{EDC24E06-3148-4FA5-867C-102D95451BFC}" destId="{7A915583-0B79-437E-A115-464B4C3B4589}" srcOrd="8" destOrd="0" presId="urn:microsoft.com/office/officeart/2008/layout/LinedList"/>
    <dgm:cxn modelId="{E4B44379-47CE-46B0-A6D8-960ACD19BF20}" type="presParOf" srcId="{EDC24E06-3148-4FA5-867C-102D95451BFC}" destId="{2FB31F5D-2D09-45BB-BA6C-B23E4561DB7F}" srcOrd="9" destOrd="0" presId="urn:microsoft.com/office/officeart/2008/layout/LinedList"/>
    <dgm:cxn modelId="{3D973641-A92F-4B6A-8B93-C48D0AC31553}" type="presParOf" srcId="{2FB31F5D-2D09-45BB-BA6C-B23E4561DB7F}" destId="{9425722F-3361-48AF-9653-3B1925793085}" srcOrd="0" destOrd="0" presId="urn:microsoft.com/office/officeart/2008/layout/LinedList"/>
    <dgm:cxn modelId="{8F16130F-6940-4D08-8E4E-4063F1ABC4E2}" type="presParOf" srcId="{2FB31F5D-2D09-45BB-BA6C-B23E4561DB7F}" destId="{94F2BB44-8014-499F-B6FC-2818ADF094A7}" srcOrd="1" destOrd="0" presId="urn:microsoft.com/office/officeart/2008/layout/LinedList"/>
    <dgm:cxn modelId="{215D91EB-4E89-4CF4-968D-86F817B59CBA}" type="presParOf" srcId="{EDC24E06-3148-4FA5-867C-102D95451BFC}" destId="{132CA19F-7DEE-4A37-A53B-0A3B4EBBCCD0}" srcOrd="10" destOrd="0" presId="urn:microsoft.com/office/officeart/2008/layout/LinedList"/>
    <dgm:cxn modelId="{4CDE50D9-87E2-449C-815E-FFC26BA7CA88}" type="presParOf" srcId="{EDC24E06-3148-4FA5-867C-102D95451BFC}" destId="{40B4C99F-F160-498F-83C4-68C64EA68F51}" srcOrd="11" destOrd="0" presId="urn:microsoft.com/office/officeart/2008/layout/LinedList"/>
    <dgm:cxn modelId="{D56FFAAD-A39A-42F7-9984-6DFD93CDEB03}" type="presParOf" srcId="{40B4C99F-F160-498F-83C4-68C64EA68F51}" destId="{F878E5DB-E527-4025-B353-BE3F9785DE6D}" srcOrd="0" destOrd="0" presId="urn:microsoft.com/office/officeart/2008/layout/LinedList"/>
    <dgm:cxn modelId="{FD3DA3D8-FD95-44F9-91E7-EBD994C8D7BB}" type="presParOf" srcId="{40B4C99F-F160-498F-83C4-68C64EA68F51}" destId="{AB00CDBC-EB96-42B3-9CB7-34E836B5DCA5}" srcOrd="1" destOrd="0" presId="urn:microsoft.com/office/officeart/2008/layout/LinedList"/>
    <dgm:cxn modelId="{7AAC366C-9AEB-4E52-87C7-4E68065522E5}" type="presParOf" srcId="{EDC24E06-3148-4FA5-867C-102D95451BFC}" destId="{6EFFE1CA-A76C-453B-9A9E-136788E0A71F}" srcOrd="12" destOrd="0" presId="urn:microsoft.com/office/officeart/2008/layout/LinedList"/>
    <dgm:cxn modelId="{FE64CDEE-0974-49AF-8D8A-7D941A9D69F6}" type="presParOf" srcId="{EDC24E06-3148-4FA5-867C-102D95451BFC}" destId="{DE55F224-2ECE-4823-A9D3-A6FB1DF5D41A}" srcOrd="13" destOrd="0" presId="urn:microsoft.com/office/officeart/2008/layout/LinedList"/>
    <dgm:cxn modelId="{810E6067-D965-4932-87E3-BA7D39D4695F}" type="presParOf" srcId="{DE55F224-2ECE-4823-A9D3-A6FB1DF5D41A}" destId="{CE8A05FB-53BD-4246-8D3B-C61C7B533AAF}" srcOrd="0" destOrd="0" presId="urn:microsoft.com/office/officeart/2008/layout/LinedList"/>
    <dgm:cxn modelId="{65CB6DEA-06E5-424B-802A-A7A57497F4C4}" type="presParOf" srcId="{DE55F224-2ECE-4823-A9D3-A6FB1DF5D41A}" destId="{C374CEC1-16A7-49DF-B4B5-F2195E509213}" srcOrd="1" destOrd="0" presId="urn:microsoft.com/office/officeart/2008/layout/LinedList"/>
    <dgm:cxn modelId="{B918B5A9-377C-4214-8A3D-70889EC4E095}" type="presParOf" srcId="{EDC24E06-3148-4FA5-867C-102D95451BFC}" destId="{69BA0840-6342-4D0B-B0C9-9D7E218D3849}" srcOrd="14" destOrd="0" presId="urn:microsoft.com/office/officeart/2008/layout/LinedList"/>
    <dgm:cxn modelId="{12B1453B-931A-4980-BFD9-947E7ED29CCB}" type="presParOf" srcId="{EDC24E06-3148-4FA5-867C-102D95451BFC}" destId="{DE66B05F-534D-4DE2-AEFD-FF3043F6CBF1}" srcOrd="15" destOrd="0" presId="urn:microsoft.com/office/officeart/2008/layout/LinedList"/>
    <dgm:cxn modelId="{E295E4DE-77A7-42B1-826B-EB144820CA87}" type="presParOf" srcId="{DE66B05F-534D-4DE2-AEFD-FF3043F6CBF1}" destId="{A2E1363F-A6A6-4B80-BB23-373B32419CAA}" srcOrd="0" destOrd="0" presId="urn:microsoft.com/office/officeart/2008/layout/LinedList"/>
    <dgm:cxn modelId="{23F322E4-AE94-41B5-95B1-A7197D646014}" type="presParOf" srcId="{DE66B05F-534D-4DE2-AEFD-FF3043F6CBF1}" destId="{77055ED7-6C2A-4565-A3BC-BCCFA8E0C072}" srcOrd="1" destOrd="0" presId="urn:microsoft.com/office/officeart/2008/layout/LinedList"/>
    <dgm:cxn modelId="{7583A137-D987-4173-A696-0E5F374E61EE}" type="presParOf" srcId="{EDC24E06-3148-4FA5-867C-102D95451BFC}" destId="{07597AE3-08DA-45E6-92B8-06E2EE3658FF}" srcOrd="16" destOrd="0" presId="urn:microsoft.com/office/officeart/2008/layout/LinedList"/>
    <dgm:cxn modelId="{758C49AB-B3A0-4FB5-8A21-7DF5A62D8524}" type="presParOf" srcId="{EDC24E06-3148-4FA5-867C-102D95451BFC}" destId="{AFE6BA3D-3854-45FF-A921-DF38CC49C66C}" srcOrd="17" destOrd="0" presId="urn:microsoft.com/office/officeart/2008/layout/LinedList"/>
    <dgm:cxn modelId="{02FA19F0-993F-406B-8C6E-0B97999B941E}" type="presParOf" srcId="{AFE6BA3D-3854-45FF-A921-DF38CC49C66C}" destId="{B8492537-96F0-4D87-8013-5044B8F2A0A7}" srcOrd="0" destOrd="0" presId="urn:microsoft.com/office/officeart/2008/layout/LinedList"/>
    <dgm:cxn modelId="{81A20183-1C2A-4695-A718-1421E6A2CD88}" type="presParOf" srcId="{AFE6BA3D-3854-45FF-A921-DF38CC49C66C}" destId="{B64C887B-2307-4358-97F5-7F8C9433F0C7}" srcOrd="1" destOrd="0" presId="urn:microsoft.com/office/officeart/2008/layout/LinedList"/>
    <dgm:cxn modelId="{F6A8A1A2-F079-46A6-8E07-70538003F761}" type="presParOf" srcId="{EDC24E06-3148-4FA5-867C-102D95451BFC}" destId="{794A7250-D641-4377-91CF-348D2E1B82DC}" srcOrd="18" destOrd="0" presId="urn:microsoft.com/office/officeart/2008/layout/LinedList"/>
    <dgm:cxn modelId="{74239B3E-D125-47DA-881D-CD89C37F8294}" type="presParOf" srcId="{EDC24E06-3148-4FA5-867C-102D95451BFC}" destId="{631BB5E2-5D36-43D2-8179-D7F5111C5640}" srcOrd="19" destOrd="0" presId="urn:microsoft.com/office/officeart/2008/layout/LinedList"/>
    <dgm:cxn modelId="{4DE4572E-3826-41EA-8D33-C9651848EAF6}" type="presParOf" srcId="{631BB5E2-5D36-43D2-8179-D7F5111C5640}" destId="{D93EB61B-B748-438B-A05F-5208C3D2A55D}" srcOrd="0" destOrd="0" presId="urn:microsoft.com/office/officeart/2008/layout/LinedList"/>
    <dgm:cxn modelId="{39718FF6-04EB-4EFC-8EDD-B0CE71164CA4}" type="presParOf" srcId="{631BB5E2-5D36-43D2-8179-D7F5111C5640}" destId="{61F6D29A-0446-4C86-B340-B6EE615B83FF}" srcOrd="1" destOrd="0" presId="urn:microsoft.com/office/officeart/2008/layout/LinedList"/>
    <dgm:cxn modelId="{2450F47B-8B25-425E-B850-E5A3E18AAF5C}" type="presParOf" srcId="{EDC24E06-3148-4FA5-867C-102D95451BFC}" destId="{00BE4605-2420-49DA-9A55-7193B3595B7A}" srcOrd="20" destOrd="0" presId="urn:microsoft.com/office/officeart/2008/layout/LinedList"/>
    <dgm:cxn modelId="{A2EEFFE6-5C71-4D7F-9B86-1C7C98971783}" type="presParOf" srcId="{EDC24E06-3148-4FA5-867C-102D95451BFC}" destId="{472968C8-92B5-41CA-A7F2-31EC0FF3F671}" srcOrd="21" destOrd="0" presId="urn:microsoft.com/office/officeart/2008/layout/LinedList"/>
    <dgm:cxn modelId="{59A49D29-088B-4DE9-84DF-DD05FE4B8B0C}" type="presParOf" srcId="{472968C8-92B5-41CA-A7F2-31EC0FF3F671}" destId="{AD33423C-6442-462F-9846-9FD9C9546233}" srcOrd="0" destOrd="0" presId="urn:microsoft.com/office/officeart/2008/layout/LinedList"/>
    <dgm:cxn modelId="{41137F19-29ED-4C68-ACD3-C9D9DD8339E7}" type="presParOf" srcId="{472968C8-92B5-41CA-A7F2-31EC0FF3F671}" destId="{F95F7041-0473-49D3-BF56-6B787FF3281D}" srcOrd="1" destOrd="0" presId="urn:microsoft.com/office/officeart/2008/layout/LinedList"/>
    <dgm:cxn modelId="{71C112F6-B348-49E9-91C7-E7FAB6ABD436}" type="presParOf" srcId="{EDC24E06-3148-4FA5-867C-102D95451BFC}" destId="{E3FD7145-F3A7-48C9-9E13-9C6AF84079A4}" srcOrd="22" destOrd="0" presId="urn:microsoft.com/office/officeart/2008/layout/LinedList"/>
    <dgm:cxn modelId="{6EFC96F9-0C11-4162-937B-8B03CF359307}" type="presParOf" srcId="{EDC24E06-3148-4FA5-867C-102D95451BFC}" destId="{E4930186-1A06-4A5D-B876-3DA43F469E3F}" srcOrd="23" destOrd="0" presId="urn:microsoft.com/office/officeart/2008/layout/LinedList"/>
    <dgm:cxn modelId="{C07AF582-31CB-43AA-9BC6-C8BFF56E1203}" type="presParOf" srcId="{E4930186-1A06-4A5D-B876-3DA43F469E3F}" destId="{9711C6C8-9F21-4019-BCF1-E80F775AB611}" srcOrd="0" destOrd="0" presId="urn:microsoft.com/office/officeart/2008/layout/LinedList"/>
    <dgm:cxn modelId="{1BF97362-65D6-4871-BDC6-45E521434575}" type="presParOf" srcId="{E4930186-1A06-4A5D-B876-3DA43F469E3F}" destId="{A4FB21EB-14C2-405E-B499-C70C51FB9CF5}" srcOrd="1" destOrd="0" presId="urn:microsoft.com/office/officeart/2008/layout/LinedList"/>
    <dgm:cxn modelId="{3E936322-7E76-4591-A704-1EAD3E1AE919}" type="presParOf" srcId="{EDC24E06-3148-4FA5-867C-102D95451BFC}" destId="{627EB59D-5BF5-47E2-AEE7-23F425D4DEA0}" srcOrd="24" destOrd="0" presId="urn:microsoft.com/office/officeart/2008/layout/LinedList"/>
    <dgm:cxn modelId="{F8670F3E-C4A5-4C7E-B092-15278268E0B1}" type="presParOf" srcId="{EDC24E06-3148-4FA5-867C-102D95451BFC}" destId="{A6CED3C1-C991-48A7-B0F7-47C5531272DB}" srcOrd="25" destOrd="0" presId="urn:microsoft.com/office/officeart/2008/layout/LinedList"/>
    <dgm:cxn modelId="{0ED79103-2B71-4F57-B8D2-1D70DA1C2FD3}" type="presParOf" srcId="{A6CED3C1-C991-48A7-B0F7-47C5531272DB}" destId="{863EEE3B-B83A-4670-9872-B7FC92AE095F}" srcOrd="0" destOrd="0" presId="urn:microsoft.com/office/officeart/2008/layout/LinedList"/>
    <dgm:cxn modelId="{2551F398-E05C-4D14-BAF6-06926CF97AAD}" type="presParOf" srcId="{A6CED3C1-C991-48A7-B0F7-47C5531272DB}" destId="{5666E570-1802-4989-AC24-D767E25F280F}" srcOrd="1" destOrd="0" presId="urn:microsoft.com/office/officeart/2008/layout/LinedList"/>
    <dgm:cxn modelId="{0B62B158-1808-41A7-B156-8DB860958432}" type="presParOf" srcId="{EDC24E06-3148-4FA5-867C-102D95451BFC}" destId="{DF91AFFB-D6A9-446B-8B08-6AECB51FA249}" srcOrd="26" destOrd="0" presId="urn:microsoft.com/office/officeart/2008/layout/LinedList"/>
    <dgm:cxn modelId="{10F678B2-4F98-4A2A-BD2F-801381BF1849}" type="presParOf" srcId="{EDC24E06-3148-4FA5-867C-102D95451BFC}" destId="{74096C86-0B05-430F-8AF1-73336E1B9482}" srcOrd="27" destOrd="0" presId="urn:microsoft.com/office/officeart/2008/layout/LinedList"/>
    <dgm:cxn modelId="{473187B5-B4CC-4A3A-93BA-106741588B0C}" type="presParOf" srcId="{74096C86-0B05-430F-8AF1-73336E1B9482}" destId="{D3544174-EFA7-476A-86BB-E7E886EF7E54}" srcOrd="0" destOrd="0" presId="urn:microsoft.com/office/officeart/2008/layout/LinedList"/>
    <dgm:cxn modelId="{6D6993A2-7BE9-40AC-96FB-FA29FEBCF4D0}" type="presParOf" srcId="{74096C86-0B05-430F-8AF1-73336E1B9482}" destId="{6B8C4C5B-6C4E-4B3D-8309-3F24190C170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0E68DF-A750-4450-9DAE-2F6B7CF02CD0}">
      <dsp:nvSpPr>
        <dsp:cNvPr id="0" name=""/>
        <dsp:cNvSpPr/>
      </dsp:nvSpPr>
      <dsp:spPr>
        <a:xfrm>
          <a:off x="1804727" y="1887810"/>
          <a:ext cx="1000270" cy="100027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191233-BC76-4194-9025-C1E0E0D5CF24}">
      <dsp:nvSpPr>
        <dsp:cNvPr id="0" name=""/>
        <dsp:cNvSpPr/>
      </dsp:nvSpPr>
      <dsp:spPr>
        <a:xfrm>
          <a:off x="2014784" y="2097867"/>
          <a:ext cx="580156" cy="5801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77D3FA-106C-4A35-A7E1-C605EBB76047}">
      <dsp:nvSpPr>
        <dsp:cNvPr id="0" name=""/>
        <dsp:cNvSpPr/>
      </dsp:nvSpPr>
      <dsp:spPr>
        <a:xfrm>
          <a:off x="3019341" y="1887810"/>
          <a:ext cx="2357780" cy="1000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A </a:t>
          </a:r>
          <a:r>
            <a:rPr lang="en-US" sz="1100" i="1" kern="1200"/>
            <a:t>directory</a:t>
          </a:r>
          <a:r>
            <a:rPr lang="en-US" sz="1100" kern="1200"/>
            <a:t> (also called a </a:t>
          </a:r>
          <a:r>
            <a:rPr lang="en-US" sz="1100" i="1" kern="1200"/>
            <a:t>folder</a:t>
          </a:r>
          <a:r>
            <a:rPr lang="en-US" sz="1100" kern="1200"/>
            <a:t>) is a container in a volume that holds files or other directories. It is used to logically sort and organize data to keep related files grouped together. Most operating systems use a hierarchal filing structure.</a:t>
          </a:r>
        </a:p>
      </dsp:txBody>
      <dsp:txXfrm>
        <a:off x="3019341" y="1887810"/>
        <a:ext cx="2357780" cy="1000270"/>
      </dsp:txXfrm>
    </dsp:sp>
    <dsp:sp modelId="{03FDC492-B15B-4469-8925-8E0A95622E97}">
      <dsp:nvSpPr>
        <dsp:cNvPr id="0" name=""/>
        <dsp:cNvSpPr/>
      </dsp:nvSpPr>
      <dsp:spPr>
        <a:xfrm>
          <a:off x="1804727" y="3309518"/>
          <a:ext cx="1000270" cy="100027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63DA2E-1F4E-4B11-B5D8-F3F40B1A6822}">
      <dsp:nvSpPr>
        <dsp:cNvPr id="0" name=""/>
        <dsp:cNvSpPr/>
      </dsp:nvSpPr>
      <dsp:spPr>
        <a:xfrm>
          <a:off x="2014784" y="3519575"/>
          <a:ext cx="580156" cy="5801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9FDBE0-FB94-4A0C-92C3-914A986C605A}">
      <dsp:nvSpPr>
        <dsp:cNvPr id="0" name=""/>
        <dsp:cNvSpPr/>
      </dsp:nvSpPr>
      <dsp:spPr>
        <a:xfrm>
          <a:off x="3019341" y="3309518"/>
          <a:ext cx="2357780" cy="1000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kern="1200"/>
            <a:t>A </a:t>
          </a:r>
          <a:r>
            <a:rPr lang="en-US" sz="1100" i="1" kern="1200"/>
            <a:t>file</a:t>
          </a:r>
          <a:r>
            <a:rPr lang="en-US" sz="1100" kern="1200"/>
            <a:t> is a one-dimensional stream of bits treated as a logical unit. Files are the most basic component that a file system uses to organize raw bits of data on the storage device itself. The file name is made up of the directory path plus the file name. An extension can also be added to the filename to identify the file type and the program used to create, view, and modify the file.</a:t>
          </a:r>
        </a:p>
      </dsp:txBody>
      <dsp:txXfrm>
        <a:off x="3019341" y="3309518"/>
        <a:ext cx="2357780" cy="10002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B7CCF-32CD-4B65-9088-F3503C4138B7}">
      <dsp:nvSpPr>
        <dsp:cNvPr id="0" name=""/>
        <dsp:cNvSpPr/>
      </dsp:nvSpPr>
      <dsp:spPr>
        <a:xfrm>
          <a:off x="694306" y="568"/>
          <a:ext cx="5104262" cy="5104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l" defTabSz="1111250">
            <a:lnSpc>
              <a:spcPct val="90000"/>
            </a:lnSpc>
            <a:spcBef>
              <a:spcPct val="0"/>
            </a:spcBef>
            <a:spcAft>
              <a:spcPct val="35000"/>
            </a:spcAft>
            <a:buNone/>
          </a:pPr>
          <a:r>
            <a:rPr lang="en-US" sz="2500" b="1" kern="1200"/>
            <a:t>nbtstat</a:t>
          </a:r>
          <a:r>
            <a:rPr lang="en-US" sz="2500" kern="1200"/>
            <a:t> is used to diagnose issues regarding NetBIOS over TCP/IP. You can use the following options with </a:t>
          </a:r>
          <a:r>
            <a:rPr lang="en-US" sz="2500" b="1" kern="1200"/>
            <a:t>nbtstat</a:t>
          </a:r>
          <a:r>
            <a:rPr lang="en-US" sz="2500" kern="1200"/>
            <a:t>:</a:t>
          </a:r>
        </a:p>
        <a:p>
          <a:pPr marL="228600" lvl="1" indent="-228600" algn="l" defTabSz="889000">
            <a:lnSpc>
              <a:spcPct val="90000"/>
            </a:lnSpc>
            <a:spcBef>
              <a:spcPct val="0"/>
            </a:spcBef>
            <a:spcAft>
              <a:spcPct val="15000"/>
            </a:spcAft>
            <a:buChar char="•"/>
          </a:pPr>
          <a:r>
            <a:rPr lang="en-US" sz="2000" b="1" kern="1200"/>
            <a:t>-c</a:t>
          </a:r>
          <a:r>
            <a:rPr lang="en-US" sz="2000" kern="1200"/>
            <a:t> displays the NetBIOS cache of remote machine names and their IP addresses.</a:t>
          </a:r>
        </a:p>
        <a:p>
          <a:pPr marL="228600" lvl="1" indent="-228600" algn="l" defTabSz="889000">
            <a:lnSpc>
              <a:spcPct val="90000"/>
            </a:lnSpc>
            <a:spcBef>
              <a:spcPct val="0"/>
            </a:spcBef>
            <a:spcAft>
              <a:spcPct val="15000"/>
            </a:spcAft>
            <a:buChar char="•"/>
          </a:pPr>
          <a:r>
            <a:rPr lang="en-US" sz="2000" b="1" kern="1200"/>
            <a:t>-n</a:t>
          </a:r>
          <a:r>
            <a:rPr lang="en-US" sz="2000" kern="1200"/>
            <a:t> displays NetBIOS names that have been registered on the local system.</a:t>
          </a:r>
        </a:p>
        <a:p>
          <a:pPr marL="228600" lvl="1" indent="-228600" algn="l" defTabSz="889000">
            <a:lnSpc>
              <a:spcPct val="90000"/>
            </a:lnSpc>
            <a:spcBef>
              <a:spcPct val="0"/>
            </a:spcBef>
            <a:spcAft>
              <a:spcPct val="15000"/>
            </a:spcAft>
            <a:buChar char="•"/>
          </a:pPr>
          <a:r>
            <a:rPr lang="en-US" sz="2000" b="1" kern="1200"/>
            <a:t>-r</a:t>
          </a:r>
          <a:r>
            <a:rPr lang="en-US" sz="2000" kern="1200"/>
            <a:t> displays names resolved by broadcast and via WINS.</a:t>
          </a:r>
        </a:p>
        <a:p>
          <a:pPr marL="228600" lvl="1" indent="-228600" algn="l" defTabSz="889000">
            <a:lnSpc>
              <a:spcPct val="90000"/>
            </a:lnSpc>
            <a:spcBef>
              <a:spcPct val="0"/>
            </a:spcBef>
            <a:spcAft>
              <a:spcPct val="15000"/>
            </a:spcAft>
            <a:buChar char="•"/>
          </a:pPr>
          <a:r>
            <a:rPr lang="en-US" sz="2000" b="1" kern="1200"/>
            <a:t>-R</a:t>
          </a:r>
          <a:r>
            <a:rPr lang="en-US" sz="2000" kern="1200"/>
            <a:t> clears and then reloads the remote cache name table.</a:t>
          </a:r>
        </a:p>
        <a:p>
          <a:pPr marL="228600" lvl="1" indent="-228600" algn="l" defTabSz="889000">
            <a:lnSpc>
              <a:spcPct val="90000"/>
            </a:lnSpc>
            <a:spcBef>
              <a:spcPct val="0"/>
            </a:spcBef>
            <a:spcAft>
              <a:spcPct val="15000"/>
            </a:spcAft>
            <a:buChar char="•"/>
          </a:pPr>
          <a:r>
            <a:rPr lang="en-US" sz="2000" b="1" kern="1200"/>
            <a:t>-S</a:t>
          </a:r>
          <a:r>
            <a:rPr lang="en-US" sz="2000" kern="1200"/>
            <a:t> displays current NETBIOS sessions with the destination IP addresses.</a:t>
          </a:r>
        </a:p>
        <a:p>
          <a:pPr marL="228600" lvl="1" indent="-228600" algn="l" defTabSz="889000">
            <a:lnSpc>
              <a:spcPct val="90000"/>
            </a:lnSpc>
            <a:spcBef>
              <a:spcPct val="0"/>
            </a:spcBef>
            <a:spcAft>
              <a:spcPct val="15000"/>
            </a:spcAft>
            <a:buChar char="•"/>
          </a:pPr>
          <a:r>
            <a:rPr lang="en-US" sz="2000" b="1" kern="1200"/>
            <a:t>-s</a:t>
          </a:r>
          <a:r>
            <a:rPr lang="en-US" sz="2000" kern="1200"/>
            <a:t> displays current NETBIOS sessions by NETBIOS names.</a:t>
          </a:r>
        </a:p>
      </dsp:txBody>
      <dsp:txXfrm>
        <a:off x="694306" y="568"/>
        <a:ext cx="5104262" cy="51042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A255E-1C6C-4144-9A49-583AEA2265A8}">
      <dsp:nvSpPr>
        <dsp:cNvPr id="0" name=""/>
        <dsp:cNvSpPr/>
      </dsp:nvSpPr>
      <dsp:spPr>
        <a:xfrm>
          <a:off x="0" y="623"/>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88D002-33E3-4B56-82B0-8E136DF1AF16}">
      <dsp:nvSpPr>
        <dsp:cNvPr id="0" name=""/>
        <dsp:cNvSpPr/>
      </dsp:nvSpPr>
      <dsp:spPr>
        <a:xfrm>
          <a:off x="0" y="623"/>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Configure Internet Connection</a:t>
          </a:r>
        </a:p>
      </dsp:txBody>
      <dsp:txXfrm>
        <a:off x="0" y="623"/>
        <a:ext cx="6492875" cy="364582"/>
      </dsp:txXfrm>
    </dsp:sp>
    <dsp:sp modelId="{CB827A8E-35A3-43EC-AE26-5DD52413B914}">
      <dsp:nvSpPr>
        <dsp:cNvPr id="0" name=""/>
        <dsp:cNvSpPr/>
      </dsp:nvSpPr>
      <dsp:spPr>
        <a:xfrm>
          <a:off x="0" y="365205"/>
          <a:ext cx="6492875" cy="0"/>
        </a:xfrm>
        <a:prstGeom prst="line">
          <a:avLst/>
        </a:prstGeom>
        <a:solidFill>
          <a:schemeClr val="accent5">
            <a:hueOff val="-519888"/>
            <a:satOff val="-1340"/>
            <a:lumOff val="-905"/>
            <a:alphaOff val="0"/>
          </a:schemeClr>
        </a:solidFill>
        <a:ln w="12700" cap="flat" cmpd="sng" algn="ctr">
          <a:solidFill>
            <a:schemeClr val="accent5">
              <a:hueOff val="-519888"/>
              <a:satOff val="-1340"/>
              <a:lumOff val="-9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DDFE5B-F119-4479-93C6-7AF2CEF021AB}">
      <dsp:nvSpPr>
        <dsp:cNvPr id="0" name=""/>
        <dsp:cNvSpPr/>
      </dsp:nvSpPr>
      <dsp:spPr>
        <a:xfrm>
          <a:off x="0" y="365205"/>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Configure the router</a:t>
          </a:r>
        </a:p>
      </dsp:txBody>
      <dsp:txXfrm>
        <a:off x="0" y="365205"/>
        <a:ext cx="6492875" cy="364582"/>
      </dsp:txXfrm>
    </dsp:sp>
    <dsp:sp modelId="{24458754-2355-4B38-9897-6339DD7B8009}">
      <dsp:nvSpPr>
        <dsp:cNvPr id="0" name=""/>
        <dsp:cNvSpPr/>
      </dsp:nvSpPr>
      <dsp:spPr>
        <a:xfrm>
          <a:off x="0" y="729788"/>
          <a:ext cx="6492875" cy="0"/>
        </a:xfrm>
        <a:prstGeom prst="line">
          <a:avLst/>
        </a:prstGeom>
        <a:solidFill>
          <a:schemeClr val="accent5">
            <a:hueOff val="-1039776"/>
            <a:satOff val="-2680"/>
            <a:lumOff val="-1810"/>
            <a:alphaOff val="0"/>
          </a:schemeClr>
        </a:solidFill>
        <a:ln w="12700" cap="flat" cmpd="sng" algn="ctr">
          <a:solidFill>
            <a:schemeClr val="accent5">
              <a:hueOff val="-1039776"/>
              <a:satOff val="-2680"/>
              <a:lumOff val="-181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056F6B-E3BB-4C59-A1DB-AFB0E722B7AA}">
      <dsp:nvSpPr>
        <dsp:cNvPr id="0" name=""/>
        <dsp:cNvSpPr/>
      </dsp:nvSpPr>
      <dsp:spPr>
        <a:xfrm>
          <a:off x="0" y="729788"/>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Enable NAT (network address translation)</a:t>
          </a:r>
        </a:p>
      </dsp:txBody>
      <dsp:txXfrm>
        <a:off x="0" y="729788"/>
        <a:ext cx="6492875" cy="364582"/>
      </dsp:txXfrm>
    </dsp:sp>
    <dsp:sp modelId="{C7DDB1F5-FC0A-40BE-862C-806E5D20E35F}">
      <dsp:nvSpPr>
        <dsp:cNvPr id="0" name=""/>
        <dsp:cNvSpPr/>
      </dsp:nvSpPr>
      <dsp:spPr>
        <a:xfrm>
          <a:off x="0" y="1094370"/>
          <a:ext cx="6492875" cy="0"/>
        </a:xfrm>
        <a:prstGeom prst="line">
          <a:avLst/>
        </a:prstGeom>
        <a:solidFill>
          <a:schemeClr val="accent5">
            <a:hueOff val="-1559664"/>
            <a:satOff val="-4020"/>
            <a:lumOff val="-2715"/>
            <a:alphaOff val="0"/>
          </a:schemeClr>
        </a:solidFill>
        <a:ln w="12700" cap="flat" cmpd="sng" algn="ctr">
          <a:solidFill>
            <a:schemeClr val="accent5">
              <a:hueOff val="-1559664"/>
              <a:satOff val="-4020"/>
              <a:lumOff val="-271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E32A7B-ACD5-4695-A7FA-1727E17912B8}">
      <dsp:nvSpPr>
        <dsp:cNvPr id="0" name=""/>
        <dsp:cNvSpPr/>
      </dsp:nvSpPr>
      <dsp:spPr>
        <a:xfrm>
          <a:off x="0" y="1094370"/>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Secure SOHO Network</a:t>
          </a:r>
        </a:p>
      </dsp:txBody>
      <dsp:txXfrm>
        <a:off x="0" y="1094370"/>
        <a:ext cx="6492875" cy="364582"/>
      </dsp:txXfrm>
    </dsp:sp>
    <dsp:sp modelId="{7A915583-0B79-437E-A115-464B4C3B4589}">
      <dsp:nvSpPr>
        <dsp:cNvPr id="0" name=""/>
        <dsp:cNvSpPr/>
      </dsp:nvSpPr>
      <dsp:spPr>
        <a:xfrm>
          <a:off x="0" y="1458952"/>
          <a:ext cx="6492875" cy="0"/>
        </a:xfrm>
        <a:prstGeom prst="line">
          <a:avLst/>
        </a:prstGeom>
        <a:solidFill>
          <a:schemeClr val="accent5">
            <a:hueOff val="-2079552"/>
            <a:satOff val="-5360"/>
            <a:lumOff val="-3620"/>
            <a:alphaOff val="0"/>
          </a:schemeClr>
        </a:solidFill>
        <a:ln w="12700" cap="flat" cmpd="sng" algn="ctr">
          <a:solidFill>
            <a:schemeClr val="accent5">
              <a:hueOff val="-2079552"/>
              <a:satOff val="-5360"/>
              <a:lumOff val="-362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25722F-3361-48AF-9653-3B1925793085}">
      <dsp:nvSpPr>
        <dsp:cNvPr id="0" name=""/>
        <dsp:cNvSpPr/>
      </dsp:nvSpPr>
      <dsp:spPr>
        <a:xfrm>
          <a:off x="0" y="1458952"/>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Create a white|black list</a:t>
          </a:r>
        </a:p>
      </dsp:txBody>
      <dsp:txXfrm>
        <a:off x="0" y="1458952"/>
        <a:ext cx="6492875" cy="364582"/>
      </dsp:txXfrm>
    </dsp:sp>
    <dsp:sp modelId="{132CA19F-7DEE-4A37-A53B-0A3B4EBBCCD0}">
      <dsp:nvSpPr>
        <dsp:cNvPr id="0" name=""/>
        <dsp:cNvSpPr/>
      </dsp:nvSpPr>
      <dsp:spPr>
        <a:xfrm>
          <a:off x="0" y="1823535"/>
          <a:ext cx="6492875" cy="0"/>
        </a:xfrm>
        <a:prstGeom prst="line">
          <a:avLst/>
        </a:prstGeom>
        <a:solidFill>
          <a:schemeClr val="accent5">
            <a:hueOff val="-2599440"/>
            <a:satOff val="-6700"/>
            <a:lumOff val="-4525"/>
            <a:alphaOff val="0"/>
          </a:schemeClr>
        </a:solidFill>
        <a:ln w="12700" cap="flat" cmpd="sng" algn="ctr">
          <a:solidFill>
            <a:schemeClr val="accent5">
              <a:hueOff val="-2599440"/>
              <a:satOff val="-6700"/>
              <a:lumOff val="-452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78E5DB-E527-4025-B353-BE3F9785DE6D}">
      <dsp:nvSpPr>
        <dsp:cNvPr id="0" name=""/>
        <dsp:cNvSpPr/>
      </dsp:nvSpPr>
      <dsp:spPr>
        <a:xfrm>
          <a:off x="0" y="1823535"/>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Configure for a network environment</a:t>
          </a:r>
        </a:p>
      </dsp:txBody>
      <dsp:txXfrm>
        <a:off x="0" y="1823535"/>
        <a:ext cx="6492875" cy="364582"/>
      </dsp:txXfrm>
    </dsp:sp>
    <dsp:sp modelId="{6EFFE1CA-A76C-453B-9A9E-136788E0A71F}">
      <dsp:nvSpPr>
        <dsp:cNvPr id="0" name=""/>
        <dsp:cNvSpPr/>
      </dsp:nvSpPr>
      <dsp:spPr>
        <a:xfrm>
          <a:off x="0" y="2188117"/>
          <a:ext cx="6492875" cy="0"/>
        </a:xfrm>
        <a:prstGeom prst="line">
          <a:avLst/>
        </a:prstGeom>
        <a:solidFill>
          <a:schemeClr val="accent5">
            <a:hueOff val="-3119328"/>
            <a:satOff val="-8040"/>
            <a:lumOff val="-5430"/>
            <a:alphaOff val="0"/>
          </a:schemeClr>
        </a:solidFill>
        <a:ln w="12700" cap="flat" cmpd="sng" algn="ctr">
          <a:solidFill>
            <a:schemeClr val="accent5">
              <a:hueOff val="-3119328"/>
              <a:satOff val="-8040"/>
              <a:lumOff val="-54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8A05FB-53BD-4246-8D3B-C61C7B533AAF}">
      <dsp:nvSpPr>
        <dsp:cNvPr id="0" name=""/>
        <dsp:cNvSpPr/>
      </dsp:nvSpPr>
      <dsp:spPr>
        <a:xfrm>
          <a:off x="0" y="2188117"/>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Change default SSID (wireless connection)</a:t>
          </a:r>
        </a:p>
      </dsp:txBody>
      <dsp:txXfrm>
        <a:off x="0" y="2188117"/>
        <a:ext cx="6492875" cy="364582"/>
      </dsp:txXfrm>
    </dsp:sp>
    <dsp:sp modelId="{69BA0840-6342-4D0B-B0C9-9D7E218D3849}">
      <dsp:nvSpPr>
        <dsp:cNvPr id="0" name=""/>
        <dsp:cNvSpPr/>
      </dsp:nvSpPr>
      <dsp:spPr>
        <a:xfrm>
          <a:off x="0" y="2552700"/>
          <a:ext cx="6492875" cy="0"/>
        </a:xfrm>
        <a:prstGeom prst="line">
          <a:avLst/>
        </a:prstGeom>
        <a:solidFill>
          <a:schemeClr val="accent5">
            <a:hueOff val="-3639215"/>
            <a:satOff val="-9379"/>
            <a:lumOff val="-6335"/>
            <a:alphaOff val="0"/>
          </a:schemeClr>
        </a:solidFill>
        <a:ln w="12700" cap="flat" cmpd="sng" algn="ctr">
          <a:solidFill>
            <a:schemeClr val="accent5">
              <a:hueOff val="-3639215"/>
              <a:satOff val="-9379"/>
              <a:lumOff val="-63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E1363F-A6A6-4B80-BB23-373B32419CAA}">
      <dsp:nvSpPr>
        <dsp:cNvPr id="0" name=""/>
        <dsp:cNvSpPr/>
      </dsp:nvSpPr>
      <dsp:spPr>
        <a:xfrm>
          <a:off x="0" y="2552700"/>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Configure Wireless Protocol (wireless connection)</a:t>
          </a:r>
        </a:p>
      </dsp:txBody>
      <dsp:txXfrm>
        <a:off x="0" y="2552700"/>
        <a:ext cx="6492875" cy="364582"/>
      </dsp:txXfrm>
    </dsp:sp>
    <dsp:sp modelId="{07597AE3-08DA-45E6-92B8-06E2EE3658FF}">
      <dsp:nvSpPr>
        <dsp:cNvPr id="0" name=""/>
        <dsp:cNvSpPr/>
      </dsp:nvSpPr>
      <dsp:spPr>
        <a:xfrm>
          <a:off x="0" y="2917282"/>
          <a:ext cx="6492875" cy="0"/>
        </a:xfrm>
        <a:prstGeom prst="line">
          <a:avLst/>
        </a:prstGeom>
        <a:solidFill>
          <a:schemeClr val="accent5">
            <a:hueOff val="-4159103"/>
            <a:satOff val="-10719"/>
            <a:lumOff val="-7240"/>
            <a:alphaOff val="0"/>
          </a:schemeClr>
        </a:solidFill>
        <a:ln w="12700" cap="flat" cmpd="sng" algn="ctr">
          <a:solidFill>
            <a:schemeClr val="accent5">
              <a:hueOff val="-4159103"/>
              <a:satOff val="-10719"/>
              <a:lumOff val="-724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492537-96F0-4D87-8013-5044B8F2A0A7}">
      <dsp:nvSpPr>
        <dsp:cNvPr id="0" name=""/>
        <dsp:cNvSpPr/>
      </dsp:nvSpPr>
      <dsp:spPr>
        <a:xfrm>
          <a:off x="0" y="2917282"/>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Configure the Channel (wireless connection)</a:t>
          </a:r>
        </a:p>
      </dsp:txBody>
      <dsp:txXfrm>
        <a:off x="0" y="2917282"/>
        <a:ext cx="6492875" cy="364582"/>
      </dsp:txXfrm>
    </dsp:sp>
    <dsp:sp modelId="{794A7250-D641-4377-91CF-348D2E1B82DC}">
      <dsp:nvSpPr>
        <dsp:cNvPr id="0" name=""/>
        <dsp:cNvSpPr/>
      </dsp:nvSpPr>
      <dsp:spPr>
        <a:xfrm>
          <a:off x="0" y="3281864"/>
          <a:ext cx="6492875" cy="0"/>
        </a:xfrm>
        <a:prstGeom prst="line">
          <a:avLst/>
        </a:prstGeom>
        <a:solidFill>
          <a:schemeClr val="accent5">
            <a:hueOff val="-4678991"/>
            <a:satOff val="-12059"/>
            <a:lumOff val="-8145"/>
            <a:alphaOff val="0"/>
          </a:schemeClr>
        </a:solidFill>
        <a:ln w="12700" cap="flat" cmpd="sng" algn="ctr">
          <a:solidFill>
            <a:schemeClr val="accent5">
              <a:hueOff val="-4678991"/>
              <a:satOff val="-12059"/>
              <a:lumOff val="-81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3EB61B-B748-438B-A05F-5208C3D2A55D}">
      <dsp:nvSpPr>
        <dsp:cNvPr id="0" name=""/>
        <dsp:cNvSpPr/>
      </dsp:nvSpPr>
      <dsp:spPr>
        <a:xfrm>
          <a:off x="0" y="3281864"/>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Configure Encryption (wireless connection)</a:t>
          </a:r>
        </a:p>
      </dsp:txBody>
      <dsp:txXfrm>
        <a:off x="0" y="3281864"/>
        <a:ext cx="6492875" cy="364582"/>
      </dsp:txXfrm>
    </dsp:sp>
    <dsp:sp modelId="{00BE4605-2420-49DA-9A55-7193B3595B7A}">
      <dsp:nvSpPr>
        <dsp:cNvPr id="0" name=""/>
        <dsp:cNvSpPr/>
      </dsp:nvSpPr>
      <dsp:spPr>
        <a:xfrm>
          <a:off x="0" y="3646447"/>
          <a:ext cx="6492875" cy="0"/>
        </a:xfrm>
        <a:prstGeom prst="line">
          <a:avLst/>
        </a:prstGeom>
        <a:solidFill>
          <a:schemeClr val="accent5">
            <a:hueOff val="-5198879"/>
            <a:satOff val="-13399"/>
            <a:lumOff val="-9050"/>
            <a:alphaOff val="0"/>
          </a:schemeClr>
        </a:solidFill>
        <a:ln w="12700" cap="flat" cmpd="sng" algn="ctr">
          <a:solidFill>
            <a:schemeClr val="accent5">
              <a:hueOff val="-5198879"/>
              <a:satOff val="-13399"/>
              <a:lumOff val="-905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33423C-6442-462F-9846-9FD9C9546233}">
      <dsp:nvSpPr>
        <dsp:cNvPr id="0" name=""/>
        <dsp:cNvSpPr/>
      </dsp:nvSpPr>
      <dsp:spPr>
        <a:xfrm>
          <a:off x="0" y="3646447"/>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Enable MAC Address Filtering (wireless connection)</a:t>
          </a:r>
        </a:p>
      </dsp:txBody>
      <dsp:txXfrm>
        <a:off x="0" y="3646447"/>
        <a:ext cx="6492875" cy="364582"/>
      </dsp:txXfrm>
    </dsp:sp>
    <dsp:sp modelId="{E3FD7145-F3A7-48C9-9E13-9C6AF84079A4}">
      <dsp:nvSpPr>
        <dsp:cNvPr id="0" name=""/>
        <dsp:cNvSpPr/>
      </dsp:nvSpPr>
      <dsp:spPr>
        <a:xfrm>
          <a:off x="0" y="4011029"/>
          <a:ext cx="6492875" cy="0"/>
        </a:xfrm>
        <a:prstGeom prst="line">
          <a:avLst/>
        </a:prstGeom>
        <a:solidFill>
          <a:schemeClr val="accent5">
            <a:hueOff val="-5718767"/>
            <a:satOff val="-14739"/>
            <a:lumOff val="-9955"/>
            <a:alphaOff val="0"/>
          </a:schemeClr>
        </a:solidFill>
        <a:ln w="12700" cap="flat" cmpd="sng" algn="ctr">
          <a:solidFill>
            <a:schemeClr val="accent5">
              <a:hueOff val="-5718767"/>
              <a:satOff val="-14739"/>
              <a:lumOff val="-995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11C6C8-9F21-4019-BCF1-E80F775AB611}">
      <dsp:nvSpPr>
        <dsp:cNvPr id="0" name=""/>
        <dsp:cNvSpPr/>
      </dsp:nvSpPr>
      <dsp:spPr>
        <a:xfrm>
          <a:off x="0" y="4011029"/>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Disable DHCP for wireless clients</a:t>
          </a:r>
        </a:p>
      </dsp:txBody>
      <dsp:txXfrm>
        <a:off x="0" y="4011029"/>
        <a:ext cx="6492875" cy="364582"/>
      </dsp:txXfrm>
    </dsp:sp>
    <dsp:sp modelId="{627EB59D-5BF5-47E2-AEE7-23F425D4DEA0}">
      <dsp:nvSpPr>
        <dsp:cNvPr id="0" name=""/>
        <dsp:cNvSpPr/>
      </dsp:nvSpPr>
      <dsp:spPr>
        <a:xfrm>
          <a:off x="0" y="4375611"/>
          <a:ext cx="6492875" cy="0"/>
        </a:xfrm>
        <a:prstGeom prst="line">
          <a:avLst/>
        </a:prstGeom>
        <a:solidFill>
          <a:schemeClr val="accent5">
            <a:hueOff val="-6238655"/>
            <a:satOff val="-16079"/>
            <a:lumOff val="-10860"/>
            <a:alphaOff val="0"/>
          </a:schemeClr>
        </a:solidFill>
        <a:ln w="12700" cap="flat" cmpd="sng" algn="ctr">
          <a:solidFill>
            <a:schemeClr val="accent5">
              <a:hueOff val="-6238655"/>
              <a:satOff val="-16079"/>
              <a:lumOff val="-1086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3EEE3B-B83A-4670-9872-B7FC92AE095F}">
      <dsp:nvSpPr>
        <dsp:cNvPr id="0" name=""/>
        <dsp:cNvSpPr/>
      </dsp:nvSpPr>
      <dsp:spPr>
        <a:xfrm>
          <a:off x="0" y="4375611"/>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Place WAP</a:t>
          </a:r>
        </a:p>
      </dsp:txBody>
      <dsp:txXfrm>
        <a:off x="0" y="4375611"/>
        <a:ext cx="6492875" cy="364582"/>
      </dsp:txXfrm>
    </dsp:sp>
    <dsp:sp modelId="{DF91AFFB-D6A9-446B-8B08-6AECB51FA249}">
      <dsp:nvSpPr>
        <dsp:cNvPr id="0" name=""/>
        <dsp:cNvSpPr/>
      </dsp:nvSpPr>
      <dsp:spPr>
        <a:xfrm>
          <a:off x="0" y="4740194"/>
          <a:ext cx="6492875"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544174-EFA7-476A-86BB-E7E886EF7E54}">
      <dsp:nvSpPr>
        <dsp:cNvPr id="0" name=""/>
        <dsp:cNvSpPr/>
      </dsp:nvSpPr>
      <dsp:spPr>
        <a:xfrm>
          <a:off x="0" y="4740194"/>
          <a:ext cx="6492875" cy="3645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Configure WPS (wi-fi protected setup)</a:t>
          </a:r>
        </a:p>
      </dsp:txBody>
      <dsp:txXfrm>
        <a:off x="0" y="4740194"/>
        <a:ext cx="6492875" cy="364582"/>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6601-0BD5-424E-81C3-AFB068A022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FC0898-C750-46C4-BDCC-69A0E34B36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5D09B4-5C1D-46B6-9244-0464FA8BCE4E}"/>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5" name="Footer Placeholder 4">
            <a:extLst>
              <a:ext uri="{FF2B5EF4-FFF2-40B4-BE49-F238E27FC236}">
                <a16:creationId xmlns:a16="http://schemas.microsoft.com/office/drawing/2014/main" id="{6F6C1BCF-46C9-4DAB-B20C-85FA517BA6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5A07E7-DA46-493E-8BFA-BA5D2D9ADF0E}"/>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1367832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A70F5-639B-4DB1-BBC2-5F3AFC410F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973940-7AF3-427E-9A29-FC7F4F33CF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869BF8-B7D8-4261-B720-657E341C6847}"/>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5" name="Footer Placeholder 4">
            <a:extLst>
              <a:ext uri="{FF2B5EF4-FFF2-40B4-BE49-F238E27FC236}">
                <a16:creationId xmlns:a16="http://schemas.microsoft.com/office/drawing/2014/main" id="{512D13FD-4730-4483-8A18-F2457F361F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0F8757-0F02-44E5-8439-1E7436781AF5}"/>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84471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F54023-2A6F-435B-B598-EC0A534D1C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8EB698-3734-4E88-9A2D-E3AF96FE8D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E1EC83-8DCD-408D-9E6A-91911790783D}"/>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5" name="Footer Placeholder 4">
            <a:extLst>
              <a:ext uri="{FF2B5EF4-FFF2-40B4-BE49-F238E27FC236}">
                <a16:creationId xmlns:a16="http://schemas.microsoft.com/office/drawing/2014/main" id="{00DD1E72-A1C3-40AB-A34C-0FF3D7FB91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63E2C9-513E-40E9-B7E4-E12592E1ECE6}"/>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3027494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21A88-8708-44E2-ABED-F31D63F1FB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B2D140-E8E3-4DF5-A8AB-F803FD8C2C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49D26D-2002-4046-9B1F-EB4FAAB8738D}"/>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5" name="Footer Placeholder 4">
            <a:extLst>
              <a:ext uri="{FF2B5EF4-FFF2-40B4-BE49-F238E27FC236}">
                <a16:creationId xmlns:a16="http://schemas.microsoft.com/office/drawing/2014/main" id="{E8A77CB0-CDEE-4060-B34C-BC96665301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6F5497-E3DF-4946-B8A5-F9E0B2FA3BF6}"/>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3102673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70CD2-916B-4E7A-AA57-AE7F8232DE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E1EBFC-C9BC-4D5E-BABB-3A43CCA4A0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5749F3-6A98-4FAA-841C-A8C07DC3E652}"/>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5" name="Footer Placeholder 4">
            <a:extLst>
              <a:ext uri="{FF2B5EF4-FFF2-40B4-BE49-F238E27FC236}">
                <a16:creationId xmlns:a16="http://schemas.microsoft.com/office/drawing/2014/main" id="{912FA113-13B8-44EF-A649-C5199E99CF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C5CE33-AEBD-4323-9A1E-E1C5F2F11847}"/>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883931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E2F6E-846D-48C4-8701-2088A43218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64AB1B-4711-44D3-B1DC-4AE8F96AD9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649A28-F95E-4287-8234-0E1078D422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451783-6A40-4163-90AD-54C291DFA0CC}"/>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6" name="Footer Placeholder 5">
            <a:extLst>
              <a:ext uri="{FF2B5EF4-FFF2-40B4-BE49-F238E27FC236}">
                <a16:creationId xmlns:a16="http://schemas.microsoft.com/office/drawing/2014/main" id="{B673C65A-80C6-4979-A64C-43C561E06B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473B97-47B4-446A-9D9A-1D12F73FF68D}"/>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265105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46D53-0D50-4403-B79C-F52640A3DF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FF90A0-1B9C-44F9-8A0F-8995FA2DC5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1137CE-D783-455C-B5C6-8FE2A46AA8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3B2CF2-38BD-4111-990A-A2203B259E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7765ED-96C7-4A1F-9863-BC4FC85BA1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1493C0-FB64-402B-A51F-B2D48104D424}"/>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8" name="Footer Placeholder 7">
            <a:extLst>
              <a:ext uri="{FF2B5EF4-FFF2-40B4-BE49-F238E27FC236}">
                <a16:creationId xmlns:a16="http://schemas.microsoft.com/office/drawing/2014/main" id="{26D5F8E9-E65A-4672-8AE7-D78B3FD5AE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DC4B0F-6DD3-4100-BCA8-C00217890305}"/>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3118641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D767A-4B0C-41F5-8533-87A8FFFBA0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F93200-37F0-47C0-B476-E0744823D907}"/>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4" name="Footer Placeholder 3">
            <a:extLst>
              <a:ext uri="{FF2B5EF4-FFF2-40B4-BE49-F238E27FC236}">
                <a16:creationId xmlns:a16="http://schemas.microsoft.com/office/drawing/2014/main" id="{1D9CFA82-6556-4CC4-BF59-D1A8F12A97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529806-89AE-47C8-8F5E-0AB171512D47}"/>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3276838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508115-3EFD-4E18-AEFB-0EF586C047BC}"/>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3" name="Footer Placeholder 2">
            <a:extLst>
              <a:ext uri="{FF2B5EF4-FFF2-40B4-BE49-F238E27FC236}">
                <a16:creationId xmlns:a16="http://schemas.microsoft.com/office/drawing/2014/main" id="{77542E14-E4D3-4DA4-8100-01354094ACA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FAED90-DBFB-45BC-8F13-CA56E9F205AF}"/>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698558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5DC1B-FA89-4413-88C9-35441759D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41AE92-FDDB-469F-8568-51237B981F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E5AB6C-57AD-4D90-B14E-1569552A1C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EA5B7C-9595-4D8E-931C-2F8F1F638D93}"/>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6" name="Footer Placeholder 5">
            <a:extLst>
              <a:ext uri="{FF2B5EF4-FFF2-40B4-BE49-F238E27FC236}">
                <a16:creationId xmlns:a16="http://schemas.microsoft.com/office/drawing/2014/main" id="{2E8FE2BD-32BE-4819-BC73-6734624BA8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706D92-852B-4AC5-B31B-3A606336FEFF}"/>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196192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C01C0-9162-49AF-A0C0-6EA27AAA38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4A2EA8-C8BD-4DD6-9C23-7901F6BBF1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64DC27-EB27-4F3E-BF57-A0EDEF5C5C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1DDB05-9E8A-4E90-B128-6C00134B9C1A}"/>
              </a:ext>
            </a:extLst>
          </p:cNvPr>
          <p:cNvSpPr>
            <a:spLocks noGrp="1"/>
          </p:cNvSpPr>
          <p:nvPr>
            <p:ph type="dt" sz="half" idx="10"/>
          </p:nvPr>
        </p:nvSpPr>
        <p:spPr/>
        <p:txBody>
          <a:bodyPr/>
          <a:lstStyle/>
          <a:p>
            <a:fld id="{C2E4E537-466B-4241-A744-C604C3B4E969}" type="datetimeFigureOut">
              <a:rPr lang="en-US" smtClean="0"/>
              <a:t>4/12/2019</a:t>
            </a:fld>
            <a:endParaRPr lang="en-US"/>
          </a:p>
        </p:txBody>
      </p:sp>
      <p:sp>
        <p:nvSpPr>
          <p:cNvPr id="6" name="Footer Placeholder 5">
            <a:extLst>
              <a:ext uri="{FF2B5EF4-FFF2-40B4-BE49-F238E27FC236}">
                <a16:creationId xmlns:a16="http://schemas.microsoft.com/office/drawing/2014/main" id="{4BC431F1-3E62-4EE6-AA5D-3677D52D71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EB6E4B-2F1F-4C04-834C-967788AC0F3D}"/>
              </a:ext>
            </a:extLst>
          </p:cNvPr>
          <p:cNvSpPr>
            <a:spLocks noGrp="1"/>
          </p:cNvSpPr>
          <p:nvPr>
            <p:ph type="sldNum" sz="quarter" idx="12"/>
          </p:nvPr>
        </p:nvSpPr>
        <p:spPr/>
        <p:txBody>
          <a:bodyPr/>
          <a:lstStyle/>
          <a:p>
            <a:fld id="{94915863-605B-4166-BF36-81AD6D5A4283}" type="slidenum">
              <a:rPr lang="en-US" smtClean="0"/>
              <a:t>‹#›</a:t>
            </a:fld>
            <a:endParaRPr lang="en-US"/>
          </a:p>
        </p:txBody>
      </p:sp>
    </p:spTree>
    <p:extLst>
      <p:ext uri="{BB962C8B-B14F-4D97-AF65-F5344CB8AC3E}">
        <p14:creationId xmlns:p14="http://schemas.microsoft.com/office/powerpoint/2010/main" val="982734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A1C26D-64E2-4DB9-9F7C-47AB80718F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BE6839-13AF-45FE-B3B7-A35D1C45F4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EF158-7E78-4402-A3CC-0AEEC5D8A6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4E537-466B-4241-A744-C604C3B4E969}" type="datetimeFigureOut">
              <a:rPr lang="en-US" smtClean="0"/>
              <a:t>4/12/2019</a:t>
            </a:fld>
            <a:endParaRPr lang="en-US"/>
          </a:p>
        </p:txBody>
      </p:sp>
      <p:sp>
        <p:nvSpPr>
          <p:cNvPr id="5" name="Footer Placeholder 4">
            <a:extLst>
              <a:ext uri="{FF2B5EF4-FFF2-40B4-BE49-F238E27FC236}">
                <a16:creationId xmlns:a16="http://schemas.microsoft.com/office/drawing/2014/main" id="{BC9215A4-2537-4FB3-B4AB-46ABDC0286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CD2731-42BB-45C2-82D6-B440F9FE99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15863-605B-4166-BF36-81AD6D5A4283}" type="slidenum">
              <a:rPr lang="en-US" smtClean="0"/>
              <a:t>‹#›</a:t>
            </a:fld>
            <a:endParaRPr lang="en-US"/>
          </a:p>
        </p:txBody>
      </p:sp>
    </p:spTree>
    <p:extLst>
      <p:ext uri="{BB962C8B-B14F-4D97-AF65-F5344CB8AC3E}">
        <p14:creationId xmlns:p14="http://schemas.microsoft.com/office/powerpoint/2010/main" val="58951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C1C0-B63F-4FC7-A905-052FCB56C69B}"/>
              </a:ext>
            </a:extLst>
          </p:cNvPr>
          <p:cNvSpPr>
            <a:spLocks noGrp="1"/>
          </p:cNvSpPr>
          <p:nvPr>
            <p:ph type="ctrTitle"/>
          </p:nvPr>
        </p:nvSpPr>
        <p:spPr/>
        <p:txBody>
          <a:bodyPr/>
          <a:lstStyle/>
          <a:p>
            <a:r>
              <a:rPr lang="en-US" dirty="0"/>
              <a:t>CIS101B</a:t>
            </a:r>
          </a:p>
        </p:txBody>
      </p:sp>
      <p:sp>
        <p:nvSpPr>
          <p:cNvPr id="3" name="Subtitle 2">
            <a:extLst>
              <a:ext uri="{FF2B5EF4-FFF2-40B4-BE49-F238E27FC236}">
                <a16:creationId xmlns:a16="http://schemas.microsoft.com/office/drawing/2014/main" id="{B5B5A5C5-3941-45B0-A972-73E942AB498D}"/>
              </a:ext>
            </a:extLst>
          </p:cNvPr>
          <p:cNvSpPr>
            <a:spLocks noGrp="1"/>
          </p:cNvSpPr>
          <p:nvPr>
            <p:ph type="subTitle" idx="1"/>
          </p:nvPr>
        </p:nvSpPr>
        <p:spPr/>
        <p:txBody>
          <a:bodyPr/>
          <a:lstStyle/>
          <a:p>
            <a:r>
              <a:rPr lang="en-US" dirty="0"/>
              <a:t>Week 2 - 1002</a:t>
            </a:r>
          </a:p>
        </p:txBody>
      </p:sp>
    </p:spTree>
    <p:extLst>
      <p:ext uri="{BB962C8B-B14F-4D97-AF65-F5344CB8AC3E}">
        <p14:creationId xmlns:p14="http://schemas.microsoft.com/office/powerpoint/2010/main" val="4228300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2D14798-63A8-4F01-B8E4-1286463FB0C9}"/>
              </a:ext>
            </a:extLst>
          </p:cNvPr>
          <p:cNvSpPr>
            <a:spLocks noGrp="1"/>
          </p:cNvSpPr>
          <p:nvPr>
            <p:ph type="title"/>
          </p:nvPr>
        </p:nvSpPr>
        <p:spPr>
          <a:xfrm>
            <a:off x="640079" y="2053641"/>
            <a:ext cx="3669161" cy="2760098"/>
          </a:xfrm>
        </p:spPr>
        <p:txBody>
          <a:bodyPr>
            <a:normAutofit/>
          </a:bodyPr>
          <a:lstStyle/>
          <a:p>
            <a:r>
              <a:rPr lang="en-US">
                <a:solidFill>
                  <a:srgbClr val="FFFFFF"/>
                </a:solidFill>
              </a:rPr>
              <a:t>File System Component - Volume</a:t>
            </a:r>
          </a:p>
        </p:txBody>
      </p:sp>
      <p:sp>
        <p:nvSpPr>
          <p:cNvPr id="3" name="Content Placeholder 2">
            <a:extLst>
              <a:ext uri="{FF2B5EF4-FFF2-40B4-BE49-F238E27FC236}">
                <a16:creationId xmlns:a16="http://schemas.microsoft.com/office/drawing/2014/main" id="{517B62B5-9AA0-428B-AB96-686488241EFB}"/>
              </a:ext>
            </a:extLst>
          </p:cNvPr>
          <p:cNvSpPr>
            <a:spLocks noGrp="1"/>
          </p:cNvSpPr>
          <p:nvPr>
            <p:ph idx="1"/>
          </p:nvPr>
        </p:nvSpPr>
        <p:spPr>
          <a:xfrm>
            <a:off x="6090574" y="801866"/>
            <a:ext cx="5306084" cy="5230634"/>
          </a:xfrm>
        </p:spPr>
        <p:txBody>
          <a:bodyPr anchor="ctr">
            <a:normAutofit/>
          </a:bodyPr>
          <a:lstStyle/>
          <a:p>
            <a:pPr marL="0" indent="0">
              <a:buNone/>
            </a:pPr>
            <a:r>
              <a:rPr lang="en-US" sz="2400" dirty="0">
                <a:solidFill>
                  <a:srgbClr val="000000"/>
                </a:solidFill>
              </a:rPr>
              <a:t>A </a:t>
            </a:r>
            <a:r>
              <a:rPr lang="en-US" sz="2400" i="1" dirty="0">
                <a:solidFill>
                  <a:srgbClr val="000000"/>
                </a:solidFill>
              </a:rPr>
              <a:t>volume</a:t>
            </a:r>
            <a:r>
              <a:rPr lang="en-US" sz="2400" dirty="0">
                <a:solidFill>
                  <a:srgbClr val="000000"/>
                </a:solidFill>
              </a:rPr>
              <a:t> is a single accessible storage area within a file system. A volume can encompass a single partition or span across multiple partitions depending on how it is configured and what operating system you are using. Volumes are identified by drive letters.</a:t>
            </a:r>
          </a:p>
        </p:txBody>
      </p:sp>
    </p:spTree>
    <p:extLst>
      <p:ext uri="{BB962C8B-B14F-4D97-AF65-F5344CB8AC3E}">
        <p14:creationId xmlns:p14="http://schemas.microsoft.com/office/powerpoint/2010/main" val="749604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9A1A40A0-C343-47A2-BE86-CB2716669BF9}"/>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File System Component – Directory | File</a:t>
            </a:r>
          </a:p>
        </p:txBody>
      </p:sp>
      <p:graphicFrame>
        <p:nvGraphicFramePr>
          <p:cNvPr id="5" name="Content Placeholder 2">
            <a:extLst>
              <a:ext uri="{FF2B5EF4-FFF2-40B4-BE49-F238E27FC236}">
                <a16:creationId xmlns:a16="http://schemas.microsoft.com/office/drawing/2014/main" id="{F191222B-3D00-4098-AE62-E31D7411E362}"/>
              </a:ext>
            </a:extLst>
          </p:cNvPr>
          <p:cNvGraphicFramePr>
            <a:graphicFrameLocks noGrp="1"/>
          </p:cNvGraphicFramePr>
          <p:nvPr>
            <p:ph idx="1"/>
            <p:extLst>
              <p:ext uri="{D42A27DB-BD31-4B8C-83A1-F6EECF244321}">
                <p14:modId xmlns:p14="http://schemas.microsoft.com/office/powerpoint/2010/main" val="1357750583"/>
              </p:ext>
            </p:extLst>
          </p:nvPr>
        </p:nvGraphicFramePr>
        <p:xfrm>
          <a:off x="5010150" y="267855"/>
          <a:ext cx="7181850" cy="619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0106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10B8C-7914-455A-858D-1FBB3EA8BC00}"/>
              </a:ext>
            </a:extLst>
          </p:cNvPr>
          <p:cNvSpPr>
            <a:spLocks noGrp="1"/>
          </p:cNvSpPr>
          <p:nvPr>
            <p:ph type="title"/>
          </p:nvPr>
        </p:nvSpPr>
        <p:spPr/>
        <p:txBody>
          <a:bodyPr/>
          <a:lstStyle/>
          <a:p>
            <a:r>
              <a:rPr lang="en-US" dirty="0"/>
              <a:t>Formatting</a:t>
            </a:r>
          </a:p>
        </p:txBody>
      </p:sp>
      <p:sp>
        <p:nvSpPr>
          <p:cNvPr id="3" name="Content Placeholder 2">
            <a:extLst>
              <a:ext uri="{FF2B5EF4-FFF2-40B4-BE49-F238E27FC236}">
                <a16:creationId xmlns:a16="http://schemas.microsoft.com/office/drawing/2014/main" id="{D9F0B7A9-2946-48DA-B35D-DA2BD8252B36}"/>
              </a:ext>
            </a:extLst>
          </p:cNvPr>
          <p:cNvSpPr>
            <a:spLocks noGrp="1"/>
          </p:cNvSpPr>
          <p:nvPr>
            <p:ph idx="1"/>
          </p:nvPr>
        </p:nvSpPr>
        <p:spPr/>
        <p:txBody>
          <a:bodyPr>
            <a:normAutofit fontScale="77500" lnSpcReduction="20000"/>
          </a:bodyPr>
          <a:lstStyle/>
          <a:p>
            <a:r>
              <a:rPr lang="en-US" i="1" dirty="0"/>
              <a:t>Formatting</a:t>
            </a:r>
            <a:r>
              <a:rPr lang="en-US" dirty="0"/>
              <a:t> is the process of preparing a partition to use a specific file system. Be aware of the following facts regarding formatting:</a:t>
            </a:r>
          </a:p>
          <a:p>
            <a:pPr lvl="0"/>
            <a:r>
              <a:rPr lang="en-US" dirty="0"/>
              <a:t>When you format a disk, you identify the file system type and identify the cluster size used to store data.</a:t>
            </a:r>
          </a:p>
          <a:p>
            <a:pPr lvl="0"/>
            <a:r>
              <a:rPr lang="en-US" dirty="0"/>
              <a:t>Reformatting removes the existing file system and replaces it with the new file system type. Reformatting a drive deletes all existing data.</a:t>
            </a:r>
          </a:p>
          <a:p>
            <a:pPr lvl="0"/>
            <a:r>
              <a:rPr lang="en-US" dirty="0"/>
              <a:t>If your system or disk supports multiple operating systems, be sure to select a file system supported by all necessary operating systems.</a:t>
            </a:r>
          </a:p>
          <a:p>
            <a:pPr lvl="0"/>
            <a:r>
              <a:rPr lang="en-US" dirty="0"/>
              <a:t>NTFS is not recommended for disks smaller than 10 MB.</a:t>
            </a:r>
          </a:p>
          <a:p>
            <a:pPr lvl="0"/>
            <a:r>
              <a:rPr lang="en-US" dirty="0"/>
              <a:t>When using NTFS on removable devices, you must use Safely Remove Hardware before removing the flash device to prevent file corruption.</a:t>
            </a:r>
          </a:p>
          <a:p>
            <a:r>
              <a:rPr lang="en-US" dirty="0"/>
              <a:t>If you run a Full Format, files are removed from the volume you scan and the system checks the hard disk for bad sectors. If you run a Quick Format, the system removes files from the partition, but does not scan the disk for bad sectors.</a:t>
            </a:r>
          </a:p>
        </p:txBody>
      </p:sp>
    </p:spTree>
    <p:extLst>
      <p:ext uri="{BB962C8B-B14F-4D97-AF65-F5344CB8AC3E}">
        <p14:creationId xmlns:p14="http://schemas.microsoft.com/office/powerpoint/2010/main" val="943087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A6420-19BD-4817-8B91-C944E9270BE2}"/>
              </a:ext>
            </a:extLst>
          </p:cNvPr>
          <p:cNvSpPr>
            <a:spLocks noGrp="1"/>
          </p:cNvSpPr>
          <p:nvPr>
            <p:ph type="title"/>
          </p:nvPr>
        </p:nvSpPr>
        <p:spPr/>
        <p:txBody>
          <a:bodyPr/>
          <a:lstStyle/>
          <a:p>
            <a:r>
              <a:rPr lang="en-US" dirty="0"/>
              <a:t>NTFS – New Technology File System</a:t>
            </a:r>
          </a:p>
        </p:txBody>
      </p:sp>
      <p:sp>
        <p:nvSpPr>
          <p:cNvPr id="3" name="Content Placeholder 2">
            <a:extLst>
              <a:ext uri="{FF2B5EF4-FFF2-40B4-BE49-F238E27FC236}">
                <a16:creationId xmlns:a16="http://schemas.microsoft.com/office/drawing/2014/main" id="{FCCDA498-F444-440E-90C1-2AC0CE23E6FB}"/>
              </a:ext>
            </a:extLst>
          </p:cNvPr>
          <p:cNvSpPr>
            <a:spLocks noGrp="1"/>
          </p:cNvSpPr>
          <p:nvPr>
            <p:ph idx="1"/>
          </p:nvPr>
        </p:nvSpPr>
        <p:spPr/>
        <p:txBody>
          <a:bodyPr>
            <a:normAutofit fontScale="92500" lnSpcReduction="20000"/>
          </a:bodyPr>
          <a:lstStyle/>
          <a:p>
            <a:r>
              <a:rPr lang="en-US" dirty="0"/>
              <a:t>For Windows systems, you will likely choose NTFS over FAT for hard drives to take advantage of additional features not supported by FAT such as:</a:t>
            </a:r>
          </a:p>
          <a:p>
            <a:pPr lvl="0"/>
            <a:r>
              <a:rPr lang="en-US" dirty="0"/>
              <a:t>The ability to format larger partition sizes in Windows.</a:t>
            </a:r>
          </a:p>
          <a:p>
            <a:pPr lvl="0"/>
            <a:r>
              <a:rPr lang="en-US" dirty="0"/>
              <a:t>Smaller cluster sizes for more efficient storage with less wasted space.</a:t>
            </a:r>
          </a:p>
          <a:p>
            <a:pPr lvl="0"/>
            <a:r>
              <a:rPr lang="en-US" dirty="0"/>
              <a:t>File and folder permissions to control access to files.</a:t>
            </a:r>
          </a:p>
          <a:p>
            <a:pPr lvl="0"/>
            <a:r>
              <a:rPr lang="en-US" dirty="0"/>
              <a:t>Encryption to hide the contents of a file.</a:t>
            </a:r>
          </a:p>
          <a:p>
            <a:pPr lvl="0"/>
            <a:r>
              <a:rPr lang="en-US" dirty="0"/>
              <a:t>Compression to reduce the amount of space used by files.</a:t>
            </a:r>
          </a:p>
          <a:p>
            <a:pPr lvl="0"/>
            <a:r>
              <a:rPr lang="en-US" dirty="0"/>
              <a:t>Disk quotas to restrict the amount of disk space that files saved by a user can use.</a:t>
            </a:r>
          </a:p>
          <a:p>
            <a:pPr lvl="0"/>
            <a:r>
              <a:rPr lang="en-US" dirty="0"/>
              <a:t>Volume mount points that allow you to map disk space on another partition into an existing volume.</a:t>
            </a:r>
          </a:p>
          <a:p>
            <a:pPr marL="0" indent="0">
              <a:buNone/>
            </a:pPr>
            <a:endParaRPr lang="en-US" dirty="0"/>
          </a:p>
        </p:txBody>
      </p:sp>
    </p:spTree>
    <p:extLst>
      <p:ext uri="{BB962C8B-B14F-4D97-AF65-F5344CB8AC3E}">
        <p14:creationId xmlns:p14="http://schemas.microsoft.com/office/powerpoint/2010/main" val="433136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AB2E6B0-7CE6-41F0-9429-FD2F0A9A63E7}"/>
              </a:ext>
            </a:extLst>
          </p:cNvPr>
          <p:cNvSpPr>
            <a:spLocks noGrp="1"/>
          </p:cNvSpPr>
          <p:nvPr>
            <p:ph type="title"/>
          </p:nvPr>
        </p:nvSpPr>
        <p:spPr>
          <a:xfrm>
            <a:off x="640079" y="2053641"/>
            <a:ext cx="3669161" cy="2760098"/>
          </a:xfrm>
        </p:spPr>
        <p:txBody>
          <a:bodyPr>
            <a:normAutofit/>
          </a:bodyPr>
          <a:lstStyle/>
          <a:p>
            <a:r>
              <a:rPr lang="en-US">
                <a:solidFill>
                  <a:srgbClr val="FFFFFF"/>
                </a:solidFill>
              </a:rPr>
              <a:t>ExFAT – Extended File Allocation Table</a:t>
            </a:r>
          </a:p>
        </p:txBody>
      </p:sp>
      <p:sp>
        <p:nvSpPr>
          <p:cNvPr id="3" name="Content Placeholder 2">
            <a:extLst>
              <a:ext uri="{FF2B5EF4-FFF2-40B4-BE49-F238E27FC236}">
                <a16:creationId xmlns:a16="http://schemas.microsoft.com/office/drawing/2014/main" id="{A44780F1-44CB-45CB-BC09-83874D81ADA6}"/>
              </a:ext>
            </a:extLst>
          </p:cNvPr>
          <p:cNvSpPr>
            <a:spLocks noGrp="1"/>
          </p:cNvSpPr>
          <p:nvPr>
            <p:ph idx="1"/>
          </p:nvPr>
        </p:nvSpPr>
        <p:spPr>
          <a:xfrm>
            <a:off x="6090574" y="801866"/>
            <a:ext cx="5306084" cy="5230634"/>
          </a:xfrm>
        </p:spPr>
        <p:txBody>
          <a:bodyPr anchor="ctr">
            <a:normAutofit/>
          </a:bodyPr>
          <a:lstStyle/>
          <a:p>
            <a:pPr marL="0" indent="0">
              <a:buNone/>
            </a:pPr>
            <a:r>
              <a:rPr lang="en-US" sz="2400" dirty="0">
                <a:solidFill>
                  <a:srgbClr val="000000"/>
                </a:solidFill>
              </a:rPr>
              <a:t>The Extended File Allocation Table (</a:t>
            </a:r>
            <a:r>
              <a:rPr lang="en-US" sz="2400" dirty="0" err="1">
                <a:solidFill>
                  <a:srgbClr val="000000"/>
                </a:solidFill>
              </a:rPr>
              <a:t>exFAT</a:t>
            </a:r>
            <a:r>
              <a:rPr lang="en-US" sz="2400" dirty="0">
                <a:solidFill>
                  <a:srgbClr val="000000"/>
                </a:solidFill>
              </a:rPr>
              <a:t>, sometimes called FAT64) file system is a special file system that is designed to support large flash drives. Using NTFS on flash drives is usually not a good idea due to its high overhead and risk of corruption if the device is not stopped properly prior to removal. However, many flash drives exceed the 32 GB limit discussed above. Microsoft introduced native </a:t>
            </a:r>
            <a:r>
              <a:rPr lang="en-US" sz="2400" dirty="0" err="1">
                <a:solidFill>
                  <a:srgbClr val="000000"/>
                </a:solidFill>
              </a:rPr>
              <a:t>exFAT</a:t>
            </a:r>
            <a:r>
              <a:rPr lang="en-US" sz="2400" dirty="0">
                <a:solidFill>
                  <a:srgbClr val="000000"/>
                </a:solidFill>
              </a:rPr>
              <a:t> support in Windows 7 to allow large removable flash storage devices to continue to use a FAT-type file system.</a:t>
            </a:r>
          </a:p>
          <a:p>
            <a:pPr marL="0" indent="0">
              <a:buNone/>
            </a:pPr>
            <a:endParaRPr lang="en-US" sz="2400" dirty="0">
              <a:solidFill>
                <a:srgbClr val="000000"/>
              </a:solidFill>
            </a:endParaRPr>
          </a:p>
        </p:txBody>
      </p:sp>
    </p:spTree>
    <p:extLst>
      <p:ext uri="{BB962C8B-B14F-4D97-AF65-F5344CB8AC3E}">
        <p14:creationId xmlns:p14="http://schemas.microsoft.com/office/powerpoint/2010/main" val="2501712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90ECA-E06B-4F5F-81DE-410000DA5437}"/>
              </a:ext>
            </a:extLst>
          </p:cNvPr>
          <p:cNvSpPr>
            <a:spLocks noGrp="1"/>
          </p:cNvSpPr>
          <p:nvPr>
            <p:ph type="title"/>
          </p:nvPr>
        </p:nvSpPr>
        <p:spPr/>
        <p:txBody>
          <a:bodyPr/>
          <a:lstStyle/>
          <a:p>
            <a:r>
              <a:rPr lang="en-US" dirty="0"/>
              <a:t>Disk Type - Basic</a:t>
            </a:r>
          </a:p>
        </p:txBody>
      </p:sp>
      <p:sp>
        <p:nvSpPr>
          <p:cNvPr id="3" name="Content Placeholder 2">
            <a:extLst>
              <a:ext uri="{FF2B5EF4-FFF2-40B4-BE49-F238E27FC236}">
                <a16:creationId xmlns:a16="http://schemas.microsoft.com/office/drawing/2014/main" id="{F96D8C61-E9FA-4591-A895-483F7A907430}"/>
              </a:ext>
            </a:extLst>
          </p:cNvPr>
          <p:cNvSpPr>
            <a:spLocks noGrp="1"/>
          </p:cNvSpPr>
          <p:nvPr>
            <p:ph idx="1"/>
          </p:nvPr>
        </p:nvSpPr>
        <p:spPr/>
        <p:txBody>
          <a:bodyPr>
            <a:normAutofit fontScale="77500" lnSpcReduction="20000"/>
          </a:bodyPr>
          <a:lstStyle/>
          <a:p>
            <a:pPr lvl="0"/>
            <a:r>
              <a:rPr lang="en-US" dirty="0"/>
              <a:t>Basic disks use primary and extended partitions.</a:t>
            </a:r>
            <a:endParaRPr lang="en-US" sz="3200" dirty="0"/>
          </a:p>
          <a:p>
            <a:pPr lvl="1"/>
            <a:r>
              <a:rPr lang="en-US" dirty="0"/>
              <a:t>Each physical disk can have up to four primary partitions or three primary partitions and one extended partition.</a:t>
            </a:r>
            <a:endParaRPr lang="en-US" sz="2800" dirty="0"/>
          </a:p>
          <a:p>
            <a:pPr lvl="1"/>
            <a:r>
              <a:rPr lang="en-US" dirty="0"/>
              <a:t>Logical drives are defined within an extended partition. You can have up to 24 logical partitions on an extended partition. The extended partition can be divided into multiple logical drives.</a:t>
            </a:r>
            <a:endParaRPr lang="en-US" sz="2800" dirty="0"/>
          </a:p>
          <a:p>
            <a:pPr lvl="0"/>
            <a:r>
              <a:rPr lang="en-US" dirty="0"/>
              <a:t>You must create a logical drive in an extended partition before you can format and store data (the logical drive is the storage unit, not the partition).</a:t>
            </a:r>
            <a:endParaRPr lang="en-US" sz="3200" dirty="0"/>
          </a:p>
          <a:p>
            <a:pPr lvl="0"/>
            <a:r>
              <a:rPr lang="en-US" dirty="0"/>
              <a:t>Basic disks are supported by all operating systems.</a:t>
            </a:r>
            <a:endParaRPr lang="en-US" sz="3200" dirty="0"/>
          </a:p>
          <a:p>
            <a:pPr lvl="0"/>
            <a:r>
              <a:rPr lang="en-US" dirty="0"/>
              <a:t>A basic disk only supports volumes made up of contiguous disk space.</a:t>
            </a:r>
            <a:endParaRPr lang="en-US" sz="3200" dirty="0"/>
          </a:p>
          <a:p>
            <a:pPr lvl="0"/>
            <a:r>
              <a:rPr lang="en-US" dirty="0"/>
              <a:t>Basic disks store partition information in a portion of the master boot record (MBR) known as the partition table.</a:t>
            </a:r>
            <a:endParaRPr lang="en-US" sz="3200" dirty="0"/>
          </a:p>
          <a:p>
            <a:pPr lvl="1"/>
            <a:r>
              <a:rPr lang="en-US" dirty="0"/>
              <a:t>The partition table has room for up to four partition entries.</a:t>
            </a:r>
            <a:endParaRPr lang="en-US" sz="2800" dirty="0"/>
          </a:p>
          <a:p>
            <a:r>
              <a:rPr lang="en-US" dirty="0"/>
              <a:t>When an extended partition is used, one of the four entries points to an extended boot record (EBR). The EBR is located within the extended partition and contains information about the logical drives within the extended partition.</a:t>
            </a:r>
          </a:p>
        </p:txBody>
      </p:sp>
    </p:spTree>
    <p:extLst>
      <p:ext uri="{BB962C8B-B14F-4D97-AF65-F5344CB8AC3E}">
        <p14:creationId xmlns:p14="http://schemas.microsoft.com/office/powerpoint/2010/main" val="2042209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356C918-6D0F-4EE4-83B9-7B68A2C0874C}"/>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Disk Type - Dynamic</a:t>
            </a:r>
          </a:p>
        </p:txBody>
      </p:sp>
      <p:graphicFrame>
        <p:nvGraphicFramePr>
          <p:cNvPr id="4" name="Content Placeholder 3">
            <a:extLst>
              <a:ext uri="{FF2B5EF4-FFF2-40B4-BE49-F238E27FC236}">
                <a16:creationId xmlns:a16="http://schemas.microsoft.com/office/drawing/2014/main" id="{3EDD9070-276F-443F-B163-921535A57BC2}"/>
              </a:ext>
            </a:extLst>
          </p:cNvPr>
          <p:cNvGraphicFramePr>
            <a:graphicFrameLocks noGrp="1"/>
          </p:cNvGraphicFramePr>
          <p:nvPr>
            <p:ph idx="1"/>
            <p:extLst>
              <p:ext uri="{D42A27DB-BD31-4B8C-83A1-F6EECF244321}">
                <p14:modId xmlns:p14="http://schemas.microsoft.com/office/powerpoint/2010/main" val="1966290254"/>
              </p:ext>
            </p:extLst>
          </p:nvPr>
        </p:nvGraphicFramePr>
        <p:xfrm>
          <a:off x="1036320" y="2904291"/>
          <a:ext cx="10119360" cy="3122694"/>
        </p:xfrm>
        <a:graphic>
          <a:graphicData uri="http://schemas.openxmlformats.org/drawingml/2006/table">
            <a:tbl>
              <a:tblPr firstRow="1" firstCol="1" bandRow="1">
                <a:tableStyleId>{9D7B26C5-4107-4FEC-AEDC-1716B250A1EF}</a:tableStyleId>
              </a:tblPr>
              <a:tblGrid>
                <a:gridCol w="10119360">
                  <a:extLst>
                    <a:ext uri="{9D8B030D-6E8A-4147-A177-3AD203B41FA5}">
                      <a16:colId xmlns:a16="http://schemas.microsoft.com/office/drawing/2014/main" val="1070941395"/>
                    </a:ext>
                  </a:extLst>
                </a:gridCol>
              </a:tblGrid>
              <a:tr h="3122694">
                <a:tc>
                  <a:txBody>
                    <a:bodyPr/>
                    <a:lstStyle/>
                    <a:p>
                      <a:pPr marL="0" marR="0">
                        <a:lnSpc>
                          <a:spcPct val="115000"/>
                        </a:lnSpc>
                        <a:spcBef>
                          <a:spcPts val="0"/>
                        </a:spcBef>
                        <a:spcAft>
                          <a:spcPts val="0"/>
                        </a:spcAft>
                      </a:pPr>
                      <a:r>
                        <a:rPr lang="en-US" sz="1500" dirty="0">
                          <a:effectLst/>
                        </a:rPr>
                        <a:t>Dynamic disks have the following characteristics:</a:t>
                      </a:r>
                      <a:endParaRPr lang="en-US" sz="16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Volumes on dynamic disks are like partitions and logical drives on basic disks.</a:t>
                      </a:r>
                      <a:endParaRPr lang="en-US" sz="16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Dynamic disks support up to 128 volumes.</a:t>
                      </a:r>
                      <a:endParaRPr lang="en-US" sz="16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Dynamic disks support volumes that use noncontiguous disk space.</a:t>
                      </a:r>
                      <a:endParaRPr lang="en-US" sz="16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Simple volumes contain disk space from a single hard disk (either contiguous or noncontiguous space).</a:t>
                      </a:r>
                      <a:endParaRPr lang="en-US" sz="16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Spanned volumes contain disk space from multiple hard disks grouped as a single logical volume.</a:t>
                      </a:r>
                      <a:endParaRPr lang="en-US" sz="16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500" dirty="0">
                          <a:effectLst/>
                        </a:rPr>
                        <a:t>Dynamic disks store partitioning information in a hidden database on all dynamic disks in the 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78183" marR="278183" marT="139091" marB="139091" anchor="ctr"/>
                </a:tc>
                <a:extLst>
                  <a:ext uri="{0D108BD9-81ED-4DB2-BD59-A6C34878D82A}">
                    <a16:rowId xmlns:a16="http://schemas.microsoft.com/office/drawing/2014/main" val="361614220"/>
                  </a:ext>
                </a:extLst>
              </a:tr>
            </a:tbl>
          </a:graphicData>
        </a:graphic>
      </p:graphicFrame>
    </p:spTree>
    <p:extLst>
      <p:ext uri="{BB962C8B-B14F-4D97-AF65-F5344CB8AC3E}">
        <p14:creationId xmlns:p14="http://schemas.microsoft.com/office/powerpoint/2010/main" val="1215289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FC1D5D2-8CAF-495D-8823-A098ABDE86CC}"/>
              </a:ext>
            </a:extLst>
          </p:cNvPr>
          <p:cNvSpPr/>
          <p:nvPr/>
        </p:nvSpPr>
        <p:spPr>
          <a:xfrm>
            <a:off x="387927" y="360756"/>
            <a:ext cx="11600873" cy="6194453"/>
          </a:xfrm>
          <a:prstGeom prst="rect">
            <a:avLst/>
          </a:prstGeom>
        </p:spPr>
        <p:txBody>
          <a:bodyPr wrap="square">
            <a:spAutoFit/>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Use Disk Management or </a:t>
            </a:r>
            <a:r>
              <a:rPr lang="en-US" sz="1400" dirty="0" err="1">
                <a:solidFill>
                  <a:srgbClr val="282828"/>
                </a:solidFill>
                <a:effectLst/>
                <a:latin typeface="Open Sans"/>
                <a:ea typeface="Times New Roman" panose="02020603050405020304" pitchFamily="18" charset="0"/>
                <a:cs typeface="Times New Roman" panose="02020603050405020304" pitchFamily="18" charset="0"/>
              </a:rPr>
              <a:t>DiskPart</a:t>
            </a:r>
            <a:r>
              <a:rPr lang="en-US" sz="1400" dirty="0">
                <a:solidFill>
                  <a:srgbClr val="282828"/>
                </a:solidFill>
                <a:effectLst/>
                <a:latin typeface="Open Sans"/>
                <a:ea typeface="Times New Roman" panose="02020603050405020304" pitchFamily="18" charset="0"/>
                <a:cs typeface="Times New Roman" panose="02020603050405020304" pitchFamily="18" charset="0"/>
              </a:rPr>
              <a:t> to create, format, and manage partitions and volumes. You access Disk Management on Windows systems through Computer Management. You access </a:t>
            </a:r>
            <a:r>
              <a:rPr lang="en-US" sz="1400" dirty="0" err="1">
                <a:solidFill>
                  <a:srgbClr val="282828"/>
                </a:solidFill>
                <a:effectLst/>
                <a:latin typeface="Open Sans"/>
                <a:ea typeface="Times New Roman" panose="02020603050405020304" pitchFamily="18" charset="0"/>
                <a:cs typeface="Times New Roman" panose="02020603050405020304" pitchFamily="18" charset="0"/>
              </a:rPr>
              <a:t>DiskPart</a:t>
            </a:r>
            <a:r>
              <a:rPr lang="en-US" sz="1400" dirty="0">
                <a:solidFill>
                  <a:srgbClr val="282828"/>
                </a:solidFill>
                <a:effectLst/>
                <a:latin typeface="Open Sans"/>
                <a:ea typeface="Times New Roman" panose="02020603050405020304" pitchFamily="18" charset="0"/>
                <a:cs typeface="Times New Roman" panose="02020603050405020304" pitchFamily="18" charset="0"/>
              </a:rPr>
              <a:t> from the command prompt by entering </a:t>
            </a:r>
            <a:r>
              <a:rPr lang="en-US" sz="1400" b="1" dirty="0">
                <a:solidFill>
                  <a:srgbClr val="282828"/>
                </a:solidFill>
                <a:effectLst/>
                <a:latin typeface="Open Sans"/>
                <a:ea typeface="Times New Roman" panose="02020603050405020304" pitchFamily="18" charset="0"/>
                <a:cs typeface="Times New Roman" panose="02020603050405020304" pitchFamily="18" charset="0"/>
              </a:rPr>
              <a:t>cmd</a:t>
            </a:r>
            <a:r>
              <a:rPr lang="en-US" sz="1400" dirty="0">
                <a:solidFill>
                  <a:srgbClr val="282828"/>
                </a:solidFill>
                <a:effectLst/>
                <a:latin typeface="Open Sans"/>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Basic and dynamic disks use the same hardware, but different partitioning methods.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You can convert a basic disk to a dynamic disk without losing data in existing partitions.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Existing basic volumes and logical drives in the extended partition are converted to dynamic volumes.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You must reboot the system to complete the conversion if the disk contains the boot or system volume or if the volume includes the page file.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To convert from a dynamic disk to a basic disk, you must delete all existing volumes.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The </a:t>
            </a:r>
            <a:r>
              <a:rPr lang="en-US" sz="1400" i="1" dirty="0">
                <a:solidFill>
                  <a:srgbClr val="282828"/>
                </a:solidFill>
                <a:effectLst/>
                <a:latin typeface="Open Sans"/>
                <a:ea typeface="Times New Roman" panose="02020603050405020304" pitchFamily="18" charset="0"/>
                <a:cs typeface="Times New Roman" panose="02020603050405020304" pitchFamily="18" charset="0"/>
              </a:rPr>
              <a:t>active</a:t>
            </a:r>
            <a:r>
              <a:rPr lang="en-US" sz="1400" dirty="0">
                <a:solidFill>
                  <a:srgbClr val="282828"/>
                </a:solidFill>
                <a:effectLst/>
                <a:latin typeface="Open Sans"/>
                <a:ea typeface="Times New Roman" panose="02020603050405020304" pitchFamily="18" charset="0"/>
                <a:cs typeface="Times New Roman" panose="02020603050405020304" pitchFamily="18" charset="0"/>
              </a:rPr>
              <a:t> partition identifies the partition that contains the operating system (or the program that loads the operating system) used to start the computer.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The extended partition or a logical drive on the extended partition cannot be set to active.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You cannot install the operating system on a dynamic disk. You can, however, upgrade a basic disk containing the operating system to a dynamic disk after installation.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When you shrink a partition, unmovable files (the paging file or the shadow copy storage area) are not automatically relocated, and you cannot decrease the allocated space beyond the point where the unmovable files are located. If you need to shrink the partition further, check the Application log for Event 259, which identifies the unmovable file. Next, move the paging file to another disk, delete the stored shadow copies, shrink the volume, and then move the paging file back to the disk.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You can shrink primary partitions and logical drives on raw partitions (those without a file system) or partitions using the NTFS file system.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400" dirty="0">
                <a:solidFill>
                  <a:srgbClr val="282828"/>
                </a:solidFill>
                <a:effectLst/>
                <a:latin typeface="Open Sans"/>
                <a:ea typeface="Times New Roman" panose="02020603050405020304" pitchFamily="18" charset="0"/>
                <a:cs typeface="Times New Roman" panose="02020603050405020304" pitchFamily="18" charset="0"/>
              </a:rPr>
              <a:t>To shrink a partition, you must be a member of Backup Operators or Administrators (or equivalent) to complete this process.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067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22F52-7F6F-40AA-AE7C-9871361149C9}"/>
              </a:ext>
            </a:extLst>
          </p:cNvPr>
          <p:cNvSpPr>
            <a:spLocks noGrp="1"/>
          </p:cNvSpPr>
          <p:nvPr>
            <p:ph type="title"/>
          </p:nvPr>
        </p:nvSpPr>
        <p:spPr/>
        <p:txBody>
          <a:bodyPr/>
          <a:lstStyle/>
          <a:p>
            <a:r>
              <a:rPr lang="en-US" dirty="0"/>
              <a:t>Disk Type – GPT (GUID Partition Table)</a:t>
            </a:r>
          </a:p>
        </p:txBody>
      </p:sp>
      <p:sp>
        <p:nvSpPr>
          <p:cNvPr id="3" name="Content Placeholder 2">
            <a:extLst>
              <a:ext uri="{FF2B5EF4-FFF2-40B4-BE49-F238E27FC236}">
                <a16:creationId xmlns:a16="http://schemas.microsoft.com/office/drawing/2014/main" id="{366FABD5-4521-47F5-B5FF-1F96DB8B0399}"/>
              </a:ext>
            </a:extLst>
          </p:cNvPr>
          <p:cNvSpPr>
            <a:spLocks noGrp="1"/>
          </p:cNvSpPr>
          <p:nvPr>
            <p:ph idx="1"/>
          </p:nvPr>
        </p:nvSpPr>
        <p:spPr/>
        <p:txBody>
          <a:bodyPr>
            <a:normAutofit fontScale="62500" lnSpcReduction="20000"/>
          </a:bodyPr>
          <a:lstStyle/>
          <a:p>
            <a:r>
              <a:rPr lang="en-US" dirty="0"/>
              <a:t>GPT partitions are a new standard that are gradually replacing MBR partitions. GPT is associated with UEFI. GPT stands for GUID Partition Table. It's named for the fact that every partition on the drive has a globally unique identifier, or GUID. That means that each partition worldwide would have its own unique identifying number. A GPT disk:</a:t>
            </a:r>
          </a:p>
          <a:p>
            <a:pPr lvl="0"/>
            <a:r>
              <a:rPr lang="en-US" dirty="0"/>
              <a:t>Can be basic or dynamic.</a:t>
            </a:r>
          </a:p>
          <a:p>
            <a:pPr lvl="0"/>
            <a:r>
              <a:rPr lang="en-US" dirty="0"/>
              <a:t>Supports up to 128 partitions depending on space allocated for the partition table. There is no need for extended and logical partitions.</a:t>
            </a:r>
          </a:p>
          <a:p>
            <a:pPr lvl="0"/>
            <a:r>
              <a:rPr lang="en-US" dirty="0"/>
              <a:t>Can support between 8 and 9.4 zettabytes depending on the sector size.</a:t>
            </a:r>
          </a:p>
          <a:p>
            <a:pPr lvl="0"/>
            <a:r>
              <a:rPr lang="en-US" dirty="0"/>
              <a:t>Stores multiple copies of the partition table across the disk, so it's much more robust and can recover if the data is corrupted.</a:t>
            </a:r>
          </a:p>
          <a:p>
            <a:pPr lvl="0"/>
            <a:r>
              <a:rPr lang="en-US" dirty="0"/>
              <a:t>Stores cyclic redundancy check (CRC) values to check that its data is intact. If the data is corrupted, GPT notices the problem and attempts to recover the damaged data from another location on the disk. MBR has no way of knowing if the data is corrupted. You would only see that there was a problem when the boot process failed or the partitions vanished.</a:t>
            </a:r>
          </a:p>
          <a:p>
            <a:pPr lvl="0"/>
            <a:r>
              <a:rPr lang="en-US" dirty="0"/>
              <a:t>Includes a protective MBR. The protective MBR sees the GPT drive as a single partition that extends across the entire drive. If you try to manage a GPT disk with an old tool that can only read MBRs, it will see the GPT disk as a single partition that extends across the entire drive. The protective MBR makes sure that the old tools don't mistake the GPT drive for a non-partitioned drive and overwrite all your data.</a:t>
            </a:r>
          </a:p>
          <a:p>
            <a:pPr marL="0" indent="0">
              <a:buNone/>
            </a:pPr>
            <a:endParaRPr lang="en-US" dirty="0"/>
          </a:p>
        </p:txBody>
      </p:sp>
    </p:spTree>
    <p:extLst>
      <p:ext uri="{BB962C8B-B14F-4D97-AF65-F5344CB8AC3E}">
        <p14:creationId xmlns:p14="http://schemas.microsoft.com/office/powerpoint/2010/main" val="3382200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D6DD3-56D8-47FB-880D-D09E1DF4634B}"/>
              </a:ext>
            </a:extLst>
          </p:cNvPr>
          <p:cNvSpPr>
            <a:spLocks noGrp="1"/>
          </p:cNvSpPr>
          <p:nvPr>
            <p:ph type="title"/>
          </p:nvPr>
        </p:nvSpPr>
        <p:spPr/>
        <p:txBody>
          <a:bodyPr/>
          <a:lstStyle/>
          <a:p>
            <a:r>
              <a:rPr lang="en-US" dirty="0"/>
              <a:t>Extending Disk Space – Mount Point</a:t>
            </a:r>
          </a:p>
        </p:txBody>
      </p:sp>
      <p:sp>
        <p:nvSpPr>
          <p:cNvPr id="3" name="Content Placeholder 2">
            <a:extLst>
              <a:ext uri="{FF2B5EF4-FFF2-40B4-BE49-F238E27FC236}">
                <a16:creationId xmlns:a16="http://schemas.microsoft.com/office/drawing/2014/main" id="{AD615B01-9F61-4535-BB2F-0875BA3854EE}"/>
              </a:ext>
            </a:extLst>
          </p:cNvPr>
          <p:cNvSpPr>
            <a:spLocks noGrp="1"/>
          </p:cNvSpPr>
          <p:nvPr>
            <p:ph idx="1"/>
          </p:nvPr>
        </p:nvSpPr>
        <p:spPr/>
        <p:txBody>
          <a:bodyPr>
            <a:normAutofit lnSpcReduction="10000"/>
          </a:bodyPr>
          <a:lstStyle/>
          <a:p>
            <a:pPr marL="0" indent="0">
              <a:buNone/>
            </a:pPr>
            <a:r>
              <a:rPr lang="en-US" dirty="0"/>
              <a:t>A </a:t>
            </a:r>
            <a:r>
              <a:rPr lang="en-US" i="1" dirty="0"/>
              <a:t>mount point</a:t>
            </a:r>
            <a:r>
              <a:rPr lang="en-US" dirty="0"/>
              <a:t> is an empty folder on the existing volume that points to another partition. Data saved to the folder is physically saved on the referenced partition.</a:t>
            </a:r>
          </a:p>
          <a:p>
            <a:pPr lvl="0"/>
            <a:r>
              <a:rPr lang="en-US" dirty="0"/>
              <a:t>The volume with the empty folder must be formatted with NTFS.</a:t>
            </a:r>
          </a:p>
          <a:p>
            <a:pPr lvl="0"/>
            <a:r>
              <a:rPr lang="en-US" dirty="0"/>
              <a:t>You can create mount points on basic or dynamic volumes.</a:t>
            </a:r>
          </a:p>
          <a:p>
            <a:pPr lvl="0"/>
            <a:r>
              <a:rPr lang="en-US" dirty="0"/>
              <a:t>The folder on the source volume must be empty.</a:t>
            </a:r>
          </a:p>
          <a:p>
            <a:pPr lvl="0"/>
            <a:r>
              <a:rPr lang="en-US" dirty="0"/>
              <a:t>The target partition must not have a drive letter.</a:t>
            </a:r>
          </a:p>
          <a:p>
            <a:r>
              <a:rPr lang="en-US" dirty="0"/>
              <a:t>Using a mount point is the only solution to adding space to the system volume using space on a different disk or non-contiguous disk space.</a:t>
            </a:r>
          </a:p>
        </p:txBody>
      </p:sp>
    </p:spTree>
    <p:extLst>
      <p:ext uri="{BB962C8B-B14F-4D97-AF65-F5344CB8AC3E}">
        <p14:creationId xmlns:p14="http://schemas.microsoft.com/office/powerpoint/2010/main" val="2941840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8F123-E6B4-4999-8914-554C6DA96F50}"/>
              </a:ext>
            </a:extLst>
          </p:cNvPr>
          <p:cNvSpPr>
            <a:spLocks noGrp="1"/>
          </p:cNvSpPr>
          <p:nvPr>
            <p:ph type="title"/>
          </p:nvPr>
        </p:nvSpPr>
        <p:spPr/>
        <p:txBody>
          <a:bodyPr/>
          <a:lstStyle/>
          <a:p>
            <a:pPr algn="ctr"/>
            <a:r>
              <a:rPr lang="en-US" dirty="0"/>
              <a:t>Peripheral Devices</a:t>
            </a:r>
          </a:p>
        </p:txBody>
      </p:sp>
      <p:sp>
        <p:nvSpPr>
          <p:cNvPr id="3" name="Content Placeholder 2">
            <a:extLst>
              <a:ext uri="{FF2B5EF4-FFF2-40B4-BE49-F238E27FC236}">
                <a16:creationId xmlns:a16="http://schemas.microsoft.com/office/drawing/2014/main" id="{0880439D-11A8-4FF6-8B10-AA3077A8E048}"/>
              </a:ext>
            </a:extLst>
          </p:cNvPr>
          <p:cNvSpPr>
            <a:spLocks noGrp="1"/>
          </p:cNvSpPr>
          <p:nvPr>
            <p:ph idx="1"/>
          </p:nvPr>
        </p:nvSpPr>
        <p:spPr/>
        <p:txBody>
          <a:bodyPr>
            <a:normAutofit lnSpcReduction="10000"/>
          </a:bodyPr>
          <a:lstStyle/>
          <a:p>
            <a:pPr lvl="0"/>
            <a:r>
              <a:rPr lang="en-US" dirty="0"/>
              <a:t>Make sure the computer supports the connection type used by the device.</a:t>
            </a:r>
            <a:endParaRPr lang="en-US" sz="3200" dirty="0"/>
          </a:p>
          <a:p>
            <a:pPr lvl="1"/>
            <a:r>
              <a:rPr lang="en-US" dirty="0"/>
              <a:t>Most peripheral devices use USB connectors.</a:t>
            </a:r>
            <a:endParaRPr lang="en-US" sz="2800" dirty="0"/>
          </a:p>
          <a:p>
            <a:pPr lvl="1"/>
            <a:r>
              <a:rPr lang="en-US" dirty="0"/>
              <a:t>Older peripheral devices can use PS/2, serial, or parallel connectors. For these devices, you can use an adapter (e.g., a PS/2 to USB adapter).</a:t>
            </a:r>
            <a:endParaRPr lang="en-US" sz="2800" dirty="0"/>
          </a:p>
          <a:p>
            <a:pPr lvl="1"/>
            <a:r>
              <a:rPr lang="en-US" dirty="0"/>
              <a:t>An expansion card can be added to provide the necessary connections.</a:t>
            </a:r>
            <a:endParaRPr lang="en-US" sz="2800" dirty="0"/>
          </a:p>
          <a:p>
            <a:pPr lvl="0"/>
            <a:r>
              <a:rPr lang="en-US" dirty="0"/>
              <a:t>Identify the system requirements of the peripheral device. Some peripheral devices specify a minimum CPU speed, memory size, or OS version.</a:t>
            </a:r>
            <a:endParaRPr lang="en-US" sz="3200" dirty="0"/>
          </a:p>
          <a:p>
            <a:pPr lvl="0"/>
            <a:r>
              <a:rPr lang="en-US" dirty="0"/>
              <a:t>Install any necessary drivers or software.</a:t>
            </a:r>
            <a:endParaRPr lang="en-US" sz="3200" dirty="0"/>
          </a:p>
          <a:p>
            <a:pPr lvl="0"/>
            <a:r>
              <a:rPr lang="en-US" dirty="0"/>
              <a:t>Configure the device in the OS and verify it is working correctly.</a:t>
            </a:r>
            <a:endParaRPr lang="en-US" sz="3200" dirty="0"/>
          </a:p>
          <a:p>
            <a:pPr marL="0" indent="0">
              <a:buNone/>
            </a:pPr>
            <a:endParaRPr lang="en-US" dirty="0"/>
          </a:p>
        </p:txBody>
      </p:sp>
    </p:spTree>
    <p:extLst>
      <p:ext uri="{BB962C8B-B14F-4D97-AF65-F5344CB8AC3E}">
        <p14:creationId xmlns:p14="http://schemas.microsoft.com/office/powerpoint/2010/main" val="1776643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F99D0-A4E3-48CE-997E-4B1A02B29C52}"/>
              </a:ext>
            </a:extLst>
          </p:cNvPr>
          <p:cNvSpPr>
            <a:spLocks noGrp="1"/>
          </p:cNvSpPr>
          <p:nvPr>
            <p:ph type="title"/>
          </p:nvPr>
        </p:nvSpPr>
        <p:spPr/>
        <p:txBody>
          <a:bodyPr/>
          <a:lstStyle/>
          <a:p>
            <a:r>
              <a:rPr lang="en-US" dirty="0"/>
              <a:t>Extending Disk Space – Extend the Volume</a:t>
            </a:r>
          </a:p>
        </p:txBody>
      </p:sp>
      <p:sp>
        <p:nvSpPr>
          <p:cNvPr id="3" name="Content Placeholder 2">
            <a:extLst>
              <a:ext uri="{FF2B5EF4-FFF2-40B4-BE49-F238E27FC236}">
                <a16:creationId xmlns:a16="http://schemas.microsoft.com/office/drawing/2014/main" id="{AC895932-E02B-40B5-B50B-C3286C10FF33}"/>
              </a:ext>
            </a:extLst>
          </p:cNvPr>
          <p:cNvSpPr>
            <a:spLocks noGrp="1"/>
          </p:cNvSpPr>
          <p:nvPr>
            <p:ph idx="1"/>
          </p:nvPr>
        </p:nvSpPr>
        <p:spPr/>
        <p:txBody>
          <a:bodyPr>
            <a:normAutofit fontScale="92500" lnSpcReduction="20000"/>
          </a:bodyPr>
          <a:lstStyle/>
          <a:p>
            <a:pPr marL="0" indent="0">
              <a:buNone/>
            </a:pPr>
            <a:r>
              <a:rPr lang="en-US" dirty="0"/>
              <a:t>When you extend a volume, you add unallocated disk space to the volume.</a:t>
            </a:r>
            <a:endParaRPr lang="en-US" sz="3200" dirty="0"/>
          </a:p>
          <a:p>
            <a:pPr lvl="0"/>
            <a:r>
              <a:rPr lang="en-US" dirty="0"/>
              <a:t>For basic volumes, you can only extend the volume onto the same drive using contiguous unallocated space. Many third-party partitioning tools can extend partitions regardless of the operating system.</a:t>
            </a:r>
            <a:endParaRPr lang="en-US" sz="3200" dirty="0"/>
          </a:p>
          <a:p>
            <a:pPr lvl="0"/>
            <a:r>
              <a:rPr lang="en-US" dirty="0"/>
              <a:t>To extend the volume onto the same drive using non-contiguous unallocated space or to extend the volume onto another disk, convert the disk to a dynamic disk and then extend the volume.</a:t>
            </a:r>
            <a:endParaRPr lang="en-US" sz="3200" dirty="0"/>
          </a:p>
          <a:p>
            <a:pPr lvl="1"/>
            <a:r>
              <a:rPr lang="en-US" dirty="0"/>
              <a:t>An extended volume uses disk space on the same disk.</a:t>
            </a:r>
            <a:endParaRPr lang="en-US" sz="2800" dirty="0"/>
          </a:p>
          <a:p>
            <a:pPr lvl="1"/>
            <a:r>
              <a:rPr lang="en-US" dirty="0"/>
              <a:t>A spanned volume uses disk space on a different disk.</a:t>
            </a:r>
            <a:endParaRPr lang="en-US" sz="2800" dirty="0"/>
          </a:p>
          <a:p>
            <a:pPr lvl="0"/>
            <a:r>
              <a:rPr lang="en-US" dirty="0"/>
              <a:t>The system volume can only be extended using contiguous free space on the same disk. This is the same for both basic and dynamic disks.</a:t>
            </a:r>
            <a:endParaRPr lang="en-US" sz="3200" dirty="0"/>
          </a:p>
          <a:p>
            <a:r>
              <a:rPr lang="en-US" dirty="0"/>
              <a:t>Volumes must be unformatted or formatted with NTFS to be extended.</a:t>
            </a:r>
          </a:p>
        </p:txBody>
      </p:sp>
    </p:spTree>
    <p:extLst>
      <p:ext uri="{BB962C8B-B14F-4D97-AF65-F5344CB8AC3E}">
        <p14:creationId xmlns:p14="http://schemas.microsoft.com/office/powerpoint/2010/main" val="1190807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6A913780-9B1A-466F-AFAC-088012DB7EDA}"/>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Clean up Drive – Disk Cleanup</a:t>
            </a:r>
          </a:p>
        </p:txBody>
      </p:sp>
      <p:graphicFrame>
        <p:nvGraphicFramePr>
          <p:cNvPr id="4" name="Content Placeholder 3">
            <a:extLst>
              <a:ext uri="{FF2B5EF4-FFF2-40B4-BE49-F238E27FC236}">
                <a16:creationId xmlns:a16="http://schemas.microsoft.com/office/drawing/2014/main" id="{5A5AECEB-81FB-4E7B-8C41-3C85DD0B30E0}"/>
              </a:ext>
            </a:extLst>
          </p:cNvPr>
          <p:cNvGraphicFramePr>
            <a:graphicFrameLocks noGrp="1"/>
          </p:cNvGraphicFramePr>
          <p:nvPr>
            <p:ph idx="1"/>
            <p:extLst>
              <p:ext uri="{D42A27DB-BD31-4B8C-83A1-F6EECF244321}">
                <p14:modId xmlns:p14="http://schemas.microsoft.com/office/powerpoint/2010/main" val="2464002096"/>
              </p:ext>
            </p:extLst>
          </p:nvPr>
        </p:nvGraphicFramePr>
        <p:xfrm>
          <a:off x="5010150" y="685799"/>
          <a:ext cx="7181850" cy="5225473"/>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3442023445"/>
                    </a:ext>
                  </a:extLst>
                </a:gridCol>
              </a:tblGrid>
              <a:tr h="5225473">
                <a:tc>
                  <a:txBody>
                    <a:bodyPr/>
                    <a:lstStyle/>
                    <a:p>
                      <a:pPr marL="0" marR="0">
                        <a:lnSpc>
                          <a:spcPct val="115000"/>
                        </a:lnSpc>
                        <a:spcBef>
                          <a:spcPts val="375"/>
                        </a:spcBef>
                        <a:spcAft>
                          <a:spcPts val="375"/>
                        </a:spcAft>
                      </a:pPr>
                      <a:r>
                        <a:rPr lang="en-US" sz="1200" dirty="0">
                          <a:effectLst/>
                        </a:rPr>
                        <a:t>Disk Cleanup helps manage disks by locating and disposing of files that can be safely removed from the disk by:</a:t>
                      </a:r>
                      <a:endParaRPr lang="en-US" sz="13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Emptying the Recycle Bin</a:t>
                      </a:r>
                      <a:endParaRPr lang="en-US" sz="13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Deleting temporary files such as those used by a web browser or for application installation</a:t>
                      </a:r>
                      <a:endParaRPr lang="en-US" sz="13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Deleting installation log files</a:t>
                      </a:r>
                      <a:endParaRPr lang="en-US" sz="13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Deleting offline files</a:t>
                      </a:r>
                      <a:endParaRPr lang="en-US" sz="1300" dirty="0">
                        <a:effectLst/>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Compressing old files</a:t>
                      </a:r>
                      <a:endParaRPr lang="en-US" sz="1300" dirty="0">
                        <a:effectLst/>
                      </a:endParaRPr>
                    </a:p>
                    <a:p>
                      <a:pPr marL="0" marR="0">
                        <a:lnSpc>
                          <a:spcPct val="115000"/>
                        </a:lnSpc>
                        <a:spcBef>
                          <a:spcPts val="0"/>
                        </a:spcBef>
                        <a:spcAft>
                          <a:spcPts val="0"/>
                        </a:spcAft>
                      </a:pPr>
                      <a:r>
                        <a:rPr lang="en-US" sz="1200" dirty="0">
                          <a:effectLst/>
                        </a:rPr>
                        <a:t>You can type </a:t>
                      </a:r>
                      <a:r>
                        <a:rPr lang="en-US" sz="1200" dirty="0" err="1">
                          <a:effectLst/>
                        </a:rPr>
                        <a:t>Cleanmgr</a:t>
                      </a:r>
                      <a:r>
                        <a:rPr lang="en-US" sz="1200" dirty="0">
                          <a:effectLst/>
                        </a:rPr>
                        <a:t> at the command prompt to run Disk Cleanup.</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222982" marR="222982" marT="111491" marB="111491" anchor="ctr"/>
                </a:tc>
                <a:extLst>
                  <a:ext uri="{0D108BD9-81ED-4DB2-BD59-A6C34878D82A}">
                    <a16:rowId xmlns:a16="http://schemas.microsoft.com/office/drawing/2014/main" val="2571098391"/>
                  </a:ext>
                </a:extLst>
              </a:tr>
            </a:tbl>
          </a:graphicData>
        </a:graphic>
      </p:graphicFrame>
    </p:spTree>
    <p:extLst>
      <p:ext uri="{BB962C8B-B14F-4D97-AF65-F5344CB8AC3E}">
        <p14:creationId xmlns:p14="http://schemas.microsoft.com/office/powerpoint/2010/main" val="1202639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108FC7A8-0A86-494E-8954-C3F6CE9A7846}"/>
              </a:ext>
            </a:extLst>
          </p:cNvPr>
          <p:cNvSpPr>
            <a:spLocks noGrp="1"/>
          </p:cNvSpPr>
          <p:nvPr>
            <p:ph type="title"/>
          </p:nvPr>
        </p:nvSpPr>
        <p:spPr>
          <a:xfrm>
            <a:off x="535020" y="685800"/>
            <a:ext cx="2780271" cy="5105400"/>
          </a:xfrm>
        </p:spPr>
        <p:txBody>
          <a:bodyPr>
            <a:normAutofit/>
          </a:bodyPr>
          <a:lstStyle/>
          <a:p>
            <a:r>
              <a:rPr lang="en-US" sz="3400">
                <a:solidFill>
                  <a:srgbClr val="FFFFFF"/>
                </a:solidFill>
              </a:rPr>
              <a:t>Clean Up Drive – Disk Defragmenter</a:t>
            </a:r>
          </a:p>
        </p:txBody>
      </p:sp>
      <p:graphicFrame>
        <p:nvGraphicFramePr>
          <p:cNvPr id="4" name="Content Placeholder 3">
            <a:extLst>
              <a:ext uri="{FF2B5EF4-FFF2-40B4-BE49-F238E27FC236}">
                <a16:creationId xmlns:a16="http://schemas.microsoft.com/office/drawing/2014/main" id="{E3DFA78D-BF3D-46D2-A6B4-F02F4D95142B}"/>
              </a:ext>
            </a:extLst>
          </p:cNvPr>
          <p:cNvGraphicFramePr>
            <a:graphicFrameLocks noGrp="1"/>
          </p:cNvGraphicFramePr>
          <p:nvPr>
            <p:ph idx="1"/>
            <p:extLst>
              <p:ext uri="{D42A27DB-BD31-4B8C-83A1-F6EECF244321}">
                <p14:modId xmlns:p14="http://schemas.microsoft.com/office/powerpoint/2010/main" val="1520108886"/>
              </p:ext>
            </p:extLst>
          </p:nvPr>
        </p:nvGraphicFramePr>
        <p:xfrm>
          <a:off x="5010150" y="600364"/>
          <a:ext cx="7181850" cy="5430981"/>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1764729408"/>
                    </a:ext>
                  </a:extLst>
                </a:gridCol>
              </a:tblGrid>
              <a:tr h="5430981">
                <a:tc>
                  <a:txBody>
                    <a:bodyPr/>
                    <a:lstStyle/>
                    <a:p>
                      <a:pPr marL="0" marR="0">
                        <a:lnSpc>
                          <a:spcPct val="115000"/>
                        </a:lnSpc>
                        <a:spcBef>
                          <a:spcPts val="0"/>
                        </a:spcBef>
                        <a:spcAft>
                          <a:spcPts val="0"/>
                        </a:spcAft>
                      </a:pPr>
                      <a:r>
                        <a:rPr lang="en-US" sz="1600" dirty="0">
                          <a:effectLst/>
                        </a:rPr>
                        <a:t>Disk Defragmenter optimizes the performance of your hard drive by joining fragments of files that are in different locations on your hard drive into a single location.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To improve defragmentation, disable programs that run in the background like screensavers and virus software. Any disk access while Disk Defragmenter is running (whether to read from or write to the disk) will slow down the defragmentation process.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The more information that is on the drive, the more time it will take to defragment the drive.</a:t>
                      </a:r>
                    </a:p>
                    <a:p>
                      <a:pPr marL="0" marR="0">
                        <a:lnSpc>
                          <a:spcPct val="115000"/>
                        </a:lnSpc>
                        <a:spcBef>
                          <a:spcPts val="0"/>
                        </a:spcBef>
                        <a:spcAft>
                          <a:spcPts val="0"/>
                        </a:spcAft>
                      </a:pPr>
                      <a:r>
                        <a:rPr lang="en-US" sz="1600" dirty="0">
                          <a:effectLst/>
                        </a:rPr>
                        <a:t>Run Defrag at a command prompt to run Disk Defragmenter in a text mode.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7918" marR="187918" marT="93959" marB="93959" anchor="ctr"/>
                </a:tc>
                <a:extLst>
                  <a:ext uri="{0D108BD9-81ED-4DB2-BD59-A6C34878D82A}">
                    <a16:rowId xmlns:a16="http://schemas.microsoft.com/office/drawing/2014/main" val="3780444154"/>
                  </a:ext>
                </a:extLst>
              </a:tr>
            </a:tbl>
          </a:graphicData>
        </a:graphic>
      </p:graphicFrame>
    </p:spTree>
    <p:extLst>
      <p:ext uri="{BB962C8B-B14F-4D97-AF65-F5344CB8AC3E}">
        <p14:creationId xmlns:p14="http://schemas.microsoft.com/office/powerpoint/2010/main" val="733245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C5327E-6EF1-4ED3-8B61-2794F8399EC7}"/>
              </a:ext>
            </a:extLst>
          </p:cNvPr>
          <p:cNvSpPr>
            <a:spLocks noGrp="1"/>
          </p:cNvSpPr>
          <p:nvPr>
            <p:ph type="title"/>
          </p:nvPr>
        </p:nvSpPr>
        <p:spPr>
          <a:xfrm>
            <a:off x="640079" y="2053641"/>
            <a:ext cx="3669161" cy="2760098"/>
          </a:xfrm>
        </p:spPr>
        <p:txBody>
          <a:bodyPr>
            <a:normAutofit/>
          </a:bodyPr>
          <a:lstStyle/>
          <a:p>
            <a:r>
              <a:rPr lang="en-US">
                <a:solidFill>
                  <a:srgbClr val="FFFFFF"/>
                </a:solidFill>
              </a:rPr>
              <a:t>Clean up Disk – Check Disk</a:t>
            </a:r>
          </a:p>
        </p:txBody>
      </p:sp>
      <p:sp>
        <p:nvSpPr>
          <p:cNvPr id="3" name="Content Placeholder 2">
            <a:extLst>
              <a:ext uri="{FF2B5EF4-FFF2-40B4-BE49-F238E27FC236}">
                <a16:creationId xmlns:a16="http://schemas.microsoft.com/office/drawing/2014/main" id="{BC5D31FE-13C5-4B4E-BC6F-E068617E2A74}"/>
              </a:ext>
            </a:extLst>
          </p:cNvPr>
          <p:cNvSpPr>
            <a:spLocks noGrp="1"/>
          </p:cNvSpPr>
          <p:nvPr>
            <p:ph idx="1"/>
          </p:nvPr>
        </p:nvSpPr>
        <p:spPr>
          <a:xfrm>
            <a:off x="6090574" y="801866"/>
            <a:ext cx="5306084" cy="5230634"/>
          </a:xfrm>
        </p:spPr>
        <p:txBody>
          <a:bodyPr anchor="ctr">
            <a:normAutofit/>
          </a:bodyPr>
          <a:lstStyle/>
          <a:p>
            <a:r>
              <a:rPr lang="en-US" sz="1300">
                <a:solidFill>
                  <a:srgbClr val="000000"/>
                </a:solidFill>
              </a:rPr>
              <a:t>Check Disk is a utility that verifies the file system integrity of a hard disk. Errors that can be checked and fixed by Check Disk include:</a:t>
            </a:r>
          </a:p>
          <a:p>
            <a:pPr lvl="0"/>
            <a:r>
              <a:rPr lang="en-US" sz="1300">
                <a:solidFill>
                  <a:srgbClr val="000000"/>
                </a:solidFill>
              </a:rPr>
              <a:t>Lost clusters are a series of used clusters on the hard disk drive that are not associated with a specific file.</a:t>
            </a:r>
          </a:p>
          <a:p>
            <a:pPr lvl="0"/>
            <a:r>
              <a:rPr lang="en-US" sz="1300">
                <a:solidFill>
                  <a:srgbClr val="000000"/>
                </a:solidFill>
              </a:rPr>
              <a:t>A cross-linked file occurs when two files claim the same cluster. Check Disk will identify cross-linked files and correct their cluster associations.</a:t>
            </a:r>
          </a:p>
          <a:p>
            <a:pPr lvl="0"/>
            <a:r>
              <a:rPr lang="en-US" sz="1300" i="1">
                <a:solidFill>
                  <a:srgbClr val="000000"/>
                </a:solidFill>
              </a:rPr>
              <a:t>Orphaned</a:t>
            </a:r>
            <a:r>
              <a:rPr lang="en-US" sz="1300">
                <a:solidFill>
                  <a:srgbClr val="000000"/>
                </a:solidFill>
              </a:rPr>
              <a:t> files are files that exist on the hard drive but are not associated with a directory in the index. Normally Check Disk can re-associate the file with the correct directory.</a:t>
            </a:r>
          </a:p>
          <a:p>
            <a:pPr lvl="0"/>
            <a:r>
              <a:rPr lang="en-US" sz="1300">
                <a:solidFill>
                  <a:srgbClr val="000000"/>
                </a:solidFill>
              </a:rPr>
              <a:t>A </a:t>
            </a:r>
            <a:r>
              <a:rPr lang="en-US" sz="1300" i="1">
                <a:solidFill>
                  <a:srgbClr val="000000"/>
                </a:solidFill>
              </a:rPr>
              <a:t>bad sector</a:t>
            </a:r>
            <a:r>
              <a:rPr lang="en-US" sz="1300">
                <a:solidFill>
                  <a:srgbClr val="000000"/>
                </a:solidFill>
              </a:rPr>
              <a:t> is a portion of the hard disk that cannot be used. Bad sectors are marked so that they are no longer used. Any used bad sectors are redirected to another sector.</a:t>
            </a:r>
          </a:p>
          <a:p>
            <a:r>
              <a:rPr lang="en-US" sz="1300">
                <a:solidFill>
                  <a:srgbClr val="000000"/>
                </a:solidFill>
              </a:rPr>
              <a:t>The NTFS file system automatically detects bad sectors as the system operates saving and reading files.</a:t>
            </a:r>
          </a:p>
          <a:p>
            <a:r>
              <a:rPr lang="en-US" sz="1300">
                <a:solidFill>
                  <a:srgbClr val="000000"/>
                </a:solidFill>
              </a:rPr>
              <a:t>You can run Check Disk by typing </a:t>
            </a:r>
            <a:r>
              <a:rPr lang="en-US" sz="1300" b="1">
                <a:solidFill>
                  <a:srgbClr val="000000"/>
                </a:solidFill>
              </a:rPr>
              <a:t>Chkdsk</a:t>
            </a:r>
            <a:r>
              <a:rPr lang="en-US" sz="1300">
                <a:solidFill>
                  <a:srgbClr val="000000"/>
                </a:solidFill>
              </a:rPr>
              <a:t> at a command prompt.</a:t>
            </a:r>
          </a:p>
          <a:p>
            <a:pPr lvl="0"/>
            <a:r>
              <a:rPr lang="en-US" sz="1300">
                <a:solidFill>
                  <a:srgbClr val="000000"/>
                </a:solidFill>
              </a:rPr>
              <a:t>Use </a:t>
            </a:r>
            <a:r>
              <a:rPr lang="en-US" sz="1300" b="1">
                <a:solidFill>
                  <a:srgbClr val="000000"/>
                </a:solidFill>
              </a:rPr>
              <a:t>Chkdsk</a:t>
            </a:r>
            <a:r>
              <a:rPr lang="en-US" sz="1300">
                <a:solidFill>
                  <a:srgbClr val="000000"/>
                </a:solidFill>
              </a:rPr>
              <a:t> with the </a:t>
            </a:r>
            <a:r>
              <a:rPr lang="en-US" sz="1300" b="1">
                <a:solidFill>
                  <a:srgbClr val="000000"/>
                </a:solidFill>
              </a:rPr>
              <a:t>/f</a:t>
            </a:r>
            <a:r>
              <a:rPr lang="en-US" sz="1300">
                <a:solidFill>
                  <a:srgbClr val="000000"/>
                </a:solidFill>
              </a:rPr>
              <a:t> switch to automatically fix errors without scanning for bad sectors.</a:t>
            </a:r>
          </a:p>
          <a:p>
            <a:pPr lvl="0"/>
            <a:r>
              <a:rPr lang="en-US" sz="1300">
                <a:solidFill>
                  <a:srgbClr val="000000"/>
                </a:solidFill>
              </a:rPr>
              <a:t>Use the </a:t>
            </a:r>
            <a:r>
              <a:rPr lang="en-US" sz="1300" b="1">
                <a:solidFill>
                  <a:srgbClr val="000000"/>
                </a:solidFill>
              </a:rPr>
              <a:t>/r</a:t>
            </a:r>
            <a:r>
              <a:rPr lang="en-US" sz="1300">
                <a:solidFill>
                  <a:srgbClr val="000000"/>
                </a:solidFill>
              </a:rPr>
              <a:t> switch to scan and fix bad sectors and other errors.</a:t>
            </a:r>
          </a:p>
          <a:p>
            <a:r>
              <a:rPr lang="en-US" sz="1300">
                <a:solidFill>
                  <a:srgbClr val="000000"/>
                </a:solidFill>
              </a:rPr>
              <a:t>Use the </a:t>
            </a:r>
            <a:r>
              <a:rPr lang="en-US" sz="1300" b="1">
                <a:solidFill>
                  <a:srgbClr val="000000"/>
                </a:solidFill>
              </a:rPr>
              <a:t>/?</a:t>
            </a:r>
            <a:r>
              <a:rPr lang="en-US" sz="1300">
                <a:solidFill>
                  <a:srgbClr val="000000"/>
                </a:solidFill>
              </a:rPr>
              <a:t> command for help.</a:t>
            </a:r>
          </a:p>
        </p:txBody>
      </p:sp>
    </p:spTree>
    <p:extLst>
      <p:ext uri="{BB962C8B-B14F-4D97-AF65-F5344CB8AC3E}">
        <p14:creationId xmlns:p14="http://schemas.microsoft.com/office/powerpoint/2010/main" val="3167833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D68741BC-3868-4986-B177-A3DD74613F71}"/>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Common Storage Issues – Failure to Boot</a:t>
            </a:r>
          </a:p>
        </p:txBody>
      </p:sp>
      <p:graphicFrame>
        <p:nvGraphicFramePr>
          <p:cNvPr id="4" name="Content Placeholder 3">
            <a:extLst>
              <a:ext uri="{FF2B5EF4-FFF2-40B4-BE49-F238E27FC236}">
                <a16:creationId xmlns:a16="http://schemas.microsoft.com/office/drawing/2014/main" id="{3FC4AF19-D08F-4A91-AFE0-F1317BF29954}"/>
              </a:ext>
            </a:extLst>
          </p:cNvPr>
          <p:cNvGraphicFramePr>
            <a:graphicFrameLocks noGrp="1"/>
          </p:cNvGraphicFramePr>
          <p:nvPr>
            <p:ph idx="1"/>
            <p:extLst>
              <p:ext uri="{D42A27DB-BD31-4B8C-83A1-F6EECF244321}">
                <p14:modId xmlns:p14="http://schemas.microsoft.com/office/powerpoint/2010/main" val="1620358721"/>
              </p:ext>
            </p:extLst>
          </p:nvPr>
        </p:nvGraphicFramePr>
        <p:xfrm>
          <a:off x="5010150" y="452582"/>
          <a:ext cx="7181850" cy="5911273"/>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1845770894"/>
                    </a:ext>
                  </a:extLst>
                </a:gridCol>
              </a:tblGrid>
              <a:tr h="5911273">
                <a:tc>
                  <a:txBody>
                    <a:bodyPr/>
                    <a:lstStyle/>
                    <a:p>
                      <a:pPr marL="0" marR="0">
                        <a:lnSpc>
                          <a:spcPct val="115000"/>
                        </a:lnSpc>
                        <a:spcBef>
                          <a:spcPts val="0"/>
                        </a:spcBef>
                        <a:spcAft>
                          <a:spcPts val="0"/>
                        </a:spcAft>
                      </a:pPr>
                      <a:r>
                        <a:rPr lang="en-US" sz="1200" dirty="0">
                          <a:effectLst/>
                        </a:rPr>
                        <a:t>A failure to boot with an error message that reads something to the effect of "OS Not Found" could be trivial or serious. Common causes include the following:</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You're booting from the wrong disk ; one that doesn't have an operating system installed. This is a very common issue. It frequently occurs when a CD or DVD is in your optical drive at system boot and the BIOS/UEFI is configured to boot from the optical drive first. The error message is displayed when an operating system can't be found on the optical disc. To fix this issue, simply remove the optical disc from the drive and reboot.</a:t>
                      </a:r>
                    </a:p>
                    <a:p>
                      <a:pPr marL="152400" marR="0">
                        <a:lnSpc>
                          <a:spcPct val="115000"/>
                        </a:lnSpc>
                        <a:spcBef>
                          <a:spcPts val="0"/>
                        </a:spcBef>
                        <a:spcAft>
                          <a:spcPts val="1000"/>
                        </a:spcAft>
                      </a:pPr>
                      <a:r>
                        <a:rPr lang="en-US" sz="1200" dirty="0">
                          <a:effectLst/>
                        </a:rPr>
                        <a:t>This error could also be caused in situations where you have multiple hard disks in the system, but only one has an operating system installed. If the boot device setting gets inadvertently changed in the BIOS/UEFI, it will try to boot the system from the wrong hard disk.</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rPr>
                        <a:t>Your master boot record (MBR) has been overwritten or is corrupt. The MBR is the first sector of your hard drive that tells the BIOS where to look for the operating system on the disk. If the MBR is damaged or corrupt, then the operating system will fail to load.</a:t>
                      </a:r>
                    </a:p>
                    <a:p>
                      <a:pPr marL="533400" marR="0">
                        <a:lnSpc>
                          <a:spcPct val="115000"/>
                        </a:lnSpc>
                        <a:spcBef>
                          <a:spcPts val="0"/>
                        </a:spcBef>
                        <a:spcAft>
                          <a:spcPts val="1000"/>
                        </a:spcAft>
                      </a:pPr>
                      <a:r>
                        <a:rPr lang="en-US" sz="1200" dirty="0">
                          <a:effectLst/>
                        </a:rPr>
                        <a:t>On Windows, you have to boot from the installation disc to enter the recovery environment and select the Automatic repair option. Alternatively, you can select the Command prompt option and run the </a:t>
                      </a:r>
                      <a:r>
                        <a:rPr lang="en-US" sz="1200" dirty="0" err="1">
                          <a:effectLst/>
                        </a:rPr>
                        <a:t>bootrec</a:t>
                      </a:r>
                      <a:r>
                        <a:rPr lang="en-US" sz="1200" dirty="0">
                          <a:effectLst/>
                        </a:rPr>
                        <a:t> command to rebuild the boot configuration data. You can also run the </a:t>
                      </a:r>
                      <a:r>
                        <a:rPr lang="en-US" sz="1200" dirty="0" err="1">
                          <a:effectLst/>
                        </a:rPr>
                        <a:t>bootrec</a:t>
                      </a:r>
                      <a:r>
                        <a:rPr lang="en-US" sz="1200" dirty="0">
                          <a:effectLst/>
                        </a:rPr>
                        <a:t> command with the following switches: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200" dirty="0">
                          <a:effectLst/>
                        </a:rPr>
                        <a:t>/</a:t>
                      </a:r>
                      <a:r>
                        <a:rPr lang="en-US" sz="1200" dirty="0" err="1">
                          <a:effectLst/>
                        </a:rPr>
                        <a:t>fixmbr</a:t>
                      </a:r>
                      <a:r>
                        <a:rPr lang="en-US" sz="1200" dirty="0">
                          <a:effectLst/>
                        </a:rPr>
                        <a:t>: Repairs the master boot record</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200" dirty="0">
                          <a:effectLst/>
                        </a:rPr>
                        <a:t>/</a:t>
                      </a:r>
                      <a:r>
                        <a:rPr lang="en-US" sz="1200" dirty="0" err="1">
                          <a:effectLst/>
                        </a:rPr>
                        <a:t>fixboot</a:t>
                      </a:r>
                      <a:r>
                        <a:rPr lang="en-US" sz="1200" dirty="0">
                          <a:effectLst/>
                        </a:rPr>
                        <a:t>: Repairs the boot sector</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200" dirty="0">
                          <a:effectLst/>
                        </a:rPr>
                        <a:t>/</a:t>
                      </a:r>
                      <a:r>
                        <a:rPr lang="en-US" sz="1200" dirty="0" err="1">
                          <a:effectLst/>
                        </a:rPr>
                        <a:t>rebuildbcd</a:t>
                      </a:r>
                      <a:r>
                        <a:rPr lang="en-US" sz="1200" dirty="0">
                          <a:effectLst/>
                        </a:rPr>
                        <a:t>: Rebuilds the boot configuration data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79270" marR="179270" marT="89635" marB="89635" anchor="ctr"/>
                </a:tc>
                <a:extLst>
                  <a:ext uri="{0D108BD9-81ED-4DB2-BD59-A6C34878D82A}">
                    <a16:rowId xmlns:a16="http://schemas.microsoft.com/office/drawing/2014/main" val="2432090386"/>
                  </a:ext>
                </a:extLst>
              </a:tr>
            </a:tbl>
          </a:graphicData>
        </a:graphic>
      </p:graphicFrame>
    </p:spTree>
    <p:extLst>
      <p:ext uri="{BB962C8B-B14F-4D97-AF65-F5344CB8AC3E}">
        <p14:creationId xmlns:p14="http://schemas.microsoft.com/office/powerpoint/2010/main" val="3511667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4358814-C869-4BC8-B177-C93C10682B94}"/>
              </a:ext>
            </a:extLst>
          </p:cNvPr>
          <p:cNvSpPr>
            <a:spLocks noGrp="1"/>
          </p:cNvSpPr>
          <p:nvPr>
            <p:ph type="title"/>
          </p:nvPr>
        </p:nvSpPr>
        <p:spPr>
          <a:xfrm>
            <a:off x="640079" y="2053641"/>
            <a:ext cx="3669161" cy="2760098"/>
          </a:xfrm>
        </p:spPr>
        <p:txBody>
          <a:bodyPr>
            <a:normAutofit/>
          </a:bodyPr>
          <a:lstStyle/>
          <a:p>
            <a:r>
              <a:rPr lang="en-US">
                <a:solidFill>
                  <a:srgbClr val="FFFFFF"/>
                </a:solidFill>
              </a:rPr>
              <a:t>Common Storage Issues – Application Crash</a:t>
            </a:r>
          </a:p>
        </p:txBody>
      </p:sp>
      <p:sp>
        <p:nvSpPr>
          <p:cNvPr id="3" name="Content Placeholder 2">
            <a:extLst>
              <a:ext uri="{FF2B5EF4-FFF2-40B4-BE49-F238E27FC236}">
                <a16:creationId xmlns:a16="http://schemas.microsoft.com/office/drawing/2014/main" id="{E27FED37-3173-4B61-ACB9-329AFDA01440}"/>
              </a:ext>
            </a:extLst>
          </p:cNvPr>
          <p:cNvSpPr>
            <a:spLocks noGrp="1"/>
          </p:cNvSpPr>
          <p:nvPr>
            <p:ph idx="1"/>
          </p:nvPr>
        </p:nvSpPr>
        <p:spPr>
          <a:xfrm>
            <a:off x="6090574" y="801866"/>
            <a:ext cx="5306084" cy="5230634"/>
          </a:xfrm>
        </p:spPr>
        <p:txBody>
          <a:bodyPr anchor="ctr">
            <a:normAutofit/>
          </a:bodyPr>
          <a:lstStyle/>
          <a:p>
            <a:pPr marL="0" indent="0">
              <a:buNone/>
            </a:pPr>
            <a:r>
              <a:rPr lang="en-US" sz="2400" dirty="0">
                <a:solidFill>
                  <a:srgbClr val="000000"/>
                </a:solidFill>
              </a:rPr>
              <a:t>If an application you are using crashes, an error has occurred that gives you no choice except to exit the application. Sometimes you can fix the problem by rebooting the computer. You may need to debug your system. Check log files for errors that provide clues about what might have caused the crash.</a:t>
            </a:r>
          </a:p>
        </p:txBody>
      </p:sp>
    </p:spTree>
    <p:extLst>
      <p:ext uri="{BB962C8B-B14F-4D97-AF65-F5344CB8AC3E}">
        <p14:creationId xmlns:p14="http://schemas.microsoft.com/office/powerpoint/2010/main" val="2476529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3CE54040-AA37-45BA-A90B-77E6C3C39F14}"/>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Common Storage Issues – Crash Screens</a:t>
            </a:r>
          </a:p>
        </p:txBody>
      </p:sp>
      <p:graphicFrame>
        <p:nvGraphicFramePr>
          <p:cNvPr id="4" name="Content Placeholder 3">
            <a:extLst>
              <a:ext uri="{FF2B5EF4-FFF2-40B4-BE49-F238E27FC236}">
                <a16:creationId xmlns:a16="http://schemas.microsoft.com/office/drawing/2014/main" id="{B40A45BC-72B6-42BA-8442-DA9A2C203541}"/>
              </a:ext>
            </a:extLst>
          </p:cNvPr>
          <p:cNvGraphicFramePr>
            <a:graphicFrameLocks noGrp="1"/>
          </p:cNvGraphicFramePr>
          <p:nvPr>
            <p:ph idx="1"/>
            <p:extLst>
              <p:ext uri="{D42A27DB-BD31-4B8C-83A1-F6EECF244321}">
                <p14:modId xmlns:p14="http://schemas.microsoft.com/office/powerpoint/2010/main" val="230952841"/>
              </p:ext>
            </p:extLst>
          </p:nvPr>
        </p:nvGraphicFramePr>
        <p:xfrm>
          <a:off x="5010150" y="685801"/>
          <a:ext cx="7181850" cy="5484090"/>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470826475"/>
                    </a:ext>
                  </a:extLst>
                </a:gridCol>
              </a:tblGrid>
              <a:tr h="5484090">
                <a:tc>
                  <a:txBody>
                    <a:bodyPr/>
                    <a:lstStyle/>
                    <a:p>
                      <a:pPr marL="0" marR="0">
                        <a:lnSpc>
                          <a:spcPct val="115000"/>
                        </a:lnSpc>
                        <a:spcBef>
                          <a:spcPts val="0"/>
                        </a:spcBef>
                        <a:spcAft>
                          <a:spcPts val="0"/>
                        </a:spcAft>
                      </a:pPr>
                      <a:r>
                        <a:rPr lang="en-US" sz="2000" dirty="0">
                          <a:effectLst/>
                        </a:rPr>
                        <a:t>If you experience a Blue Screen of Death (BSOD) on a Windows machine or Spinning Pinwheel of Death (SPOD) on a MAC, several events may have occurred. You could have a fatal system error that is preventing the system from operating safely, or just one application may have failed. Often, rebooting the computer solves the problem. If that doesn't work, you can attempt to revert the system to a previous state to undo any software or hardware changes that are causing problems. Scan your computer for viruses, roll back drivers, update drivers, update your operating system, update BIOS or return them to their factory settings, repair permissions, or clear the </a:t>
                      </a:r>
                      <a:r>
                        <a:rPr lang="en-US" sz="2000" dirty="0" err="1">
                          <a:effectLst/>
                        </a:rPr>
                        <a:t>dyld</a:t>
                      </a:r>
                      <a:r>
                        <a:rPr lang="en-US" sz="2000" dirty="0">
                          <a:effectLst/>
                        </a:rPr>
                        <a:t> cache.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91709" marR="191709" marT="95855" marB="95855" anchor="ctr"/>
                </a:tc>
                <a:extLst>
                  <a:ext uri="{0D108BD9-81ED-4DB2-BD59-A6C34878D82A}">
                    <a16:rowId xmlns:a16="http://schemas.microsoft.com/office/drawing/2014/main" val="2178840854"/>
                  </a:ext>
                </a:extLst>
              </a:tr>
            </a:tbl>
          </a:graphicData>
        </a:graphic>
      </p:graphicFrame>
    </p:spTree>
    <p:extLst>
      <p:ext uri="{BB962C8B-B14F-4D97-AF65-F5344CB8AC3E}">
        <p14:creationId xmlns:p14="http://schemas.microsoft.com/office/powerpoint/2010/main" val="441723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BA22B73D-3267-4ADA-BCF7-9BFB406D7315}"/>
              </a:ext>
            </a:extLst>
          </p:cNvPr>
          <p:cNvSpPr>
            <a:spLocks noGrp="1"/>
          </p:cNvSpPr>
          <p:nvPr>
            <p:ph type="title"/>
          </p:nvPr>
        </p:nvSpPr>
        <p:spPr>
          <a:xfrm>
            <a:off x="535020" y="685800"/>
            <a:ext cx="2780271" cy="5105400"/>
          </a:xfrm>
        </p:spPr>
        <p:txBody>
          <a:bodyPr>
            <a:normAutofit/>
          </a:bodyPr>
          <a:lstStyle/>
          <a:p>
            <a:r>
              <a:rPr lang="en-US" sz="3700">
                <a:solidFill>
                  <a:srgbClr val="FFFFFF"/>
                </a:solidFill>
              </a:rPr>
              <a:t>Network Physical Infrastructure </a:t>
            </a:r>
          </a:p>
        </p:txBody>
      </p:sp>
      <p:graphicFrame>
        <p:nvGraphicFramePr>
          <p:cNvPr id="4" name="Content Placeholder 3">
            <a:extLst>
              <a:ext uri="{FF2B5EF4-FFF2-40B4-BE49-F238E27FC236}">
                <a16:creationId xmlns:a16="http://schemas.microsoft.com/office/drawing/2014/main" id="{308D2981-B8DD-4AAA-80EA-A3A9CDAEE289}"/>
              </a:ext>
            </a:extLst>
          </p:cNvPr>
          <p:cNvGraphicFramePr>
            <a:graphicFrameLocks noGrp="1"/>
          </p:cNvGraphicFramePr>
          <p:nvPr>
            <p:ph idx="1"/>
            <p:extLst>
              <p:ext uri="{D42A27DB-BD31-4B8C-83A1-F6EECF244321}">
                <p14:modId xmlns:p14="http://schemas.microsoft.com/office/powerpoint/2010/main" val="930200093"/>
              </p:ext>
            </p:extLst>
          </p:nvPr>
        </p:nvGraphicFramePr>
        <p:xfrm>
          <a:off x="5010150" y="591127"/>
          <a:ext cx="7181850" cy="5440217"/>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1038858397"/>
                    </a:ext>
                  </a:extLst>
                </a:gridCol>
              </a:tblGrid>
              <a:tr h="5440217">
                <a:tc>
                  <a:txBody>
                    <a:bodyPr/>
                    <a:lstStyle/>
                    <a:p>
                      <a:pPr marL="0" marR="0">
                        <a:lnSpc>
                          <a:spcPct val="115000"/>
                        </a:lnSpc>
                        <a:spcBef>
                          <a:spcPts val="375"/>
                        </a:spcBef>
                        <a:spcAft>
                          <a:spcPts val="375"/>
                        </a:spcAft>
                      </a:pPr>
                      <a:r>
                        <a:rPr lang="en-US" sz="1600" dirty="0">
                          <a:effectLst/>
                        </a:rPr>
                        <a:t>Networks contain two types of hosts, hosts that consume a service, and hosts that provide a service. Hosts that provide a service are called servers. The following are some of the more common types of servers: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File and Print Server - Provides file sharing and print sharing services.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Application Server - Provides access to a shared network application (a database server that contains customer information).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Directory Server - Handles user authentication. Also stores user credentials, permissions, and settings.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Remote Access Server - Provides remote access to network resources.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Web Server - Serves web pages and web content via HTTP.</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DNS Server - Uses the domain name service to map IP addresses to domain names.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DHCP Server - Automatically configures network hosts with an IP address, subnet mask, DNS server, and default gateway.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6248" marR="196248" marT="98124" marB="98124" anchor="ctr"/>
                </a:tc>
                <a:extLst>
                  <a:ext uri="{0D108BD9-81ED-4DB2-BD59-A6C34878D82A}">
                    <a16:rowId xmlns:a16="http://schemas.microsoft.com/office/drawing/2014/main" val="1571448248"/>
                  </a:ext>
                </a:extLst>
              </a:tr>
            </a:tbl>
          </a:graphicData>
        </a:graphic>
      </p:graphicFrame>
    </p:spTree>
    <p:extLst>
      <p:ext uri="{BB962C8B-B14F-4D97-AF65-F5344CB8AC3E}">
        <p14:creationId xmlns:p14="http://schemas.microsoft.com/office/powerpoint/2010/main" val="1736825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3B1EE1F-6738-485F-A620-2602F7683D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7" y="0"/>
            <a:ext cx="465734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D90E948-57D5-41F7-9DB2-2722CBFAE973}"/>
              </a:ext>
            </a:extLst>
          </p:cNvPr>
          <p:cNvSpPr>
            <a:spLocks noGrp="1"/>
          </p:cNvSpPr>
          <p:nvPr>
            <p:ph type="title"/>
          </p:nvPr>
        </p:nvSpPr>
        <p:spPr>
          <a:xfrm>
            <a:off x="8046748" y="1257300"/>
            <a:ext cx="3505240" cy="4254869"/>
          </a:xfrm>
        </p:spPr>
        <p:txBody>
          <a:bodyPr>
            <a:normAutofit/>
          </a:bodyPr>
          <a:lstStyle/>
          <a:p>
            <a:r>
              <a:rPr lang="en-US">
                <a:solidFill>
                  <a:schemeClr val="bg1"/>
                </a:solidFill>
              </a:rPr>
              <a:t>Network Connectivity Devices</a:t>
            </a:r>
          </a:p>
        </p:txBody>
      </p:sp>
      <p:cxnSp>
        <p:nvCxnSpPr>
          <p:cNvPr id="24" name="Straight Connector 23">
            <a:extLst>
              <a:ext uri="{FF2B5EF4-FFF2-40B4-BE49-F238E27FC236}">
                <a16:creationId xmlns:a16="http://schemas.microsoft.com/office/drawing/2014/main" id="{ADC544FB-7860-4381-935B-43879C94F6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86703" y="1257300"/>
            <a:ext cx="0" cy="56007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3">
            <a:extLst>
              <a:ext uri="{FF2B5EF4-FFF2-40B4-BE49-F238E27FC236}">
                <a16:creationId xmlns:a16="http://schemas.microsoft.com/office/drawing/2014/main" id="{0ECD5426-5853-4FB2-97F0-1CC55A38985F}"/>
              </a:ext>
            </a:extLst>
          </p:cNvPr>
          <p:cNvGraphicFramePr>
            <a:graphicFrameLocks noGrp="1"/>
          </p:cNvGraphicFramePr>
          <p:nvPr>
            <p:ph idx="1"/>
            <p:extLst>
              <p:ext uri="{D42A27DB-BD31-4B8C-83A1-F6EECF244321}">
                <p14:modId xmlns:p14="http://schemas.microsoft.com/office/powerpoint/2010/main" val="3759590011"/>
              </p:ext>
            </p:extLst>
          </p:nvPr>
        </p:nvGraphicFramePr>
        <p:xfrm>
          <a:off x="0" y="0"/>
          <a:ext cx="6938963" cy="6858000"/>
        </p:xfrm>
        <a:graphic>
          <a:graphicData uri="http://schemas.openxmlformats.org/drawingml/2006/table">
            <a:tbl>
              <a:tblPr firstRow="1" firstCol="1" bandRow="1">
                <a:noFill/>
                <a:tableStyleId>{5C22544A-7EE6-4342-B048-85BDC9FD1C3A}</a:tableStyleId>
              </a:tblPr>
              <a:tblGrid>
                <a:gridCol w="6938963">
                  <a:extLst>
                    <a:ext uri="{9D8B030D-6E8A-4147-A177-3AD203B41FA5}">
                      <a16:colId xmlns:a16="http://schemas.microsoft.com/office/drawing/2014/main" val="2503652388"/>
                    </a:ext>
                  </a:extLst>
                </a:gridCol>
              </a:tblGrid>
              <a:tr h="6858000">
                <a:tc>
                  <a:txBody>
                    <a:bodyPr/>
                    <a:lstStyle/>
                    <a:p>
                      <a:pPr marL="0" marR="0" algn="l">
                        <a:lnSpc>
                          <a:spcPct val="115000"/>
                        </a:lnSpc>
                        <a:spcBef>
                          <a:spcPts val="0"/>
                        </a:spcBef>
                        <a:spcAft>
                          <a:spcPts val="0"/>
                        </a:spcAft>
                      </a:pPr>
                      <a:r>
                        <a:rPr lang="en-US" sz="1100" b="1" dirty="0">
                          <a:solidFill>
                            <a:schemeClr val="tx1">
                              <a:lumMod val="75000"/>
                              <a:lumOff val="25000"/>
                            </a:schemeClr>
                          </a:solidFill>
                          <a:effectLst/>
                        </a:rPr>
                        <a:t>Ethernet uses the following connectivity devices:</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1100" b="1" dirty="0">
                          <a:solidFill>
                            <a:schemeClr val="tx1">
                              <a:lumMod val="75000"/>
                              <a:lumOff val="25000"/>
                            </a:schemeClr>
                          </a:solidFill>
                          <a:effectLst/>
                        </a:rPr>
                        <a:t>A hub provides a central connection for multiple media segments on the same subnet. When a hub receives a signal, it is repeated out to all other ports. Hubs operate in half-duplex mode, meaning devices can either send or receive data at any given time.</a:t>
                      </a:r>
                    </a:p>
                    <a:p>
                      <a:pPr marL="533400" marR="0" algn="l">
                        <a:lnSpc>
                          <a:spcPct val="115000"/>
                        </a:lnSpc>
                        <a:spcBef>
                          <a:spcPts val="0"/>
                        </a:spcBef>
                        <a:spcAft>
                          <a:spcPts val="1000"/>
                        </a:spcAft>
                      </a:pPr>
                      <a:r>
                        <a:rPr lang="en-US" sz="1100" b="1" dirty="0">
                          <a:solidFill>
                            <a:schemeClr val="tx1">
                              <a:lumMod val="75000"/>
                              <a:lumOff val="25000"/>
                            </a:schemeClr>
                          </a:solidFill>
                          <a:effectLst/>
                        </a:rPr>
                        <a:t>Hubs are rarely used in networking environments. You should avoid them if possible.</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1100" b="1" dirty="0">
                          <a:solidFill>
                            <a:schemeClr val="tx1">
                              <a:lumMod val="75000"/>
                              <a:lumOff val="25000"/>
                            </a:schemeClr>
                          </a:solidFill>
                          <a:effectLst/>
                        </a:rPr>
                        <a:t>A switch provides a central connection for multiple media segments on the same subnet. When a switch receives a signal, it forwards that signal only to the port where the destination device is connected.</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1100" b="1" dirty="0">
                          <a:solidFill>
                            <a:schemeClr val="tx1">
                              <a:lumMod val="75000"/>
                              <a:lumOff val="25000"/>
                            </a:schemeClr>
                          </a:solidFill>
                          <a:effectLst/>
                        </a:rPr>
                        <a:t>Switches use the MAC address to send frames to the destination device.</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1100" b="1" dirty="0">
                          <a:solidFill>
                            <a:schemeClr val="tx1">
                              <a:lumMod val="75000"/>
                              <a:lumOff val="25000"/>
                            </a:schemeClr>
                          </a:solidFill>
                          <a:effectLst/>
                        </a:rPr>
                        <a:t>Switches operate in full-duplex mode, meaning devices can send and receive data at the same time because transmission paths are dedicated to only the communicating devices.</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1100" b="1" dirty="0">
                          <a:solidFill>
                            <a:schemeClr val="tx1">
                              <a:lumMod val="75000"/>
                              <a:lumOff val="25000"/>
                            </a:schemeClr>
                          </a:solidFill>
                          <a:effectLst/>
                        </a:rPr>
                        <a:t>When possible, use switches instead of hubs.</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1100" b="1" dirty="0">
                          <a:solidFill>
                            <a:schemeClr val="tx1">
                              <a:lumMod val="75000"/>
                              <a:lumOff val="25000"/>
                            </a:schemeClr>
                          </a:solidFill>
                          <a:effectLst/>
                        </a:rPr>
                        <a:t>A router connects two network segments that have different subnet addresses.</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1100" b="1" dirty="0">
                          <a:solidFill>
                            <a:schemeClr val="tx1">
                              <a:lumMod val="75000"/>
                              <a:lumOff val="25000"/>
                            </a:schemeClr>
                          </a:solidFill>
                          <a:effectLst/>
                        </a:rPr>
                        <a:t>A router has multiple network connections. Each connection is on a different subnet.</a:t>
                      </a:r>
                    </a:p>
                    <a:p>
                      <a:pPr marL="742950" marR="0" lvl="1" indent="-285750" algn="l">
                        <a:lnSpc>
                          <a:spcPct val="115000"/>
                        </a:lnSpc>
                        <a:spcBef>
                          <a:spcPts val="0"/>
                        </a:spcBef>
                        <a:spcAft>
                          <a:spcPts val="1000"/>
                        </a:spcAft>
                        <a:buSzPts val="1000"/>
                        <a:buFont typeface="Courier New" panose="02070309020205020404" pitchFamily="49" charset="0"/>
                        <a:buChar char="o"/>
                        <a:tabLst>
                          <a:tab pos="914400" algn="l"/>
                        </a:tabLst>
                      </a:pPr>
                      <a:r>
                        <a:rPr lang="en-US" sz="1100" b="1" dirty="0">
                          <a:solidFill>
                            <a:schemeClr val="tx1">
                              <a:lumMod val="75000"/>
                              <a:lumOff val="25000"/>
                            </a:schemeClr>
                          </a:solidFill>
                          <a:effectLst/>
                        </a:rPr>
                        <a:t>Routers use the IP address within a packet to move packets between networks.</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1100" b="1" dirty="0">
                          <a:solidFill>
                            <a:schemeClr val="tx1">
                              <a:lumMod val="75000"/>
                              <a:lumOff val="25000"/>
                            </a:schemeClr>
                          </a:solidFill>
                          <a:effectLst/>
                        </a:rPr>
                        <a:t>A bridge connects two segments within the same subnet that use different media types. For example, you can use a bridge to connect wireless clients to wired clients on the same network.</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1100" b="1" dirty="0">
                          <a:solidFill>
                            <a:schemeClr val="tx1">
                              <a:lumMod val="75000"/>
                              <a:lumOff val="25000"/>
                            </a:schemeClr>
                          </a:solidFill>
                          <a:effectLst/>
                        </a:rPr>
                        <a:t>A patch panel is a device that is commonly used to connect individual stranded wires into female RJ45 connectors. For example, you might connect four pairs of wires from a </a:t>
                      </a:r>
                      <a:r>
                        <a:rPr lang="en-US" sz="1100" b="1" dirty="0" err="1">
                          <a:solidFill>
                            <a:schemeClr val="tx1">
                              <a:lumMod val="75000"/>
                              <a:lumOff val="25000"/>
                            </a:schemeClr>
                          </a:solidFill>
                          <a:effectLst/>
                        </a:rPr>
                        <a:t>punchdown</a:t>
                      </a:r>
                      <a:r>
                        <a:rPr lang="en-US" sz="1100" b="1" dirty="0">
                          <a:solidFill>
                            <a:schemeClr val="tx1">
                              <a:lumMod val="75000"/>
                              <a:lumOff val="25000"/>
                            </a:schemeClr>
                          </a:solidFill>
                          <a:effectLst/>
                        </a:rPr>
                        <a:t> block to a port on the patch panel. On the patch panel, you then connect drop cables (cables with RJ45 connectors) to the patch panel on one end and a computer on the other end.</a:t>
                      </a:r>
                    </a:p>
                    <a:p>
                      <a:pPr marL="342900" marR="0" lvl="0" indent="-342900" algn="l">
                        <a:lnSpc>
                          <a:spcPct val="115000"/>
                        </a:lnSpc>
                        <a:spcBef>
                          <a:spcPts val="0"/>
                        </a:spcBef>
                        <a:spcAft>
                          <a:spcPts val="1000"/>
                        </a:spcAft>
                        <a:buSzPts val="1000"/>
                        <a:buFont typeface="Symbol" panose="05050102010706020507" pitchFamily="18" charset="2"/>
                        <a:buChar char=""/>
                        <a:tabLst>
                          <a:tab pos="457200" algn="l"/>
                        </a:tabLst>
                      </a:pPr>
                      <a:r>
                        <a:rPr lang="en-US" sz="1100" b="1" dirty="0">
                          <a:solidFill>
                            <a:schemeClr val="tx1">
                              <a:lumMod val="75000"/>
                              <a:lumOff val="25000"/>
                            </a:schemeClr>
                          </a:solidFill>
                          <a:effectLst/>
                        </a:rPr>
                        <a:t>An Ethernet over power device allows network communications to be transmitted over existing AC power lines. An Ethernet over power device is plugged in to one AC power outlet, and a second Ethernet over power device is connected to the same AC circuit. These devices multiplex the AC copper power lines to transmit digital network signals at a frequency higher than the AC electrical power already on the circui</a:t>
                      </a:r>
                      <a:r>
                        <a:rPr lang="en-US" sz="900" b="1" dirty="0">
                          <a:solidFill>
                            <a:schemeClr val="tx1">
                              <a:lumMod val="75000"/>
                              <a:lumOff val="25000"/>
                            </a:schemeClr>
                          </a:solidFill>
                          <a:effectLst/>
                        </a:rPr>
                        <a:t>t.</a:t>
                      </a:r>
                      <a:endParaRPr lang="en-US" sz="9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08361" marR="162542" marT="54181" marB="54181"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1454427428"/>
                  </a:ext>
                </a:extLst>
              </a:tr>
            </a:tbl>
          </a:graphicData>
        </a:graphic>
      </p:graphicFrame>
    </p:spTree>
    <p:extLst>
      <p:ext uri="{BB962C8B-B14F-4D97-AF65-F5344CB8AC3E}">
        <p14:creationId xmlns:p14="http://schemas.microsoft.com/office/powerpoint/2010/main" val="3573100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1B7112F2-D2BC-475E-8EA9-DFD0684D8739}"/>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Network Protocols – TCP/IP  | UDP</a:t>
            </a:r>
          </a:p>
        </p:txBody>
      </p:sp>
      <p:graphicFrame>
        <p:nvGraphicFramePr>
          <p:cNvPr id="4" name="Content Placeholder 3">
            <a:extLst>
              <a:ext uri="{FF2B5EF4-FFF2-40B4-BE49-F238E27FC236}">
                <a16:creationId xmlns:a16="http://schemas.microsoft.com/office/drawing/2014/main" id="{E563918A-C28A-42D1-8414-64D7E5149837}"/>
              </a:ext>
            </a:extLst>
          </p:cNvPr>
          <p:cNvGraphicFramePr>
            <a:graphicFrameLocks noGrp="1"/>
          </p:cNvGraphicFramePr>
          <p:nvPr>
            <p:ph idx="1"/>
            <p:extLst>
              <p:ext uri="{D42A27DB-BD31-4B8C-83A1-F6EECF244321}">
                <p14:modId xmlns:p14="http://schemas.microsoft.com/office/powerpoint/2010/main" val="1915320521"/>
              </p:ext>
            </p:extLst>
          </p:nvPr>
        </p:nvGraphicFramePr>
        <p:xfrm>
          <a:off x="5010150" y="-2"/>
          <a:ext cx="7181850" cy="6858001"/>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2661756601"/>
                    </a:ext>
                  </a:extLst>
                </a:gridCol>
              </a:tblGrid>
              <a:tr h="6858001">
                <a:tc>
                  <a:txBody>
                    <a:bodyPr/>
                    <a:lstStyle/>
                    <a:p>
                      <a:pPr marL="0" marR="0">
                        <a:lnSpc>
                          <a:spcPct val="115000"/>
                        </a:lnSpc>
                        <a:spcBef>
                          <a:spcPts val="375"/>
                        </a:spcBef>
                        <a:spcAft>
                          <a:spcPts val="375"/>
                        </a:spcAft>
                      </a:pPr>
                      <a:r>
                        <a:rPr lang="en-US" sz="1600" dirty="0">
                          <a:effectLst/>
                        </a:rPr>
                        <a:t>TCP/IP is the protocol suite used on the internet and on most networks. Nearly all computers today use TCP/IP for communication. The Internet Protocol (IP) is a key component of the TCP/IP protocol suite. The IP protocol is responsible for determining how to deliver data from the sending host to the destination host. However, it does not provide a mechanism for segmenting and sequencing packets in a communication. To accomplish this, IP is used in conjunction with another transport protocol:</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Transmission Control Protocol (TCP) - TCP is a connection-oriented protocol. To ensure reliable delivery of data, TCP requires the recipient of a network transmission to send an acknowledgement of each and every IP packet it receives to the sender. Packets that don't make it are retransmitted. This ensures that the data is delivered reliably.</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User Datagram Protocol (UDP) - UDP is a connectionless protocol. Unlike TCP, UDP does not require acknowledgements. One of the key drawbacks of using TCP is the fact that its reliability introduces latency. For small data transmissions, such as sending an email, moderate latency is not a problem. However, for large data transmissions, such as video or audio streaming, the latency associated with TCP is unacceptable. By using UDP instead, the latency of the transmission is significantly reduced, with the assumption that an occasional lost packet won't be detrimental.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71459" marR="171459" marT="85730" marB="85730" anchor="ctr"/>
                </a:tc>
                <a:extLst>
                  <a:ext uri="{0D108BD9-81ED-4DB2-BD59-A6C34878D82A}">
                    <a16:rowId xmlns:a16="http://schemas.microsoft.com/office/drawing/2014/main" val="3977179240"/>
                  </a:ext>
                </a:extLst>
              </a:tr>
            </a:tbl>
          </a:graphicData>
        </a:graphic>
      </p:graphicFrame>
    </p:spTree>
    <p:extLst>
      <p:ext uri="{BB962C8B-B14F-4D97-AF65-F5344CB8AC3E}">
        <p14:creationId xmlns:p14="http://schemas.microsoft.com/office/powerpoint/2010/main" val="3827295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30F8F-8768-4AC0-B391-D418245A8A38}"/>
              </a:ext>
            </a:extLst>
          </p:cNvPr>
          <p:cNvSpPr>
            <a:spLocks noGrp="1"/>
          </p:cNvSpPr>
          <p:nvPr>
            <p:ph type="title"/>
          </p:nvPr>
        </p:nvSpPr>
        <p:spPr/>
        <p:txBody>
          <a:bodyPr/>
          <a:lstStyle/>
          <a:p>
            <a:pPr algn="ctr"/>
            <a:r>
              <a:rPr lang="en-US" dirty="0"/>
              <a:t>Peripheral Devices – System Resources</a:t>
            </a:r>
          </a:p>
        </p:txBody>
      </p:sp>
      <p:sp>
        <p:nvSpPr>
          <p:cNvPr id="3" name="Content Placeholder 2">
            <a:extLst>
              <a:ext uri="{FF2B5EF4-FFF2-40B4-BE49-F238E27FC236}">
                <a16:creationId xmlns:a16="http://schemas.microsoft.com/office/drawing/2014/main" id="{082CE36B-2153-46E7-BCE4-4A0E0D389A5C}"/>
              </a:ext>
            </a:extLst>
          </p:cNvPr>
          <p:cNvSpPr>
            <a:spLocks noGrp="1"/>
          </p:cNvSpPr>
          <p:nvPr>
            <p:ph idx="1"/>
          </p:nvPr>
        </p:nvSpPr>
        <p:spPr/>
        <p:txBody>
          <a:bodyPr>
            <a:normAutofit fontScale="70000" lnSpcReduction="20000"/>
          </a:bodyPr>
          <a:lstStyle/>
          <a:p>
            <a:r>
              <a:rPr lang="en-US" dirty="0"/>
              <a:t>A computer assigns system resources to hardware devices, and the computer uses these assignments to communicate with the device. You should be familiar with three categories of system resources:</a:t>
            </a:r>
            <a:endParaRPr lang="en-US" sz="3200" dirty="0"/>
          </a:p>
          <a:p>
            <a:pPr lvl="0"/>
            <a:r>
              <a:rPr lang="en-US" dirty="0"/>
              <a:t>Devices use IRQ (Interrupt Request) to interact with the CPU. An IRQ allows a device to interrupt the CPU and request processing time. All new devices allow the sharing of an IRQ; older (legacy) devices had to be assigned a unique IRQ.</a:t>
            </a:r>
            <a:endParaRPr lang="en-US" sz="3200" dirty="0"/>
          </a:p>
          <a:p>
            <a:pPr lvl="0"/>
            <a:r>
              <a:rPr lang="en-US" dirty="0"/>
              <a:t>DMA (Direct Memory Access) channels are conduits high-speed devices use to bypass the CPU and communicate with RAM directly.</a:t>
            </a:r>
            <a:endParaRPr lang="en-US" sz="3200" dirty="0"/>
          </a:p>
          <a:p>
            <a:pPr lvl="1"/>
            <a:r>
              <a:rPr lang="en-US" dirty="0"/>
              <a:t>Devices such as hard drives, sound cards, and FireWire cards use DMA channels to increase the speed of data transfers.</a:t>
            </a:r>
            <a:endParaRPr lang="en-US" sz="2800" dirty="0"/>
          </a:p>
          <a:p>
            <a:pPr lvl="1"/>
            <a:r>
              <a:rPr lang="en-US" dirty="0"/>
              <a:t>Devices must have a unique DMA channel.</a:t>
            </a:r>
            <a:endParaRPr lang="en-US" sz="2800" dirty="0"/>
          </a:p>
          <a:p>
            <a:pPr lvl="0"/>
            <a:r>
              <a:rPr lang="en-US" dirty="0"/>
              <a:t>An I/O address (also known as a </a:t>
            </a:r>
            <a:r>
              <a:rPr lang="en-US" i="1" dirty="0"/>
              <a:t>port address</a:t>
            </a:r>
            <a:r>
              <a:rPr lang="en-US" dirty="0"/>
              <a:t>) allows two devices in a computer to send information to each other.</a:t>
            </a:r>
            <a:endParaRPr lang="en-US" sz="3200" dirty="0"/>
          </a:p>
          <a:p>
            <a:pPr lvl="1"/>
            <a:r>
              <a:rPr lang="en-US" dirty="0"/>
              <a:t>When a device wants to send information to another device, it addresses the data to the receiving I/O port number and sends it out on the system bus.</a:t>
            </a:r>
            <a:endParaRPr lang="en-US" sz="2800" dirty="0"/>
          </a:p>
          <a:p>
            <a:r>
              <a:rPr lang="en-US" dirty="0"/>
              <a:t>Each device in a computer must have its own I/O address.</a:t>
            </a:r>
          </a:p>
        </p:txBody>
      </p:sp>
    </p:spTree>
    <p:extLst>
      <p:ext uri="{BB962C8B-B14F-4D97-AF65-F5344CB8AC3E}">
        <p14:creationId xmlns:p14="http://schemas.microsoft.com/office/powerpoint/2010/main" val="42218579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0C767-41BD-4165-821A-298362C12FDB}"/>
              </a:ext>
            </a:extLst>
          </p:cNvPr>
          <p:cNvSpPr>
            <a:spLocks noGrp="1"/>
          </p:cNvSpPr>
          <p:nvPr>
            <p:ph type="title"/>
          </p:nvPr>
        </p:nvSpPr>
        <p:spPr/>
        <p:txBody>
          <a:bodyPr/>
          <a:lstStyle/>
          <a:p>
            <a:r>
              <a:rPr lang="en-US" dirty="0"/>
              <a:t>Network Protocols - NetBIOS</a:t>
            </a:r>
          </a:p>
        </p:txBody>
      </p:sp>
      <p:sp>
        <p:nvSpPr>
          <p:cNvPr id="3" name="Content Placeholder 2">
            <a:extLst>
              <a:ext uri="{FF2B5EF4-FFF2-40B4-BE49-F238E27FC236}">
                <a16:creationId xmlns:a16="http://schemas.microsoft.com/office/drawing/2014/main" id="{6C6B3F0C-DAD3-432B-8E62-DE040F924DE0}"/>
              </a:ext>
            </a:extLst>
          </p:cNvPr>
          <p:cNvSpPr>
            <a:spLocks noGrp="1"/>
          </p:cNvSpPr>
          <p:nvPr>
            <p:ph idx="1"/>
          </p:nvPr>
        </p:nvSpPr>
        <p:spPr/>
        <p:txBody>
          <a:bodyPr/>
          <a:lstStyle/>
          <a:p>
            <a:r>
              <a:rPr lang="en-US" dirty="0"/>
              <a:t>NetBIOS is the term used to describe the combination of two protocols: NetBEUI and NetBIOS. NetBIOS was used in early Windows networks. Because NetBIOS is a non-routable protocol, it was often combined with IP to enable internetwork communications.</a:t>
            </a:r>
          </a:p>
          <a:p>
            <a:r>
              <a:rPr lang="en-US" dirty="0"/>
              <a:t>NetBIOS over TCP/IP, or </a:t>
            </a:r>
            <a:r>
              <a:rPr lang="en-US" dirty="0" err="1"/>
              <a:t>NetBT</a:t>
            </a:r>
            <a:r>
              <a:rPr lang="en-US" dirty="0"/>
              <a:t>, is used to allow older computers and applications that rely on NetBIOS to communicate on a TCP/IP network.</a:t>
            </a:r>
          </a:p>
        </p:txBody>
      </p:sp>
    </p:spTree>
    <p:extLst>
      <p:ext uri="{BB962C8B-B14F-4D97-AF65-F5344CB8AC3E}">
        <p14:creationId xmlns:p14="http://schemas.microsoft.com/office/powerpoint/2010/main" val="1063993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53631354-3507-4BFC-A6F0-2747520B905D}"/>
              </a:ext>
            </a:extLst>
          </p:cNvPr>
          <p:cNvGraphicFramePr>
            <a:graphicFrameLocks noGrp="1"/>
          </p:cNvGraphicFramePr>
          <p:nvPr>
            <p:extLst>
              <p:ext uri="{D42A27DB-BD31-4B8C-83A1-F6EECF244321}">
                <p14:modId xmlns:p14="http://schemas.microsoft.com/office/powerpoint/2010/main" val="3391971624"/>
              </p:ext>
            </p:extLst>
          </p:nvPr>
        </p:nvGraphicFramePr>
        <p:xfrm>
          <a:off x="503693" y="1440337"/>
          <a:ext cx="11313764" cy="4856480"/>
        </p:xfrm>
        <a:graphic>
          <a:graphicData uri="http://schemas.openxmlformats.org/drawingml/2006/table">
            <a:tbl>
              <a:tblPr firstRow="1" bandRow="1">
                <a:tableStyleId>{5C22544A-7EE6-4342-B048-85BDC9FD1C3A}</a:tableStyleId>
              </a:tblPr>
              <a:tblGrid>
                <a:gridCol w="2828441">
                  <a:extLst>
                    <a:ext uri="{9D8B030D-6E8A-4147-A177-3AD203B41FA5}">
                      <a16:colId xmlns:a16="http://schemas.microsoft.com/office/drawing/2014/main" val="1231818579"/>
                    </a:ext>
                  </a:extLst>
                </a:gridCol>
                <a:gridCol w="2828441">
                  <a:extLst>
                    <a:ext uri="{9D8B030D-6E8A-4147-A177-3AD203B41FA5}">
                      <a16:colId xmlns:a16="http://schemas.microsoft.com/office/drawing/2014/main" val="4227903791"/>
                    </a:ext>
                  </a:extLst>
                </a:gridCol>
                <a:gridCol w="2828441">
                  <a:extLst>
                    <a:ext uri="{9D8B030D-6E8A-4147-A177-3AD203B41FA5}">
                      <a16:colId xmlns:a16="http://schemas.microsoft.com/office/drawing/2014/main" val="916262670"/>
                    </a:ext>
                  </a:extLst>
                </a:gridCol>
                <a:gridCol w="2828441">
                  <a:extLst>
                    <a:ext uri="{9D8B030D-6E8A-4147-A177-3AD203B41FA5}">
                      <a16:colId xmlns:a16="http://schemas.microsoft.com/office/drawing/2014/main" val="2351596763"/>
                    </a:ext>
                  </a:extLst>
                </a:gridCol>
              </a:tblGrid>
              <a:tr h="370840">
                <a:tc>
                  <a:txBody>
                    <a:bodyPr/>
                    <a:lstStyle/>
                    <a:p>
                      <a:r>
                        <a:rPr lang="en-US" dirty="0" err="1"/>
                        <a:t>HyperText</a:t>
                      </a:r>
                      <a:r>
                        <a:rPr lang="en-US" dirty="0"/>
                        <a:t> Transfer Protocol (HTTP)</a:t>
                      </a:r>
                    </a:p>
                  </a:txBody>
                  <a:tcPr/>
                </a:tc>
                <a:tc>
                  <a:txBody>
                    <a:bodyPr/>
                    <a:lstStyle/>
                    <a:p>
                      <a:r>
                        <a:rPr lang="en-US" dirty="0"/>
                        <a:t>Port 80</a:t>
                      </a:r>
                    </a:p>
                  </a:txBody>
                  <a:tcPr/>
                </a:tc>
                <a:tc>
                  <a:txBody>
                    <a:bodyPr/>
                    <a:lstStyle/>
                    <a:p>
                      <a:r>
                        <a:rPr lang="en-US" dirty="0"/>
                        <a:t>Secure FTP (SFTP)</a:t>
                      </a:r>
                    </a:p>
                  </a:txBody>
                  <a:tcPr/>
                </a:tc>
                <a:tc>
                  <a:txBody>
                    <a:bodyPr/>
                    <a:lstStyle/>
                    <a:p>
                      <a:r>
                        <a:rPr lang="en-US" dirty="0"/>
                        <a:t>Port 22</a:t>
                      </a:r>
                    </a:p>
                  </a:txBody>
                  <a:tcPr/>
                </a:tc>
                <a:extLst>
                  <a:ext uri="{0D108BD9-81ED-4DB2-BD59-A6C34878D82A}">
                    <a16:rowId xmlns:a16="http://schemas.microsoft.com/office/drawing/2014/main" val="2530953956"/>
                  </a:ext>
                </a:extLst>
              </a:tr>
              <a:tr h="370840">
                <a:tc>
                  <a:txBody>
                    <a:bodyPr/>
                    <a:lstStyle/>
                    <a:p>
                      <a:r>
                        <a:rPr lang="en-US" dirty="0"/>
                        <a:t>HTTP over SSL (HTTPS)</a:t>
                      </a:r>
                    </a:p>
                  </a:txBody>
                  <a:tcPr/>
                </a:tc>
                <a:tc>
                  <a:txBody>
                    <a:bodyPr/>
                    <a:lstStyle/>
                    <a:p>
                      <a:r>
                        <a:rPr lang="en-US" dirty="0"/>
                        <a:t>Port 443</a:t>
                      </a:r>
                    </a:p>
                  </a:txBody>
                  <a:tcPr/>
                </a:tc>
                <a:tc>
                  <a:txBody>
                    <a:bodyPr/>
                    <a:lstStyle/>
                    <a:p>
                      <a:r>
                        <a:rPr lang="en-US" dirty="0"/>
                        <a:t>Domain Name System (DNS)</a:t>
                      </a:r>
                    </a:p>
                  </a:txBody>
                  <a:tcPr/>
                </a:tc>
                <a:tc>
                  <a:txBody>
                    <a:bodyPr/>
                    <a:lstStyle/>
                    <a:p>
                      <a:r>
                        <a:rPr lang="en-US" dirty="0"/>
                        <a:t>Port 53</a:t>
                      </a:r>
                    </a:p>
                  </a:txBody>
                  <a:tcPr/>
                </a:tc>
                <a:extLst>
                  <a:ext uri="{0D108BD9-81ED-4DB2-BD59-A6C34878D82A}">
                    <a16:rowId xmlns:a16="http://schemas.microsoft.com/office/drawing/2014/main" val="3382828314"/>
                  </a:ext>
                </a:extLst>
              </a:tr>
              <a:tr h="370840">
                <a:tc>
                  <a:txBody>
                    <a:bodyPr/>
                    <a:lstStyle/>
                    <a:p>
                      <a:r>
                        <a:rPr lang="en-US" dirty="0"/>
                        <a:t>File Transfer Protocol (FTP)</a:t>
                      </a:r>
                    </a:p>
                  </a:txBody>
                  <a:tcPr/>
                </a:tc>
                <a:tc>
                  <a:txBody>
                    <a:bodyPr/>
                    <a:lstStyle/>
                    <a:p>
                      <a:r>
                        <a:rPr lang="en-US" dirty="0"/>
                        <a:t>Port 21</a:t>
                      </a:r>
                    </a:p>
                  </a:txBody>
                  <a:tcPr/>
                </a:tc>
                <a:tc>
                  <a:txBody>
                    <a:bodyPr/>
                    <a:lstStyle/>
                    <a:p>
                      <a:r>
                        <a:rPr lang="en-US" dirty="0"/>
                        <a:t>Remote Desktop Protocol (RDP)</a:t>
                      </a:r>
                    </a:p>
                  </a:txBody>
                  <a:tcPr/>
                </a:tc>
                <a:tc>
                  <a:txBody>
                    <a:bodyPr/>
                    <a:lstStyle/>
                    <a:p>
                      <a:r>
                        <a:rPr lang="en-US" dirty="0"/>
                        <a:t>Port 3389</a:t>
                      </a:r>
                    </a:p>
                  </a:txBody>
                  <a:tcPr/>
                </a:tc>
                <a:extLst>
                  <a:ext uri="{0D108BD9-81ED-4DB2-BD59-A6C34878D82A}">
                    <a16:rowId xmlns:a16="http://schemas.microsoft.com/office/drawing/2014/main" val="3429898063"/>
                  </a:ext>
                </a:extLst>
              </a:tr>
              <a:tr h="370840">
                <a:tc>
                  <a:txBody>
                    <a:bodyPr/>
                    <a:lstStyle/>
                    <a:p>
                      <a:r>
                        <a:rPr lang="en-US" dirty="0"/>
                        <a:t>Simple Mail Transfer Protocol (SMTP)</a:t>
                      </a:r>
                    </a:p>
                  </a:txBody>
                  <a:tcPr/>
                </a:tc>
                <a:tc>
                  <a:txBody>
                    <a:bodyPr/>
                    <a:lstStyle/>
                    <a:p>
                      <a:r>
                        <a:rPr lang="en-US" dirty="0"/>
                        <a:t>Port 25</a:t>
                      </a:r>
                    </a:p>
                  </a:txBody>
                  <a:tcPr/>
                </a:tc>
                <a:tc>
                  <a:txBody>
                    <a:bodyPr/>
                    <a:lstStyle/>
                    <a:p>
                      <a:r>
                        <a:rPr lang="en-US" dirty="0"/>
                        <a:t>Dynamic Host Configuration Protocol (DHCP)</a:t>
                      </a:r>
                    </a:p>
                  </a:txBody>
                  <a:tcPr/>
                </a:tc>
                <a:tc>
                  <a:txBody>
                    <a:bodyPr/>
                    <a:lstStyle/>
                    <a:p>
                      <a:r>
                        <a:rPr lang="en-US" dirty="0"/>
                        <a:t>Ports 67, 68</a:t>
                      </a:r>
                    </a:p>
                  </a:txBody>
                  <a:tcPr/>
                </a:tc>
                <a:extLst>
                  <a:ext uri="{0D108BD9-81ED-4DB2-BD59-A6C34878D82A}">
                    <a16:rowId xmlns:a16="http://schemas.microsoft.com/office/drawing/2014/main" val="380114365"/>
                  </a:ext>
                </a:extLst>
              </a:tr>
              <a:tr h="370840">
                <a:tc>
                  <a:txBody>
                    <a:bodyPr/>
                    <a:lstStyle/>
                    <a:p>
                      <a:r>
                        <a:rPr lang="en-US" dirty="0"/>
                        <a:t>Internet Message Access Protocol (IMAP)</a:t>
                      </a:r>
                    </a:p>
                  </a:txBody>
                  <a:tcPr/>
                </a:tc>
                <a:tc>
                  <a:txBody>
                    <a:bodyPr/>
                    <a:lstStyle/>
                    <a:p>
                      <a:r>
                        <a:rPr lang="en-US" dirty="0"/>
                        <a:t>Port 143</a:t>
                      </a:r>
                    </a:p>
                  </a:txBody>
                  <a:tcPr/>
                </a:tc>
                <a:tc>
                  <a:txBody>
                    <a:bodyPr/>
                    <a:lstStyle/>
                    <a:p>
                      <a:r>
                        <a:rPr lang="en-US" dirty="0"/>
                        <a:t>Lightweight Directory Access Protocol (LDAP)</a:t>
                      </a:r>
                    </a:p>
                  </a:txBody>
                  <a:tcPr/>
                </a:tc>
                <a:tc>
                  <a:txBody>
                    <a:bodyPr/>
                    <a:lstStyle/>
                    <a:p>
                      <a:r>
                        <a:rPr lang="en-US" dirty="0"/>
                        <a:t>Ports 389, 636</a:t>
                      </a:r>
                    </a:p>
                  </a:txBody>
                  <a:tcPr/>
                </a:tc>
                <a:extLst>
                  <a:ext uri="{0D108BD9-81ED-4DB2-BD59-A6C34878D82A}">
                    <a16:rowId xmlns:a16="http://schemas.microsoft.com/office/drawing/2014/main" val="4173271504"/>
                  </a:ext>
                </a:extLst>
              </a:tr>
              <a:tr h="370840">
                <a:tc>
                  <a:txBody>
                    <a:bodyPr/>
                    <a:lstStyle/>
                    <a:p>
                      <a:r>
                        <a:rPr lang="en-US" dirty="0"/>
                        <a:t>Post Office Protocol Ver 3 (POP3)</a:t>
                      </a:r>
                    </a:p>
                  </a:txBody>
                  <a:tcPr/>
                </a:tc>
                <a:tc>
                  <a:txBody>
                    <a:bodyPr/>
                    <a:lstStyle/>
                    <a:p>
                      <a:r>
                        <a:rPr lang="en-US" dirty="0"/>
                        <a:t>Port 110</a:t>
                      </a:r>
                    </a:p>
                  </a:txBody>
                  <a:tcPr/>
                </a:tc>
                <a:tc>
                  <a:txBody>
                    <a:bodyPr/>
                    <a:lstStyle/>
                    <a:p>
                      <a:r>
                        <a:rPr lang="en-US" dirty="0"/>
                        <a:t>Simple Network Management Protocol (SNMP)</a:t>
                      </a:r>
                    </a:p>
                  </a:txBody>
                  <a:tcPr/>
                </a:tc>
                <a:tc>
                  <a:txBody>
                    <a:bodyPr/>
                    <a:lstStyle/>
                    <a:p>
                      <a:r>
                        <a:rPr lang="en-US" dirty="0"/>
                        <a:t>Ports 161, 162</a:t>
                      </a:r>
                    </a:p>
                  </a:txBody>
                  <a:tcPr/>
                </a:tc>
                <a:extLst>
                  <a:ext uri="{0D108BD9-81ED-4DB2-BD59-A6C34878D82A}">
                    <a16:rowId xmlns:a16="http://schemas.microsoft.com/office/drawing/2014/main" val="3501097945"/>
                  </a:ext>
                </a:extLst>
              </a:tr>
              <a:tr h="370840">
                <a:tc>
                  <a:txBody>
                    <a:bodyPr/>
                    <a:lstStyle/>
                    <a:p>
                      <a:r>
                        <a:rPr lang="en-US" dirty="0"/>
                        <a:t>Remote Terminal Emulation (Telnet)</a:t>
                      </a:r>
                    </a:p>
                  </a:txBody>
                  <a:tcPr/>
                </a:tc>
                <a:tc>
                  <a:txBody>
                    <a:bodyPr/>
                    <a:lstStyle/>
                    <a:p>
                      <a:r>
                        <a:rPr lang="en-US" dirty="0"/>
                        <a:t>Port 23</a:t>
                      </a:r>
                    </a:p>
                  </a:txBody>
                  <a:tcPr/>
                </a:tc>
                <a:tc>
                  <a:txBody>
                    <a:bodyPr/>
                    <a:lstStyle/>
                    <a:p>
                      <a:r>
                        <a:rPr lang="en-US" dirty="0"/>
                        <a:t>Server Message Block (SMB)</a:t>
                      </a:r>
                    </a:p>
                  </a:txBody>
                  <a:tcPr/>
                </a:tc>
                <a:tc>
                  <a:txBody>
                    <a:bodyPr/>
                    <a:lstStyle/>
                    <a:p>
                      <a:r>
                        <a:rPr lang="en-US" dirty="0"/>
                        <a:t>Port 445</a:t>
                      </a:r>
                    </a:p>
                  </a:txBody>
                  <a:tcPr/>
                </a:tc>
                <a:extLst>
                  <a:ext uri="{0D108BD9-81ED-4DB2-BD59-A6C34878D82A}">
                    <a16:rowId xmlns:a16="http://schemas.microsoft.com/office/drawing/2014/main" val="4192889579"/>
                  </a:ext>
                </a:extLst>
              </a:tr>
              <a:tr h="370840">
                <a:tc>
                  <a:txBody>
                    <a:bodyPr/>
                    <a:lstStyle/>
                    <a:p>
                      <a:r>
                        <a:rPr lang="en-US" dirty="0"/>
                        <a:t>Secure Shell (SSH)</a:t>
                      </a:r>
                    </a:p>
                  </a:txBody>
                  <a:tcPr/>
                </a:tc>
                <a:tc>
                  <a:txBody>
                    <a:bodyPr/>
                    <a:lstStyle/>
                    <a:p>
                      <a:r>
                        <a:rPr lang="en-US" dirty="0"/>
                        <a:t>Port 22</a:t>
                      </a:r>
                    </a:p>
                  </a:txBody>
                  <a:tcPr/>
                </a:tc>
                <a:tc>
                  <a:txBody>
                    <a:bodyPr/>
                    <a:lstStyle/>
                    <a:p>
                      <a:r>
                        <a:rPr lang="en-US" dirty="0"/>
                        <a:t>Apple Filing Protocol (AFP)</a:t>
                      </a:r>
                    </a:p>
                  </a:txBody>
                  <a:tcPr/>
                </a:tc>
                <a:tc>
                  <a:txBody>
                    <a:bodyPr/>
                    <a:lstStyle/>
                    <a:p>
                      <a:r>
                        <a:rPr lang="en-US" dirty="0"/>
                        <a:t>Port 548</a:t>
                      </a:r>
                    </a:p>
                  </a:txBody>
                  <a:tcPr/>
                </a:tc>
                <a:extLst>
                  <a:ext uri="{0D108BD9-81ED-4DB2-BD59-A6C34878D82A}">
                    <a16:rowId xmlns:a16="http://schemas.microsoft.com/office/drawing/2014/main" val="2970012732"/>
                  </a:ext>
                </a:extLst>
              </a:tr>
            </a:tbl>
          </a:graphicData>
        </a:graphic>
      </p:graphicFrame>
      <p:sp>
        <p:nvSpPr>
          <p:cNvPr id="6" name="TextBox 5">
            <a:extLst>
              <a:ext uri="{FF2B5EF4-FFF2-40B4-BE49-F238E27FC236}">
                <a16:creationId xmlns:a16="http://schemas.microsoft.com/office/drawing/2014/main" id="{3FC564D2-6FA3-45A5-B5B6-FD0EEAA90F07}"/>
              </a:ext>
            </a:extLst>
          </p:cNvPr>
          <p:cNvSpPr txBox="1"/>
          <p:nvPr/>
        </p:nvSpPr>
        <p:spPr>
          <a:xfrm>
            <a:off x="2704454" y="418454"/>
            <a:ext cx="6625526" cy="369332"/>
          </a:xfrm>
          <a:prstGeom prst="rect">
            <a:avLst/>
          </a:prstGeom>
          <a:noFill/>
        </p:spPr>
        <p:txBody>
          <a:bodyPr wrap="square" rtlCol="0">
            <a:spAutoFit/>
          </a:bodyPr>
          <a:lstStyle/>
          <a:p>
            <a:pPr algn="ctr"/>
            <a:r>
              <a:rPr lang="en-US" dirty="0"/>
              <a:t>Common TCP/IP Protocols</a:t>
            </a:r>
          </a:p>
        </p:txBody>
      </p:sp>
    </p:spTree>
    <p:extLst>
      <p:ext uri="{BB962C8B-B14F-4D97-AF65-F5344CB8AC3E}">
        <p14:creationId xmlns:p14="http://schemas.microsoft.com/office/powerpoint/2010/main" val="30714097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7A386-F35B-499C-A71E-F408DC53D8D8}"/>
              </a:ext>
            </a:extLst>
          </p:cNvPr>
          <p:cNvSpPr>
            <a:spLocks noGrp="1"/>
          </p:cNvSpPr>
          <p:nvPr>
            <p:ph type="title"/>
          </p:nvPr>
        </p:nvSpPr>
        <p:spPr/>
        <p:txBody>
          <a:bodyPr/>
          <a:lstStyle/>
          <a:p>
            <a:r>
              <a:rPr lang="en-US" dirty="0"/>
              <a:t>Configure TCP/IP Parameters – Static | DHCP</a:t>
            </a:r>
          </a:p>
        </p:txBody>
      </p:sp>
      <p:graphicFrame>
        <p:nvGraphicFramePr>
          <p:cNvPr id="4" name="Content Placeholder 3">
            <a:extLst>
              <a:ext uri="{FF2B5EF4-FFF2-40B4-BE49-F238E27FC236}">
                <a16:creationId xmlns:a16="http://schemas.microsoft.com/office/drawing/2014/main" id="{A02F2D52-9A14-4644-9F1F-D0DB660EEC67}"/>
              </a:ext>
            </a:extLst>
          </p:cNvPr>
          <p:cNvGraphicFramePr>
            <a:graphicFrameLocks noGrp="1"/>
          </p:cNvGraphicFramePr>
          <p:nvPr>
            <p:ph idx="1"/>
            <p:extLst>
              <p:ext uri="{D42A27DB-BD31-4B8C-83A1-F6EECF244321}">
                <p14:modId xmlns:p14="http://schemas.microsoft.com/office/powerpoint/2010/main" val="2008977173"/>
              </p:ext>
            </p:extLst>
          </p:nvPr>
        </p:nvGraphicFramePr>
        <p:xfrm>
          <a:off x="838200" y="1479608"/>
          <a:ext cx="10515600" cy="1949392"/>
        </p:xfrm>
        <a:graphic>
          <a:graphicData uri="http://schemas.openxmlformats.org/drawingml/2006/table">
            <a:tbl>
              <a:tblPr firstRow="1" firstCol="1" bandRow="1">
                <a:tableStyleId>{5C22544A-7EE6-4342-B048-85BDC9FD1C3A}</a:tableStyleId>
              </a:tblPr>
              <a:tblGrid>
                <a:gridCol w="10515600">
                  <a:extLst>
                    <a:ext uri="{9D8B030D-6E8A-4147-A177-3AD203B41FA5}">
                      <a16:colId xmlns:a16="http://schemas.microsoft.com/office/drawing/2014/main" val="3287847171"/>
                    </a:ext>
                  </a:extLst>
                </a:gridCol>
              </a:tblGrid>
              <a:tr h="1949392">
                <a:tc>
                  <a:txBody>
                    <a:bodyPr/>
                    <a:lstStyle/>
                    <a:p>
                      <a:pPr marL="0" marR="0">
                        <a:lnSpc>
                          <a:spcPct val="115000"/>
                        </a:lnSpc>
                        <a:spcBef>
                          <a:spcPts val="375"/>
                        </a:spcBef>
                        <a:spcAft>
                          <a:spcPts val="375"/>
                        </a:spcAft>
                      </a:pPr>
                      <a:r>
                        <a:rPr lang="en-US" sz="1600" dirty="0">
                          <a:effectLst/>
                        </a:rPr>
                        <a:t>With static addressing, you manually assign all configuration values. Static addressing is prone to error and should be used only under the following conditions: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The network has a small number of hosts.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The network will not change or grow.</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You have some hosts that must have the same address each 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0" marR="190500" marT="95250" marB="95250" anchor="ctr"/>
                </a:tc>
                <a:extLst>
                  <a:ext uri="{0D108BD9-81ED-4DB2-BD59-A6C34878D82A}">
                    <a16:rowId xmlns:a16="http://schemas.microsoft.com/office/drawing/2014/main" val="3159073243"/>
                  </a:ext>
                </a:extLst>
              </a:tr>
            </a:tbl>
          </a:graphicData>
        </a:graphic>
      </p:graphicFrame>
      <p:sp>
        <p:nvSpPr>
          <p:cNvPr id="5" name="Rectangle 4">
            <a:extLst>
              <a:ext uri="{FF2B5EF4-FFF2-40B4-BE49-F238E27FC236}">
                <a16:creationId xmlns:a16="http://schemas.microsoft.com/office/drawing/2014/main" id="{E5DE436E-EE3F-4963-A612-B8567400968F}"/>
              </a:ext>
            </a:extLst>
          </p:cNvPr>
          <p:cNvSpPr/>
          <p:nvPr/>
        </p:nvSpPr>
        <p:spPr>
          <a:xfrm>
            <a:off x="838200" y="3676577"/>
            <a:ext cx="10515600" cy="2686313"/>
          </a:xfrm>
          <a:prstGeom prst="rect">
            <a:avLst/>
          </a:prstGeom>
        </p:spPr>
        <p:txBody>
          <a:bodyPr wrap="square">
            <a:spAutoFit/>
          </a:bodyPr>
          <a:lstStyle/>
          <a:p>
            <a:pPr>
              <a:lnSpc>
                <a:spcPct val="115000"/>
              </a:lnSpc>
            </a:pPr>
            <a:r>
              <a:rPr lang="en-US" dirty="0">
                <a:solidFill>
                  <a:srgbClr val="282828"/>
                </a:solidFill>
                <a:latin typeface="Open Sans"/>
                <a:ea typeface="Times New Roman" panose="02020603050405020304" pitchFamily="18" charset="0"/>
                <a:cs typeface="Times New Roman" panose="02020603050405020304" pitchFamily="18" charset="0"/>
              </a:rPr>
              <a:t>On a network configured with DHCP, IP hosts contact a DHCP server for IP addressing and other configuration information. This ensures error-free host configuration. With DHCP: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latin typeface="Open Sans"/>
                <a:ea typeface="Times New Roman" panose="02020603050405020304" pitchFamily="18" charset="0"/>
                <a:cs typeface="Times New Roman" panose="02020603050405020304" pitchFamily="18" charset="0"/>
              </a:rPr>
              <a:t>The host uses broadcast messages to locate a DHCP server when it boots.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latin typeface="Open Sans"/>
                <a:ea typeface="Times New Roman" panose="02020603050405020304" pitchFamily="18" charset="0"/>
                <a:cs typeface="Times New Roman" panose="02020603050405020304" pitchFamily="18" charset="0"/>
              </a:rPr>
              <a:t>The DHCP server assigns IP address and mask values to the host (called an address </a:t>
            </a:r>
            <a:r>
              <a:rPr lang="en-US" i="1" dirty="0">
                <a:solidFill>
                  <a:srgbClr val="282828"/>
                </a:solidFill>
                <a:latin typeface="Open Sans"/>
                <a:ea typeface="Times New Roman" panose="02020603050405020304" pitchFamily="18" charset="0"/>
                <a:cs typeface="Times New Roman" panose="02020603050405020304" pitchFamily="18" charset="0"/>
              </a:rPr>
              <a:t>lease</a:t>
            </a:r>
            <a:r>
              <a:rPr lang="en-US" dirty="0">
                <a:solidFill>
                  <a:srgbClr val="282828"/>
                </a:solidFill>
                <a:latin typeface="Open Sans"/>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latin typeface="Open Sans"/>
                <a:ea typeface="Times New Roman" panose="02020603050405020304" pitchFamily="18" charset="0"/>
                <a:cs typeface="Times New Roman" panose="02020603050405020304" pitchFamily="18" charset="0"/>
              </a:rPr>
              <a:t>The DHCP server ensures that no two hosts are assigned the same IP address.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82828"/>
                </a:solidFill>
                <a:latin typeface="Open Sans"/>
                <a:ea typeface="Times New Roman" panose="02020603050405020304" pitchFamily="18" charset="0"/>
                <a:cs typeface="Times New Roman" panose="02020603050405020304" pitchFamily="18" charset="0"/>
              </a:rPr>
              <a:t>You can configure the DHCP server to deliver default gateway, DNS server, and other configuration information to hosts.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9891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2366C300-1FCA-4DDF-BAC9-4CDAB9F7C2EA}"/>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Configure TCP/IP Parameters – APIPA</a:t>
            </a:r>
          </a:p>
        </p:txBody>
      </p:sp>
      <p:graphicFrame>
        <p:nvGraphicFramePr>
          <p:cNvPr id="4" name="Content Placeholder 3">
            <a:extLst>
              <a:ext uri="{FF2B5EF4-FFF2-40B4-BE49-F238E27FC236}">
                <a16:creationId xmlns:a16="http://schemas.microsoft.com/office/drawing/2014/main" id="{33455FB2-8909-4473-A245-EB095AF73E83}"/>
              </a:ext>
            </a:extLst>
          </p:cNvPr>
          <p:cNvGraphicFramePr>
            <a:graphicFrameLocks noGrp="1"/>
          </p:cNvGraphicFramePr>
          <p:nvPr>
            <p:ph idx="1"/>
            <p:extLst>
              <p:ext uri="{D42A27DB-BD31-4B8C-83A1-F6EECF244321}">
                <p14:modId xmlns:p14="http://schemas.microsoft.com/office/powerpoint/2010/main" val="1453922460"/>
              </p:ext>
            </p:extLst>
          </p:nvPr>
        </p:nvGraphicFramePr>
        <p:xfrm>
          <a:off x="4850406" y="83127"/>
          <a:ext cx="7341594" cy="5966691"/>
        </p:xfrm>
        <a:graphic>
          <a:graphicData uri="http://schemas.openxmlformats.org/drawingml/2006/table">
            <a:tbl>
              <a:tblPr firstRow="1" firstCol="1" bandRow="1">
                <a:tableStyleId>{5C22544A-7EE6-4342-B048-85BDC9FD1C3A}</a:tableStyleId>
              </a:tblPr>
              <a:tblGrid>
                <a:gridCol w="7341594">
                  <a:extLst>
                    <a:ext uri="{9D8B030D-6E8A-4147-A177-3AD203B41FA5}">
                      <a16:colId xmlns:a16="http://schemas.microsoft.com/office/drawing/2014/main" val="3285183419"/>
                    </a:ext>
                  </a:extLst>
                </a:gridCol>
              </a:tblGrid>
              <a:tr h="5966691">
                <a:tc>
                  <a:txBody>
                    <a:bodyPr/>
                    <a:lstStyle/>
                    <a:p>
                      <a:pPr marL="0" marR="0">
                        <a:lnSpc>
                          <a:spcPct val="115000"/>
                        </a:lnSpc>
                        <a:spcBef>
                          <a:spcPts val="0"/>
                        </a:spcBef>
                        <a:spcAft>
                          <a:spcPts val="0"/>
                        </a:spcAft>
                      </a:pPr>
                      <a:r>
                        <a:rPr lang="en-US" sz="1600" dirty="0">
                          <a:effectLst/>
                        </a:rPr>
                        <a:t>If a Windows client is configured to receive an IP address from a DHCP server, but cannot contact a DHCP server, it will automatically assign itself an IP address within the following range:</a:t>
                      </a:r>
                    </a:p>
                    <a:p>
                      <a:pPr marL="0" marR="0">
                        <a:lnSpc>
                          <a:spcPct val="115000"/>
                        </a:lnSpc>
                        <a:spcBef>
                          <a:spcPts val="0"/>
                        </a:spcBef>
                        <a:spcAft>
                          <a:spcPts val="500"/>
                        </a:spcAft>
                      </a:pPr>
                      <a:r>
                        <a:rPr lang="en-US" sz="1600" dirty="0">
                          <a:effectLst/>
                        </a:rPr>
                        <a:t>169.254.0.1 to 169.254.255.254 with the subnet mask 255.255.0.0</a:t>
                      </a:r>
                    </a:p>
                    <a:p>
                      <a:pPr marL="0" marR="0">
                        <a:lnSpc>
                          <a:spcPct val="115000"/>
                        </a:lnSpc>
                        <a:spcBef>
                          <a:spcPts val="0"/>
                        </a:spcBef>
                        <a:spcAft>
                          <a:spcPts val="0"/>
                        </a:spcAft>
                      </a:pPr>
                      <a:r>
                        <a:rPr lang="en-US" sz="1600" dirty="0">
                          <a:effectLst/>
                        </a:rPr>
                        <a:t>With APIPA:</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The host is configured to obtain IP information from a DHCP server (this is the default configuration).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If a DHCP server cannot be contacted, the host uses APIPA to assign itself an IP address.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The host configures only the IP address and mask. It does not assign itself the default gateway and DNS server addresses. For this reason, APIPA can be used only on a single subnet.</a:t>
                      </a:r>
                    </a:p>
                    <a:p>
                      <a:pPr marL="0" marR="0">
                        <a:lnSpc>
                          <a:spcPct val="115000"/>
                        </a:lnSpc>
                        <a:spcBef>
                          <a:spcPts val="0"/>
                        </a:spcBef>
                        <a:spcAft>
                          <a:spcPts val="1000"/>
                        </a:spcAft>
                      </a:pPr>
                      <a:r>
                        <a:rPr lang="en-US" sz="1600" dirty="0">
                          <a:effectLst/>
                        </a:rPr>
                        <a:t>You can use APIPA instead of a DHCP server, but it should be used only on a small network that does not need default gateway or DNS server settings configured.</a:t>
                      </a:r>
                    </a:p>
                    <a:p>
                      <a:pPr marL="0" marR="0">
                        <a:lnSpc>
                          <a:spcPct val="115000"/>
                        </a:lnSpc>
                        <a:spcBef>
                          <a:spcPts val="0"/>
                        </a:spcBef>
                        <a:spcAft>
                          <a:spcPts val="600"/>
                        </a:spcAft>
                      </a:pPr>
                      <a:r>
                        <a:rPr lang="en-US" sz="1600" dirty="0">
                          <a:effectLst/>
                        </a:rPr>
                        <a:t>APIPA is the term used by Microsoft Windows. On other systems (e.g., Linux), this functionality is known as link-local addressing.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7192" marR="197192" marT="98596" marB="98596" anchor="ctr"/>
                </a:tc>
                <a:extLst>
                  <a:ext uri="{0D108BD9-81ED-4DB2-BD59-A6C34878D82A}">
                    <a16:rowId xmlns:a16="http://schemas.microsoft.com/office/drawing/2014/main" val="4206747537"/>
                  </a:ext>
                </a:extLst>
              </a:tr>
            </a:tbl>
          </a:graphicData>
        </a:graphic>
      </p:graphicFrame>
    </p:spTree>
    <p:extLst>
      <p:ext uri="{BB962C8B-B14F-4D97-AF65-F5344CB8AC3E}">
        <p14:creationId xmlns:p14="http://schemas.microsoft.com/office/powerpoint/2010/main" val="25735056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A58ABB0-5180-46FE-B5AD-BCC2617C9AEA}"/>
              </a:ext>
            </a:extLst>
          </p:cNvPr>
          <p:cNvSpPr>
            <a:spLocks noGrp="1"/>
          </p:cNvSpPr>
          <p:nvPr>
            <p:ph type="title"/>
          </p:nvPr>
        </p:nvSpPr>
        <p:spPr>
          <a:xfrm>
            <a:off x="640079" y="2053641"/>
            <a:ext cx="3669161" cy="2760098"/>
          </a:xfrm>
        </p:spPr>
        <p:txBody>
          <a:bodyPr>
            <a:normAutofit/>
          </a:bodyPr>
          <a:lstStyle/>
          <a:p>
            <a:r>
              <a:rPr lang="en-US">
                <a:solidFill>
                  <a:srgbClr val="FFFFFF"/>
                </a:solidFill>
              </a:rPr>
              <a:t>Configure TCP/IP Parameters – Alternative IP</a:t>
            </a:r>
          </a:p>
        </p:txBody>
      </p:sp>
      <p:sp>
        <p:nvSpPr>
          <p:cNvPr id="3" name="Content Placeholder 2">
            <a:extLst>
              <a:ext uri="{FF2B5EF4-FFF2-40B4-BE49-F238E27FC236}">
                <a16:creationId xmlns:a16="http://schemas.microsoft.com/office/drawing/2014/main" id="{A37A9DFD-A74F-48F8-84D6-FFD229874A43}"/>
              </a:ext>
            </a:extLst>
          </p:cNvPr>
          <p:cNvSpPr>
            <a:spLocks noGrp="1"/>
          </p:cNvSpPr>
          <p:nvPr>
            <p:ph idx="1"/>
          </p:nvPr>
        </p:nvSpPr>
        <p:spPr>
          <a:xfrm>
            <a:off x="6090574" y="801866"/>
            <a:ext cx="5306084" cy="5230634"/>
          </a:xfrm>
        </p:spPr>
        <p:txBody>
          <a:bodyPr anchor="ctr">
            <a:normAutofit/>
          </a:bodyPr>
          <a:lstStyle/>
          <a:p>
            <a:r>
              <a:rPr lang="en-US" sz="2200">
                <a:solidFill>
                  <a:srgbClr val="000000"/>
                </a:solidFill>
              </a:rPr>
              <a:t>With an alternate IP configuration, the system attempts to use DHCP for TCP/IP configuration information. If a DHCP server cannot be contacted, the static configuration values are used. When you configure an alternate IP address, APIPA is no longer used. Use an alternate configuration:</a:t>
            </a:r>
          </a:p>
          <a:p>
            <a:pPr lvl="0"/>
            <a:r>
              <a:rPr lang="en-US" sz="2200">
                <a:solidFill>
                  <a:srgbClr val="000000"/>
                </a:solidFill>
              </a:rPr>
              <a:t>If you have a computer (e.g., a laptop) that connects to two networks (i.e., one with a DHCP server and another without a DHCP server).</a:t>
            </a:r>
          </a:p>
          <a:p>
            <a:r>
              <a:rPr lang="en-US" sz="2200">
                <a:solidFill>
                  <a:srgbClr val="000000"/>
                </a:solidFill>
              </a:rPr>
              <a:t>If you want to provide values to properly configure the computer in case the DHCP server is unavailable.</a:t>
            </a:r>
          </a:p>
        </p:txBody>
      </p:sp>
    </p:spTree>
    <p:extLst>
      <p:ext uri="{BB962C8B-B14F-4D97-AF65-F5344CB8AC3E}">
        <p14:creationId xmlns:p14="http://schemas.microsoft.com/office/powerpoint/2010/main" val="39384248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F57000EF-7F52-4651-B66B-235E0AAEDB12}"/>
              </a:ext>
            </a:extLst>
          </p:cNvPr>
          <p:cNvSpPr>
            <a:spLocks noGrp="1"/>
          </p:cNvSpPr>
          <p:nvPr>
            <p:ph type="title"/>
          </p:nvPr>
        </p:nvSpPr>
        <p:spPr>
          <a:xfrm>
            <a:off x="535020" y="685800"/>
            <a:ext cx="2780271" cy="5105400"/>
          </a:xfrm>
        </p:spPr>
        <p:txBody>
          <a:bodyPr>
            <a:normAutofit/>
          </a:bodyPr>
          <a:lstStyle/>
          <a:p>
            <a:r>
              <a:rPr lang="en-US" sz="3700">
                <a:solidFill>
                  <a:srgbClr val="FFFFFF"/>
                </a:solidFill>
              </a:rPr>
              <a:t>Troubleshoot Network Issues - ipconfig</a:t>
            </a:r>
          </a:p>
        </p:txBody>
      </p:sp>
      <p:graphicFrame>
        <p:nvGraphicFramePr>
          <p:cNvPr id="4" name="Content Placeholder 3">
            <a:extLst>
              <a:ext uri="{FF2B5EF4-FFF2-40B4-BE49-F238E27FC236}">
                <a16:creationId xmlns:a16="http://schemas.microsoft.com/office/drawing/2014/main" id="{DC9A5AD8-99C5-40B4-B827-C0BA599A7E46}"/>
              </a:ext>
            </a:extLst>
          </p:cNvPr>
          <p:cNvGraphicFramePr>
            <a:graphicFrameLocks noGrp="1"/>
          </p:cNvGraphicFramePr>
          <p:nvPr>
            <p:ph idx="1"/>
            <p:extLst>
              <p:ext uri="{D42A27DB-BD31-4B8C-83A1-F6EECF244321}">
                <p14:modId xmlns:p14="http://schemas.microsoft.com/office/powerpoint/2010/main" val="955876899"/>
              </p:ext>
            </p:extLst>
          </p:nvPr>
        </p:nvGraphicFramePr>
        <p:xfrm>
          <a:off x="5010150" y="0"/>
          <a:ext cx="7181850" cy="6123709"/>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1506594301"/>
                    </a:ext>
                  </a:extLst>
                </a:gridCol>
              </a:tblGrid>
              <a:tr h="6123709">
                <a:tc>
                  <a:txBody>
                    <a:bodyPr/>
                    <a:lstStyle/>
                    <a:p>
                      <a:pPr marL="0" marR="0">
                        <a:lnSpc>
                          <a:spcPct val="115000"/>
                        </a:lnSpc>
                        <a:spcBef>
                          <a:spcPts val="375"/>
                        </a:spcBef>
                        <a:spcAft>
                          <a:spcPts val="375"/>
                        </a:spcAft>
                      </a:pPr>
                      <a:r>
                        <a:rPr lang="en-US" sz="1600" dirty="0">
                          <a:effectLst/>
                        </a:rPr>
                        <a:t>ipconfig displays IP configuration information for network adapters. Use the ipconfig command as follows: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Use ipconfig to view IP address, subnet mask, and default gateway configuration.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Use ipconfig /all to view detailed configuration information, including the MAC address and the DHCP server used for configuration.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Use ipconfig /release to release the IP configuration information obtained from the DHCP server.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Use ipconfig /renew to request new IP configuration information from the DHCP server.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600" dirty="0">
                          <a:effectLst/>
                        </a:rPr>
                        <a:t>Use ipconfig /</a:t>
                      </a:r>
                      <a:r>
                        <a:rPr lang="en-US" sz="1600" dirty="0" err="1">
                          <a:effectLst/>
                        </a:rPr>
                        <a:t>displaydns</a:t>
                      </a:r>
                      <a:r>
                        <a:rPr lang="en-US" sz="1600" dirty="0">
                          <a:effectLst/>
                        </a:rPr>
                        <a:t> and ipconfig /</a:t>
                      </a:r>
                      <a:r>
                        <a:rPr lang="en-US" sz="1600" dirty="0" err="1">
                          <a:effectLst/>
                        </a:rPr>
                        <a:t>flushdns</a:t>
                      </a:r>
                      <a:r>
                        <a:rPr lang="en-US" sz="1600" dirty="0">
                          <a:effectLst/>
                        </a:rPr>
                        <a:t> to view and manage the local DNS cache. The first command displays the contents of the local DNS cache that Windows maintains and updates every 24 hours. The second option flushes (or removes) all the entries in the current DNS cache. If the IP address of a network server is changed, your local cache will contain the old IP address until the cache is updated or the </a:t>
                      </a:r>
                      <a:r>
                        <a:rPr lang="en-US" sz="1600" dirty="0" err="1">
                          <a:effectLst/>
                        </a:rPr>
                        <a:t>flushdns</a:t>
                      </a:r>
                      <a:r>
                        <a:rPr lang="en-US" sz="1600" dirty="0">
                          <a:effectLst/>
                        </a:rPr>
                        <a:t> option is used.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73174" marR="173174" marT="86587" marB="86587" anchor="ctr"/>
                </a:tc>
                <a:extLst>
                  <a:ext uri="{0D108BD9-81ED-4DB2-BD59-A6C34878D82A}">
                    <a16:rowId xmlns:a16="http://schemas.microsoft.com/office/drawing/2014/main" val="3689818980"/>
                  </a:ext>
                </a:extLst>
              </a:tr>
            </a:tbl>
          </a:graphicData>
        </a:graphic>
      </p:graphicFrame>
    </p:spTree>
    <p:extLst>
      <p:ext uri="{BB962C8B-B14F-4D97-AF65-F5344CB8AC3E}">
        <p14:creationId xmlns:p14="http://schemas.microsoft.com/office/powerpoint/2010/main" val="3514354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F7B0B-D46D-4A56-BE4D-8CA62F4D00F3}"/>
              </a:ext>
            </a:extLst>
          </p:cNvPr>
          <p:cNvSpPr>
            <a:spLocks noGrp="1"/>
          </p:cNvSpPr>
          <p:nvPr>
            <p:ph type="title"/>
          </p:nvPr>
        </p:nvSpPr>
        <p:spPr>
          <a:xfrm>
            <a:off x="838200" y="337415"/>
            <a:ext cx="10515600" cy="1325563"/>
          </a:xfrm>
        </p:spPr>
        <p:txBody>
          <a:bodyPr/>
          <a:lstStyle/>
          <a:p>
            <a:r>
              <a:rPr lang="en-US" dirty="0"/>
              <a:t>Troubleshoot Network Issues - ifconfig</a:t>
            </a:r>
          </a:p>
        </p:txBody>
      </p:sp>
      <p:sp>
        <p:nvSpPr>
          <p:cNvPr id="3" name="Content Placeholder 2">
            <a:extLst>
              <a:ext uri="{FF2B5EF4-FFF2-40B4-BE49-F238E27FC236}">
                <a16:creationId xmlns:a16="http://schemas.microsoft.com/office/drawing/2014/main" id="{4FF9F5D6-6E67-4AF9-82D0-6776902F95B7}"/>
              </a:ext>
            </a:extLst>
          </p:cNvPr>
          <p:cNvSpPr>
            <a:spLocks noGrp="1"/>
          </p:cNvSpPr>
          <p:nvPr>
            <p:ph idx="1"/>
          </p:nvPr>
        </p:nvSpPr>
        <p:spPr/>
        <p:txBody>
          <a:bodyPr>
            <a:normAutofit fontScale="85000" lnSpcReduction="20000"/>
          </a:bodyPr>
          <a:lstStyle/>
          <a:p>
            <a:pPr marL="0" indent="0">
              <a:buNone/>
            </a:pPr>
            <a:r>
              <a:rPr lang="en-US" b="1" dirty="0"/>
              <a:t>ifconfig</a:t>
            </a:r>
            <a:r>
              <a:rPr lang="en-US" dirty="0"/>
              <a:t> is used on Linux and macOS systems and displays the installed network interfaces and the current configuration settings for each interface, including the MAC address, IP address, broadcast address, and subnet address. Use the </a:t>
            </a:r>
            <a:r>
              <a:rPr lang="en-US" b="1" dirty="0"/>
              <a:t>ifconfig</a:t>
            </a:r>
            <a:r>
              <a:rPr lang="en-US" dirty="0"/>
              <a:t> command as follows:</a:t>
            </a:r>
          </a:p>
          <a:p>
            <a:pPr lvl="0"/>
            <a:r>
              <a:rPr lang="en-US" dirty="0"/>
              <a:t>Use </a:t>
            </a:r>
            <a:r>
              <a:rPr lang="en-US" b="1" dirty="0"/>
              <a:t>ifconfig </a:t>
            </a:r>
            <a:r>
              <a:rPr lang="en-US" b="1" i="1" dirty="0"/>
              <a:t>[</a:t>
            </a:r>
            <a:r>
              <a:rPr lang="en-US" b="1" i="1" dirty="0" err="1"/>
              <a:t>interface_name</a:t>
            </a:r>
            <a:r>
              <a:rPr lang="en-US" b="1" i="1" dirty="0"/>
              <a:t>]</a:t>
            </a:r>
            <a:r>
              <a:rPr lang="en-US" b="1" dirty="0"/>
              <a:t> down</a:t>
            </a:r>
            <a:r>
              <a:rPr lang="en-US" dirty="0"/>
              <a:t> to disable the specified network interface.</a:t>
            </a:r>
          </a:p>
          <a:p>
            <a:pPr lvl="0"/>
            <a:r>
              <a:rPr lang="en-US" dirty="0"/>
              <a:t>Use </a:t>
            </a:r>
            <a:r>
              <a:rPr lang="en-US" b="1" dirty="0"/>
              <a:t>ifconfig </a:t>
            </a:r>
            <a:r>
              <a:rPr lang="en-US" b="1" i="1" dirty="0"/>
              <a:t>[</a:t>
            </a:r>
            <a:r>
              <a:rPr lang="en-US" b="1" i="1" dirty="0" err="1"/>
              <a:t>interface_name</a:t>
            </a:r>
            <a:r>
              <a:rPr lang="en-US" b="1" i="1" dirty="0"/>
              <a:t>]</a:t>
            </a:r>
            <a:r>
              <a:rPr lang="en-US" b="1" dirty="0"/>
              <a:t> up</a:t>
            </a:r>
            <a:r>
              <a:rPr lang="en-US" dirty="0"/>
              <a:t> to enable the specified network interface.</a:t>
            </a:r>
          </a:p>
          <a:p>
            <a:r>
              <a:rPr lang="en-US" dirty="0"/>
              <a:t>Use the following utilities to display additional networking information not provided by ifconfig:</a:t>
            </a:r>
          </a:p>
          <a:p>
            <a:pPr lvl="0"/>
            <a:r>
              <a:rPr lang="en-US" dirty="0"/>
              <a:t>The </a:t>
            </a:r>
            <a:r>
              <a:rPr lang="en-US" b="1" dirty="0"/>
              <a:t>hostname</a:t>
            </a:r>
            <a:r>
              <a:rPr lang="en-US" dirty="0"/>
              <a:t> command displays the system's hostname.</a:t>
            </a:r>
          </a:p>
          <a:p>
            <a:pPr lvl="0"/>
            <a:r>
              <a:rPr lang="en-US" dirty="0"/>
              <a:t>The </a:t>
            </a:r>
            <a:r>
              <a:rPr lang="en-US" b="1" dirty="0"/>
              <a:t>route</a:t>
            </a:r>
            <a:r>
              <a:rPr lang="en-US" dirty="0"/>
              <a:t> command displays the default gateway configuration settings.</a:t>
            </a:r>
          </a:p>
          <a:p>
            <a:r>
              <a:rPr lang="en-US" dirty="0"/>
              <a:t>On Linux systems, the </a:t>
            </a:r>
            <a:r>
              <a:rPr lang="en-US" b="1" dirty="0" err="1"/>
              <a:t>iwconfig</a:t>
            </a:r>
            <a:r>
              <a:rPr lang="en-US" dirty="0"/>
              <a:t> command is used to display information about wireless network interfaces.</a:t>
            </a:r>
          </a:p>
        </p:txBody>
      </p:sp>
    </p:spTree>
    <p:extLst>
      <p:ext uri="{BB962C8B-B14F-4D97-AF65-F5344CB8AC3E}">
        <p14:creationId xmlns:p14="http://schemas.microsoft.com/office/powerpoint/2010/main" val="24981065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07F82559-A341-496C-B700-F925B3E658A4}"/>
              </a:ext>
            </a:extLst>
          </p:cNvPr>
          <p:cNvSpPr>
            <a:spLocks noGrp="1"/>
          </p:cNvSpPr>
          <p:nvPr>
            <p:ph type="title"/>
          </p:nvPr>
        </p:nvSpPr>
        <p:spPr>
          <a:xfrm>
            <a:off x="535020" y="685800"/>
            <a:ext cx="2780271" cy="5105400"/>
          </a:xfrm>
        </p:spPr>
        <p:txBody>
          <a:bodyPr>
            <a:normAutofit/>
          </a:bodyPr>
          <a:lstStyle/>
          <a:p>
            <a:r>
              <a:rPr lang="en-US" sz="3700">
                <a:solidFill>
                  <a:srgbClr val="FFFFFF"/>
                </a:solidFill>
              </a:rPr>
              <a:t>Troubleshoot Network Issues - ping</a:t>
            </a:r>
          </a:p>
        </p:txBody>
      </p:sp>
      <p:graphicFrame>
        <p:nvGraphicFramePr>
          <p:cNvPr id="4" name="Content Placeholder 3">
            <a:extLst>
              <a:ext uri="{FF2B5EF4-FFF2-40B4-BE49-F238E27FC236}">
                <a16:creationId xmlns:a16="http://schemas.microsoft.com/office/drawing/2014/main" id="{2F715E28-6C46-4E37-BBAC-6C2F05EBEC13}"/>
              </a:ext>
            </a:extLst>
          </p:cNvPr>
          <p:cNvGraphicFramePr>
            <a:graphicFrameLocks noGrp="1"/>
          </p:cNvGraphicFramePr>
          <p:nvPr>
            <p:ph idx="1"/>
            <p:extLst>
              <p:ext uri="{D42A27DB-BD31-4B8C-83A1-F6EECF244321}">
                <p14:modId xmlns:p14="http://schemas.microsoft.com/office/powerpoint/2010/main" val="3129968674"/>
              </p:ext>
            </p:extLst>
          </p:nvPr>
        </p:nvGraphicFramePr>
        <p:xfrm>
          <a:off x="5010150" y="230909"/>
          <a:ext cx="7181850" cy="5800436"/>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2640285543"/>
                    </a:ext>
                  </a:extLst>
                </a:gridCol>
              </a:tblGrid>
              <a:tr h="5800436">
                <a:tc>
                  <a:txBody>
                    <a:bodyPr/>
                    <a:lstStyle/>
                    <a:p>
                      <a:pPr marL="0" marR="0">
                        <a:lnSpc>
                          <a:spcPct val="115000"/>
                        </a:lnSpc>
                        <a:spcBef>
                          <a:spcPts val="0"/>
                        </a:spcBef>
                        <a:spcAft>
                          <a:spcPts val="0"/>
                        </a:spcAft>
                      </a:pPr>
                      <a:r>
                        <a:rPr lang="en-US" sz="1800" dirty="0">
                          <a:effectLst/>
                        </a:rPr>
                        <a:t>ping sends an ICMP echo request/reply packet to a remote host. A response from the remote host indicates that both hosts are correctly configured and a connection exists between them.</a:t>
                      </a:r>
                    </a:p>
                    <a:p>
                      <a:pPr marL="0" marR="0">
                        <a:lnSpc>
                          <a:spcPct val="115000"/>
                        </a:lnSpc>
                        <a:spcBef>
                          <a:spcPts val="0"/>
                        </a:spcBef>
                        <a:spcAft>
                          <a:spcPts val="1000"/>
                        </a:spcAft>
                      </a:pPr>
                      <a:r>
                        <a:rPr lang="en-US" sz="1800" dirty="0">
                          <a:effectLst/>
                        </a:rPr>
                        <a:t>You can ping a host by IP address or use the DNS name. When the DNS name is used, the computer must look up the corresponding IP address before performing the ping test.</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800" dirty="0">
                          <a:effectLst/>
                        </a:rPr>
                        <a:t>-a looks up the hostname from a given IP address.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800" dirty="0">
                          <a:effectLst/>
                        </a:rPr>
                        <a:t>-t performs a continuous ping test (press Ctrl + C to stop sending the ping tests).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800" dirty="0">
                          <a:effectLst/>
                        </a:rPr>
                        <a:t>-l [size] specifies the packet payload size (in bytes) to use in the test. This can help determine whether packets above a certain size are being lost.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15698" marR="215698" marT="107849" marB="107849" anchor="ctr"/>
                </a:tc>
                <a:extLst>
                  <a:ext uri="{0D108BD9-81ED-4DB2-BD59-A6C34878D82A}">
                    <a16:rowId xmlns:a16="http://schemas.microsoft.com/office/drawing/2014/main" val="492640294"/>
                  </a:ext>
                </a:extLst>
              </a:tr>
            </a:tbl>
          </a:graphicData>
        </a:graphic>
      </p:graphicFrame>
    </p:spTree>
    <p:extLst>
      <p:ext uri="{BB962C8B-B14F-4D97-AF65-F5344CB8AC3E}">
        <p14:creationId xmlns:p14="http://schemas.microsoft.com/office/powerpoint/2010/main" val="28513178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0"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818B82E4-25FD-4D46-80D1-83B8580F6884}"/>
              </a:ext>
            </a:extLst>
          </p:cNvPr>
          <p:cNvSpPr>
            <a:spLocks noGrp="1"/>
          </p:cNvSpPr>
          <p:nvPr>
            <p:ph type="title"/>
          </p:nvPr>
        </p:nvSpPr>
        <p:spPr>
          <a:xfrm>
            <a:off x="535020" y="685800"/>
            <a:ext cx="2780271" cy="5105400"/>
          </a:xfrm>
        </p:spPr>
        <p:txBody>
          <a:bodyPr>
            <a:normAutofit/>
          </a:bodyPr>
          <a:lstStyle/>
          <a:p>
            <a:r>
              <a:rPr lang="en-US" sz="2500">
                <a:solidFill>
                  <a:srgbClr val="FFFFFF"/>
                </a:solidFill>
              </a:rPr>
              <a:t>Troubleshoot Network Issues – tracert|traceroute</a:t>
            </a:r>
          </a:p>
        </p:txBody>
      </p:sp>
      <p:graphicFrame>
        <p:nvGraphicFramePr>
          <p:cNvPr id="4" name="Content Placeholder 3">
            <a:extLst>
              <a:ext uri="{FF2B5EF4-FFF2-40B4-BE49-F238E27FC236}">
                <a16:creationId xmlns:a16="http://schemas.microsoft.com/office/drawing/2014/main" id="{10C124DC-1560-485E-BD94-A47E74937E9D}"/>
              </a:ext>
            </a:extLst>
          </p:cNvPr>
          <p:cNvGraphicFramePr>
            <a:graphicFrameLocks noGrp="1"/>
          </p:cNvGraphicFramePr>
          <p:nvPr>
            <p:ph idx="1"/>
            <p:extLst>
              <p:ext uri="{D42A27DB-BD31-4B8C-83A1-F6EECF244321}">
                <p14:modId xmlns:p14="http://schemas.microsoft.com/office/powerpoint/2010/main" val="3423361541"/>
              </p:ext>
            </p:extLst>
          </p:nvPr>
        </p:nvGraphicFramePr>
        <p:xfrm>
          <a:off x="5010150" y="0"/>
          <a:ext cx="7181850" cy="5902036"/>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16711505"/>
                    </a:ext>
                  </a:extLst>
                </a:gridCol>
              </a:tblGrid>
              <a:tr h="5902036">
                <a:tc>
                  <a:txBody>
                    <a:bodyPr/>
                    <a:lstStyle/>
                    <a:p>
                      <a:pPr marL="0" marR="0">
                        <a:lnSpc>
                          <a:spcPct val="115000"/>
                        </a:lnSpc>
                        <a:spcBef>
                          <a:spcPts val="0"/>
                        </a:spcBef>
                        <a:spcAft>
                          <a:spcPts val="0"/>
                        </a:spcAft>
                      </a:pPr>
                      <a:r>
                        <a:rPr lang="en-US" sz="2400" dirty="0">
                          <a:effectLst/>
                        </a:rPr>
                        <a:t>tracert is similar to the ping utility because it tests connectivity between devices; however, tracert also shows the path between the two devices. Responses from each hop on the route are measured three times to accurately report how long the packet takes to reach the specific host and then return.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2400" dirty="0">
                          <a:effectLst/>
                        </a:rPr>
                        <a:t>On a Windows system, use the tracert command.</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2400" dirty="0">
                          <a:effectLst/>
                        </a:rPr>
                        <a:t>On Linux and macOS systems, use the traceroute command</a:t>
                      </a:r>
                      <a:r>
                        <a:rPr lang="en-US" sz="13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0983" marR="240983" marT="120491" marB="120491" anchor="ctr"/>
                </a:tc>
                <a:extLst>
                  <a:ext uri="{0D108BD9-81ED-4DB2-BD59-A6C34878D82A}">
                    <a16:rowId xmlns:a16="http://schemas.microsoft.com/office/drawing/2014/main" val="1208211591"/>
                  </a:ext>
                </a:extLst>
              </a:tr>
            </a:tbl>
          </a:graphicData>
        </a:graphic>
      </p:graphicFrame>
    </p:spTree>
    <p:extLst>
      <p:ext uri="{BB962C8B-B14F-4D97-AF65-F5344CB8AC3E}">
        <p14:creationId xmlns:p14="http://schemas.microsoft.com/office/powerpoint/2010/main" val="1222266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2BA01B7-AC5E-4DAF-9CBE-E46F6AA82715}"/>
              </a:ext>
            </a:extLst>
          </p:cNvPr>
          <p:cNvSpPr>
            <a:spLocks noGrp="1"/>
          </p:cNvSpPr>
          <p:nvPr>
            <p:ph type="title"/>
          </p:nvPr>
        </p:nvSpPr>
        <p:spPr>
          <a:xfrm>
            <a:off x="640079" y="2053641"/>
            <a:ext cx="3669161" cy="2760098"/>
          </a:xfrm>
        </p:spPr>
        <p:txBody>
          <a:bodyPr>
            <a:normAutofit/>
          </a:bodyPr>
          <a:lstStyle/>
          <a:p>
            <a:r>
              <a:rPr lang="en-US" sz="4100">
                <a:solidFill>
                  <a:srgbClr val="FFFFFF"/>
                </a:solidFill>
              </a:rPr>
              <a:t>Troubleshooting Network Issues - nslookup</a:t>
            </a:r>
          </a:p>
        </p:txBody>
      </p:sp>
      <p:sp>
        <p:nvSpPr>
          <p:cNvPr id="3" name="Content Placeholder 2">
            <a:extLst>
              <a:ext uri="{FF2B5EF4-FFF2-40B4-BE49-F238E27FC236}">
                <a16:creationId xmlns:a16="http://schemas.microsoft.com/office/drawing/2014/main" id="{ED4D8880-4DFD-4E0D-AED1-06BBB9EB95A3}"/>
              </a:ext>
            </a:extLst>
          </p:cNvPr>
          <p:cNvSpPr>
            <a:spLocks noGrp="1"/>
          </p:cNvSpPr>
          <p:nvPr>
            <p:ph idx="1"/>
          </p:nvPr>
        </p:nvSpPr>
        <p:spPr>
          <a:xfrm>
            <a:off x="6090574" y="801866"/>
            <a:ext cx="5306084" cy="5230634"/>
          </a:xfrm>
        </p:spPr>
        <p:txBody>
          <a:bodyPr anchor="ctr">
            <a:normAutofit/>
          </a:bodyPr>
          <a:lstStyle/>
          <a:p>
            <a:pPr marL="0" indent="0">
              <a:buNone/>
            </a:pPr>
            <a:r>
              <a:rPr lang="en-US" sz="2400" b="1" dirty="0" err="1">
                <a:solidFill>
                  <a:srgbClr val="000000"/>
                </a:solidFill>
              </a:rPr>
              <a:t>nslookup</a:t>
            </a:r>
            <a:r>
              <a:rPr lang="en-US" sz="2400" dirty="0">
                <a:solidFill>
                  <a:srgbClr val="000000"/>
                </a:solidFill>
              </a:rPr>
              <a:t> resolves (looks up) the IP address of the specified hostname. It also displays additional name resolution information, such as the DNS server used for the lookup request.</a:t>
            </a:r>
          </a:p>
        </p:txBody>
      </p:sp>
    </p:spTree>
    <p:extLst>
      <p:ext uri="{BB962C8B-B14F-4D97-AF65-F5344CB8AC3E}">
        <p14:creationId xmlns:p14="http://schemas.microsoft.com/office/powerpoint/2010/main" val="1968172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45B4-7330-48C9-A413-1DA15F210880}"/>
              </a:ext>
            </a:extLst>
          </p:cNvPr>
          <p:cNvSpPr>
            <a:spLocks noGrp="1"/>
          </p:cNvSpPr>
          <p:nvPr>
            <p:ph type="title"/>
          </p:nvPr>
        </p:nvSpPr>
        <p:spPr/>
        <p:txBody>
          <a:bodyPr/>
          <a:lstStyle/>
          <a:p>
            <a:pPr algn="ctr"/>
            <a:r>
              <a:rPr lang="en-US" dirty="0"/>
              <a:t>Peripheral Devices - PnP</a:t>
            </a:r>
          </a:p>
        </p:txBody>
      </p:sp>
      <p:sp>
        <p:nvSpPr>
          <p:cNvPr id="3" name="Content Placeholder 2">
            <a:extLst>
              <a:ext uri="{FF2B5EF4-FFF2-40B4-BE49-F238E27FC236}">
                <a16:creationId xmlns:a16="http://schemas.microsoft.com/office/drawing/2014/main" id="{3025E1F9-74D7-4663-8DF8-A938109CA3F9}"/>
              </a:ext>
            </a:extLst>
          </p:cNvPr>
          <p:cNvSpPr>
            <a:spLocks noGrp="1"/>
          </p:cNvSpPr>
          <p:nvPr>
            <p:ph idx="1"/>
          </p:nvPr>
        </p:nvSpPr>
        <p:spPr/>
        <p:txBody>
          <a:bodyPr>
            <a:normAutofit fontScale="85000" lnSpcReduction="20000"/>
          </a:bodyPr>
          <a:lstStyle/>
          <a:p>
            <a:r>
              <a:rPr lang="en-US" dirty="0"/>
              <a:t>Newer systems use plug and play to automatically configure the resources each device needs. Be aware of the following about plug and play:</a:t>
            </a:r>
          </a:p>
          <a:p>
            <a:pPr lvl="0"/>
            <a:r>
              <a:rPr lang="en-US" dirty="0"/>
              <a:t>The device, the BIOS, and the operating system must support plug and play standards.</a:t>
            </a:r>
          </a:p>
          <a:p>
            <a:pPr lvl="0"/>
            <a:r>
              <a:rPr lang="en-US" dirty="0"/>
              <a:t>All new devices and operating systems are plug and play compatible.</a:t>
            </a:r>
          </a:p>
          <a:p>
            <a:pPr lvl="0"/>
            <a:r>
              <a:rPr lang="en-US" dirty="0"/>
              <a:t>Plug and play allows IRQ sharing and ensures that the DMA and I/O resources used by each device are unique.</a:t>
            </a:r>
          </a:p>
          <a:p>
            <a:pPr lvl="0"/>
            <a:r>
              <a:rPr lang="en-US" dirty="0"/>
              <a:t>A </a:t>
            </a:r>
            <a:r>
              <a:rPr lang="en-US" i="1" dirty="0"/>
              <a:t>legacy</a:t>
            </a:r>
            <a:r>
              <a:rPr lang="en-US" dirty="0"/>
              <a:t> device is one that does not support Plug and Play. In older systems, you had to manually configure the resources used by each device. Troubleshooting legacy systems often involved finding and resolving resource conflicts.</a:t>
            </a:r>
          </a:p>
          <a:p>
            <a:r>
              <a:rPr lang="en-US" dirty="0"/>
              <a:t>Although a plug and play system attempts to assign configuration resources around a legacy device's needs, legacy devices often interfere with a plug and play system's ability to properly assign resources.</a:t>
            </a:r>
          </a:p>
        </p:txBody>
      </p:sp>
    </p:spTree>
    <p:extLst>
      <p:ext uri="{BB962C8B-B14F-4D97-AF65-F5344CB8AC3E}">
        <p14:creationId xmlns:p14="http://schemas.microsoft.com/office/powerpoint/2010/main" val="29340869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79251CB-E325-4DD3-AA44-9B4FE579B3C2}"/>
              </a:ext>
            </a:extLst>
          </p:cNvPr>
          <p:cNvSpPr>
            <a:spLocks noGrp="1"/>
          </p:cNvSpPr>
          <p:nvPr>
            <p:ph type="title"/>
          </p:nvPr>
        </p:nvSpPr>
        <p:spPr>
          <a:xfrm>
            <a:off x="640079" y="2053641"/>
            <a:ext cx="3669161" cy="2760098"/>
          </a:xfrm>
        </p:spPr>
        <p:txBody>
          <a:bodyPr>
            <a:normAutofit/>
          </a:bodyPr>
          <a:lstStyle/>
          <a:p>
            <a:r>
              <a:rPr lang="en-US">
                <a:solidFill>
                  <a:srgbClr val="FFFFFF"/>
                </a:solidFill>
              </a:rPr>
              <a:t>Troubleshoot Networking Issues - netstat</a:t>
            </a:r>
          </a:p>
        </p:txBody>
      </p:sp>
      <p:sp>
        <p:nvSpPr>
          <p:cNvPr id="3" name="Content Placeholder 2">
            <a:extLst>
              <a:ext uri="{FF2B5EF4-FFF2-40B4-BE49-F238E27FC236}">
                <a16:creationId xmlns:a16="http://schemas.microsoft.com/office/drawing/2014/main" id="{A6B8B439-641D-4DBA-BD83-451B8FF86DDF}"/>
              </a:ext>
            </a:extLst>
          </p:cNvPr>
          <p:cNvSpPr>
            <a:spLocks noGrp="1"/>
          </p:cNvSpPr>
          <p:nvPr>
            <p:ph idx="1"/>
          </p:nvPr>
        </p:nvSpPr>
        <p:spPr>
          <a:xfrm>
            <a:off x="6090574" y="801866"/>
            <a:ext cx="5306084" cy="5230634"/>
          </a:xfrm>
        </p:spPr>
        <p:txBody>
          <a:bodyPr anchor="ctr">
            <a:normAutofit/>
          </a:bodyPr>
          <a:lstStyle/>
          <a:p>
            <a:pPr marL="0" indent="0">
              <a:buNone/>
            </a:pPr>
            <a:r>
              <a:rPr lang="en-US" sz="2400" b="1" dirty="0">
                <a:solidFill>
                  <a:srgbClr val="000000"/>
                </a:solidFill>
              </a:rPr>
              <a:t>netstat</a:t>
            </a:r>
            <a:r>
              <a:rPr lang="en-US" sz="2400" dirty="0">
                <a:solidFill>
                  <a:srgbClr val="000000"/>
                </a:solidFill>
              </a:rPr>
              <a:t> displays the following IP-related statistics:</a:t>
            </a:r>
          </a:p>
          <a:p>
            <a:pPr lvl="0"/>
            <a:r>
              <a:rPr lang="en-US" sz="2400" dirty="0">
                <a:solidFill>
                  <a:srgbClr val="000000"/>
                </a:solidFill>
              </a:rPr>
              <a:t>Current connections</a:t>
            </a:r>
          </a:p>
          <a:p>
            <a:pPr lvl="0"/>
            <a:r>
              <a:rPr lang="en-US" sz="2400" dirty="0">
                <a:solidFill>
                  <a:srgbClr val="000000"/>
                </a:solidFill>
              </a:rPr>
              <a:t>Incoming and outgoing connections</a:t>
            </a:r>
          </a:p>
          <a:p>
            <a:pPr lvl="0"/>
            <a:r>
              <a:rPr lang="en-US" sz="2400" dirty="0">
                <a:solidFill>
                  <a:srgbClr val="000000"/>
                </a:solidFill>
              </a:rPr>
              <a:t>Active sessions, ports, and sockets</a:t>
            </a:r>
          </a:p>
          <a:p>
            <a:r>
              <a:rPr lang="en-US" sz="2400" dirty="0">
                <a:solidFill>
                  <a:srgbClr val="000000"/>
                </a:solidFill>
              </a:rPr>
              <a:t>The local routing table</a:t>
            </a:r>
          </a:p>
        </p:txBody>
      </p:sp>
    </p:spTree>
    <p:extLst>
      <p:ext uri="{BB962C8B-B14F-4D97-AF65-F5344CB8AC3E}">
        <p14:creationId xmlns:p14="http://schemas.microsoft.com/office/powerpoint/2010/main" val="2658402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0C931834-CE91-4085-BB3C-4DEC1F3563F6}"/>
              </a:ext>
            </a:extLst>
          </p:cNvPr>
          <p:cNvSpPr>
            <a:spLocks noGrp="1"/>
          </p:cNvSpPr>
          <p:nvPr>
            <p:ph type="title"/>
          </p:nvPr>
        </p:nvSpPr>
        <p:spPr>
          <a:xfrm>
            <a:off x="535020" y="685800"/>
            <a:ext cx="2780271" cy="5105400"/>
          </a:xfrm>
        </p:spPr>
        <p:txBody>
          <a:bodyPr>
            <a:normAutofit/>
          </a:bodyPr>
          <a:lstStyle/>
          <a:p>
            <a:r>
              <a:rPr lang="en-US" sz="3100">
                <a:solidFill>
                  <a:srgbClr val="FFFFFF"/>
                </a:solidFill>
              </a:rPr>
              <a:t>Troubleshooting Network Issues - nbtstat</a:t>
            </a:r>
          </a:p>
        </p:txBody>
      </p:sp>
      <p:graphicFrame>
        <p:nvGraphicFramePr>
          <p:cNvPr id="5" name="Content Placeholder 2">
            <a:extLst>
              <a:ext uri="{FF2B5EF4-FFF2-40B4-BE49-F238E27FC236}">
                <a16:creationId xmlns:a16="http://schemas.microsoft.com/office/drawing/2014/main" id="{BF9986C6-11C5-44ED-867A-056E8669ECC6}"/>
              </a:ext>
            </a:extLst>
          </p:cNvPr>
          <p:cNvGraphicFramePr>
            <a:graphicFrameLocks noGrp="1"/>
          </p:cNvGraphicFramePr>
          <p:nvPr>
            <p:ph idx="1"/>
            <p:extLst>
              <p:ext uri="{D42A27DB-BD31-4B8C-83A1-F6EECF244321}">
                <p14:modId xmlns:p14="http://schemas.microsoft.com/office/powerpoint/2010/main" val="155351227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23307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684FFA88-536B-4217-A1DD-B5B157D62960}"/>
              </a:ext>
            </a:extLst>
          </p:cNvPr>
          <p:cNvSpPr>
            <a:spLocks noGrp="1"/>
          </p:cNvSpPr>
          <p:nvPr>
            <p:ph type="title"/>
          </p:nvPr>
        </p:nvSpPr>
        <p:spPr>
          <a:xfrm>
            <a:off x="535020" y="685800"/>
            <a:ext cx="2780271" cy="5105400"/>
          </a:xfrm>
        </p:spPr>
        <p:txBody>
          <a:bodyPr>
            <a:normAutofit/>
          </a:bodyPr>
          <a:lstStyle/>
          <a:p>
            <a:r>
              <a:rPr lang="en-US" sz="3700">
                <a:solidFill>
                  <a:srgbClr val="FFFFFF"/>
                </a:solidFill>
              </a:rPr>
              <a:t>SOHO Router Configuration</a:t>
            </a:r>
          </a:p>
        </p:txBody>
      </p:sp>
      <p:graphicFrame>
        <p:nvGraphicFramePr>
          <p:cNvPr id="5" name="Content Placeholder 2">
            <a:extLst>
              <a:ext uri="{FF2B5EF4-FFF2-40B4-BE49-F238E27FC236}">
                <a16:creationId xmlns:a16="http://schemas.microsoft.com/office/drawing/2014/main" id="{1857376C-9701-4C74-936D-E9C448897909}"/>
              </a:ext>
            </a:extLst>
          </p:cNvPr>
          <p:cNvGraphicFramePr>
            <a:graphicFrameLocks noGrp="1"/>
          </p:cNvGraphicFramePr>
          <p:nvPr>
            <p:ph idx="1"/>
            <p:extLst>
              <p:ext uri="{D42A27DB-BD31-4B8C-83A1-F6EECF244321}">
                <p14:modId xmlns:p14="http://schemas.microsoft.com/office/powerpoint/2010/main" val="421086412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7991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9"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BE12EBBB-F2D9-40EE-8F01-7F0FC4B5D5B5}"/>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Peripheral Devices - Driver</a:t>
            </a:r>
          </a:p>
        </p:txBody>
      </p:sp>
      <p:graphicFrame>
        <p:nvGraphicFramePr>
          <p:cNvPr id="4" name="Content Placeholder 3">
            <a:extLst>
              <a:ext uri="{FF2B5EF4-FFF2-40B4-BE49-F238E27FC236}">
                <a16:creationId xmlns:a16="http://schemas.microsoft.com/office/drawing/2014/main" id="{7986D00E-125D-47E5-9B00-F2C11B1AC003}"/>
              </a:ext>
            </a:extLst>
          </p:cNvPr>
          <p:cNvGraphicFramePr>
            <a:graphicFrameLocks noGrp="1"/>
          </p:cNvGraphicFramePr>
          <p:nvPr>
            <p:ph idx="1"/>
          </p:nvPr>
        </p:nvGraphicFramePr>
        <p:xfrm>
          <a:off x="5235902" y="685800"/>
          <a:ext cx="6041371" cy="5178883"/>
        </p:xfrm>
        <a:graphic>
          <a:graphicData uri="http://schemas.openxmlformats.org/drawingml/2006/table">
            <a:tbl>
              <a:tblPr firstRow="1" firstCol="1" bandRow="1">
                <a:noFill/>
                <a:tableStyleId>{5C22544A-7EE6-4342-B048-85BDC9FD1C3A}</a:tableStyleId>
              </a:tblPr>
              <a:tblGrid>
                <a:gridCol w="6041371">
                  <a:extLst>
                    <a:ext uri="{9D8B030D-6E8A-4147-A177-3AD203B41FA5}">
                      <a16:colId xmlns:a16="http://schemas.microsoft.com/office/drawing/2014/main" val="1614673773"/>
                    </a:ext>
                  </a:extLst>
                </a:gridCol>
              </a:tblGrid>
              <a:tr h="5105400">
                <a:tc>
                  <a:txBody>
                    <a:bodyPr/>
                    <a:lstStyle/>
                    <a:p>
                      <a:pPr marL="0" marR="0">
                        <a:lnSpc>
                          <a:spcPct val="115000"/>
                        </a:lnSpc>
                        <a:spcBef>
                          <a:spcPts val="0"/>
                        </a:spcBef>
                        <a:spcAft>
                          <a:spcPts val="0"/>
                        </a:spcAft>
                      </a:pPr>
                      <a:r>
                        <a:rPr lang="en-US" sz="1000" b="1">
                          <a:solidFill>
                            <a:schemeClr val="tx1">
                              <a:lumMod val="75000"/>
                              <a:lumOff val="25000"/>
                            </a:schemeClr>
                          </a:solidFill>
                          <a:effectLst/>
                        </a:rPr>
                        <a:t>A driver is program that enables the operating system to interact with hardware devices.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a:solidFill>
                            <a:schemeClr val="tx1">
                              <a:lumMod val="75000"/>
                              <a:lumOff val="25000"/>
                            </a:schemeClr>
                          </a:solidFill>
                          <a:effectLst/>
                        </a:rPr>
                        <a:t>Both legacy and plug and play devices need drivers to configure and use the device.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a:solidFill>
                            <a:schemeClr val="tx1">
                              <a:lumMod val="75000"/>
                              <a:lumOff val="25000"/>
                            </a:schemeClr>
                          </a:solidFill>
                          <a:effectLst/>
                        </a:rPr>
                        <a:t>Windows detects newly installed devices and tries to find and load the driver automatically.</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b="1">
                          <a:solidFill>
                            <a:schemeClr val="tx1">
                              <a:lumMod val="75000"/>
                              <a:lumOff val="25000"/>
                            </a:schemeClr>
                          </a:solidFill>
                          <a:effectLst/>
                        </a:rPr>
                        <a:t>Many drivers are automatically included with the operating system.</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b="1">
                          <a:solidFill>
                            <a:schemeClr val="tx1">
                              <a:lumMod val="75000"/>
                              <a:lumOff val="25000"/>
                            </a:schemeClr>
                          </a:solidFill>
                          <a:effectLst/>
                        </a:rPr>
                        <a:t>Some drivers are preinstalled during the operating system installation. Windows will automatically use preinstalled drivers when they match new devices.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b="1">
                          <a:solidFill>
                            <a:schemeClr val="tx1">
                              <a:lumMod val="75000"/>
                              <a:lumOff val="25000"/>
                            </a:schemeClr>
                          </a:solidFill>
                          <a:effectLst/>
                        </a:rPr>
                        <a:t>Windows can search the internet for some drivers.</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b="1">
                          <a:solidFill>
                            <a:schemeClr val="tx1">
                              <a:lumMod val="75000"/>
                              <a:lumOff val="25000"/>
                            </a:schemeClr>
                          </a:solidFill>
                          <a:effectLst/>
                        </a:rPr>
                        <a:t>If Windows cannot find a suitable driver, you are prompted to identify alternate locations to search in order to find the correct driver.</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a:solidFill>
                            <a:schemeClr val="tx1">
                              <a:lumMod val="75000"/>
                              <a:lumOff val="25000"/>
                            </a:schemeClr>
                          </a:solidFill>
                          <a:effectLst/>
                        </a:rPr>
                        <a:t>Signed drivers are drivers that include a digital signature. The digital signature proves that the driver:</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b="1">
                          <a:solidFill>
                            <a:schemeClr val="tx1">
                              <a:lumMod val="75000"/>
                              <a:lumOff val="25000"/>
                            </a:schemeClr>
                          </a:solidFill>
                          <a:effectLst/>
                        </a:rPr>
                        <a:t>Comes from the reported publisher.</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b="1">
                          <a:solidFill>
                            <a:schemeClr val="tx1">
                              <a:lumMod val="75000"/>
                              <a:lumOff val="25000"/>
                            </a:schemeClr>
                          </a:solidFill>
                          <a:effectLst/>
                        </a:rPr>
                        <a:t>Has not been altered or modified..</a:t>
                      </a:r>
                    </a:p>
                    <a:p>
                      <a:pPr marL="742950" marR="0" lvl="1" indent="-285750">
                        <a:lnSpc>
                          <a:spcPct val="115000"/>
                        </a:lnSpc>
                        <a:spcBef>
                          <a:spcPts val="0"/>
                        </a:spcBef>
                        <a:spcAft>
                          <a:spcPts val="1000"/>
                        </a:spcAft>
                        <a:buSzPts val="1000"/>
                        <a:buFont typeface="Courier New" panose="02070309020205020404" pitchFamily="49" charset="0"/>
                        <a:buChar char="o"/>
                        <a:tabLst>
                          <a:tab pos="914400" algn="l"/>
                        </a:tabLst>
                      </a:pPr>
                      <a:r>
                        <a:rPr lang="en-US" sz="1000" b="1">
                          <a:solidFill>
                            <a:schemeClr val="tx1">
                              <a:lumMod val="75000"/>
                              <a:lumOff val="25000"/>
                            </a:schemeClr>
                          </a:solidFill>
                          <a:effectLst/>
                        </a:rPr>
                        <a:t>Is compatible with the operating system version</a:t>
                      </a:r>
                    </a:p>
                    <a:p>
                      <a:pPr marL="533400" marR="0">
                        <a:lnSpc>
                          <a:spcPct val="115000"/>
                        </a:lnSpc>
                        <a:spcBef>
                          <a:spcPts val="0"/>
                        </a:spcBef>
                        <a:spcAft>
                          <a:spcPts val="1000"/>
                        </a:spcAft>
                      </a:pPr>
                      <a:r>
                        <a:rPr lang="en-US" sz="1000" b="1">
                          <a:solidFill>
                            <a:schemeClr val="tx1">
                              <a:lumMod val="75000"/>
                              <a:lumOff val="25000"/>
                            </a:schemeClr>
                          </a:solidFill>
                          <a:effectLst/>
                        </a:rPr>
                        <a:t>Drivers that have passed specific tests on Windows qualify for the Certified for Windows logo and are given a special digital signature.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000" b="1">
                          <a:solidFill>
                            <a:schemeClr val="tx1">
                              <a:lumMod val="75000"/>
                              <a:lumOff val="25000"/>
                            </a:schemeClr>
                          </a:solidFill>
                          <a:effectLst/>
                        </a:rPr>
                        <a:t>An unsigned driver is one without a digital signature; a self-signed driver is one that includes a digital signature, but the identity of the entity that signed the driver cannot be verified. You can install unsigned or self-signed drivers.</a:t>
                      </a:r>
                    </a:p>
                    <a:p>
                      <a:pPr marL="0" marR="0">
                        <a:lnSpc>
                          <a:spcPct val="115000"/>
                        </a:lnSpc>
                        <a:spcBef>
                          <a:spcPts val="0"/>
                        </a:spcBef>
                        <a:spcAft>
                          <a:spcPts val="600"/>
                        </a:spcAft>
                      </a:pPr>
                      <a:r>
                        <a:rPr lang="en-US" sz="1000" b="1">
                          <a:solidFill>
                            <a:schemeClr val="tx1">
                              <a:lumMod val="75000"/>
                              <a:lumOff val="25000"/>
                            </a:schemeClr>
                          </a:solidFill>
                          <a:effectLst/>
                        </a:rPr>
                        <a:t>In addition to drivers, many devices come with special software that interacts with the driver and the operating system to customize how the device works.</a:t>
                      </a:r>
                      <a:endParaRPr lang="en-US"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33308" marR="79985" marT="79985" marB="79985" anchor="ctr">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extLst>
                  <a:ext uri="{0D108BD9-81ED-4DB2-BD59-A6C34878D82A}">
                    <a16:rowId xmlns:a16="http://schemas.microsoft.com/office/drawing/2014/main" val="2932100828"/>
                  </a:ext>
                </a:extLst>
              </a:tr>
            </a:tbl>
          </a:graphicData>
        </a:graphic>
      </p:graphicFrame>
    </p:spTree>
    <p:extLst>
      <p:ext uri="{BB962C8B-B14F-4D97-AF65-F5344CB8AC3E}">
        <p14:creationId xmlns:p14="http://schemas.microsoft.com/office/powerpoint/2010/main" val="1192863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6B501-6E50-465D-AEBF-DE528521C5E8}"/>
              </a:ext>
            </a:extLst>
          </p:cNvPr>
          <p:cNvSpPr>
            <a:spLocks noGrp="1"/>
          </p:cNvSpPr>
          <p:nvPr>
            <p:ph type="title"/>
          </p:nvPr>
        </p:nvSpPr>
        <p:spPr/>
        <p:txBody>
          <a:bodyPr/>
          <a:lstStyle/>
          <a:p>
            <a:pPr algn="ctr"/>
            <a:r>
              <a:rPr lang="en-US" dirty="0"/>
              <a:t>Device Installation Considerations</a:t>
            </a:r>
          </a:p>
        </p:txBody>
      </p:sp>
      <p:sp>
        <p:nvSpPr>
          <p:cNvPr id="3" name="Content Placeholder 2">
            <a:extLst>
              <a:ext uri="{FF2B5EF4-FFF2-40B4-BE49-F238E27FC236}">
                <a16:creationId xmlns:a16="http://schemas.microsoft.com/office/drawing/2014/main" id="{B8583D97-2CC4-4DA3-8671-E87848486F85}"/>
              </a:ext>
            </a:extLst>
          </p:cNvPr>
          <p:cNvSpPr>
            <a:spLocks noGrp="1"/>
          </p:cNvSpPr>
          <p:nvPr>
            <p:ph idx="1"/>
          </p:nvPr>
        </p:nvSpPr>
        <p:spPr>
          <a:xfrm>
            <a:off x="838200" y="1301858"/>
            <a:ext cx="10515600" cy="5300420"/>
          </a:xfrm>
        </p:spPr>
        <p:txBody>
          <a:bodyPr>
            <a:normAutofit fontScale="70000" lnSpcReduction="20000"/>
          </a:bodyPr>
          <a:lstStyle/>
          <a:p>
            <a:pPr lvl="0"/>
            <a:r>
              <a:rPr lang="en-US" dirty="0"/>
              <a:t>Before purchasing or installing the device, verify that the device is compatible with the version of Windows you are running. You can:</a:t>
            </a:r>
            <a:endParaRPr lang="en-US" sz="3200" dirty="0"/>
          </a:p>
          <a:p>
            <a:pPr lvl="1"/>
            <a:r>
              <a:rPr lang="en-US" dirty="0"/>
              <a:t>Check the product documentation and look for the Certified for Windows logo.</a:t>
            </a:r>
            <a:endParaRPr lang="en-US" sz="2800" dirty="0"/>
          </a:p>
          <a:p>
            <a:pPr lvl="1"/>
            <a:r>
              <a:rPr lang="en-US" dirty="0"/>
              <a:t>Check the Microsoft Hardware Compatibility List (HCL).</a:t>
            </a:r>
            <a:endParaRPr lang="en-US" sz="2800" dirty="0"/>
          </a:p>
          <a:p>
            <a:pPr lvl="1"/>
            <a:r>
              <a:rPr lang="en-US" dirty="0"/>
              <a:t>Contact the manufacturer to see if the device is compatible.</a:t>
            </a:r>
            <a:endParaRPr lang="en-US" sz="2800" dirty="0"/>
          </a:p>
          <a:p>
            <a:pPr lvl="0"/>
            <a:r>
              <a:rPr lang="en-US" dirty="0"/>
              <a:t>Obtain the latest driver before installation. Instead of using the driver included on the installation disc, check the manufacturer's website for the latest driver.</a:t>
            </a:r>
            <a:endParaRPr lang="en-US" sz="3200" dirty="0"/>
          </a:p>
          <a:p>
            <a:pPr lvl="0"/>
            <a:r>
              <a:rPr lang="en-US" dirty="0"/>
              <a:t>Read the product documentation and follow the instructions for installation. Always follow the manufacturer's instructions for installing and configuring a device.</a:t>
            </a:r>
            <a:endParaRPr lang="en-US" sz="3200" dirty="0"/>
          </a:p>
          <a:p>
            <a:pPr lvl="0"/>
            <a:r>
              <a:rPr lang="en-US" dirty="0"/>
              <a:t>For USB devices, you will typically install the driver prior to connecting the device.</a:t>
            </a:r>
            <a:endParaRPr lang="en-US" sz="3200" dirty="0"/>
          </a:p>
          <a:p>
            <a:pPr lvl="0"/>
            <a:r>
              <a:rPr lang="en-US" dirty="0"/>
              <a:t>For internal and non-hot swappable devices, turn off and unplug the system before installing the device.</a:t>
            </a:r>
            <a:endParaRPr lang="en-US" sz="3200" dirty="0"/>
          </a:p>
          <a:p>
            <a:pPr lvl="0"/>
            <a:r>
              <a:rPr lang="en-US" dirty="0"/>
              <a:t>Windows will automatically configure a device if:</a:t>
            </a:r>
            <a:endParaRPr lang="en-US" sz="3200" dirty="0"/>
          </a:p>
          <a:p>
            <a:pPr lvl="1"/>
            <a:r>
              <a:rPr lang="en-US" dirty="0"/>
              <a:t>The device is fully plug and play capable.</a:t>
            </a:r>
            <a:endParaRPr lang="en-US" sz="2800" dirty="0"/>
          </a:p>
          <a:p>
            <a:pPr lvl="1"/>
            <a:r>
              <a:rPr lang="en-US" dirty="0"/>
              <a:t>There are no resource conflicts or other problems.</a:t>
            </a:r>
            <a:endParaRPr lang="en-US" sz="2800" dirty="0"/>
          </a:p>
          <a:p>
            <a:pPr lvl="1"/>
            <a:r>
              <a:rPr lang="en-US" dirty="0"/>
              <a:t>Windows finds a suitable driver in its driver database.</a:t>
            </a:r>
            <a:endParaRPr lang="en-US" sz="2800" dirty="0"/>
          </a:p>
          <a:p>
            <a:pPr lvl="1"/>
            <a:r>
              <a:rPr lang="en-US" dirty="0"/>
              <a:t>The driver is signed and from a trusted publisher.</a:t>
            </a:r>
            <a:endParaRPr lang="en-US" sz="2800" dirty="0"/>
          </a:p>
          <a:p>
            <a:pPr lvl="0"/>
            <a:r>
              <a:rPr lang="en-US" dirty="0"/>
              <a:t>On Windows, unsigned and self-signed drivers must be manually approved. However, you cannot install unsigned drivers on x64 versions of Windows.</a:t>
            </a:r>
            <a:endParaRPr lang="en-US" sz="3200" dirty="0"/>
          </a:p>
          <a:p>
            <a:endParaRPr lang="en-US" dirty="0"/>
          </a:p>
        </p:txBody>
      </p:sp>
    </p:spTree>
    <p:extLst>
      <p:ext uri="{BB962C8B-B14F-4D97-AF65-F5344CB8AC3E}">
        <p14:creationId xmlns:p14="http://schemas.microsoft.com/office/powerpoint/2010/main" val="1202168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F2714-595E-47F3-90FF-F0886819FB5D}"/>
              </a:ext>
            </a:extLst>
          </p:cNvPr>
          <p:cNvSpPr>
            <a:spLocks noGrp="1"/>
          </p:cNvSpPr>
          <p:nvPr>
            <p:ph type="title"/>
          </p:nvPr>
        </p:nvSpPr>
        <p:spPr/>
        <p:txBody>
          <a:bodyPr/>
          <a:lstStyle/>
          <a:p>
            <a:pPr algn="ctr"/>
            <a:r>
              <a:rPr lang="en-US" dirty="0"/>
              <a:t>Device Manager</a:t>
            </a:r>
          </a:p>
        </p:txBody>
      </p:sp>
      <p:sp>
        <p:nvSpPr>
          <p:cNvPr id="3" name="Content Placeholder 2">
            <a:extLst>
              <a:ext uri="{FF2B5EF4-FFF2-40B4-BE49-F238E27FC236}">
                <a16:creationId xmlns:a16="http://schemas.microsoft.com/office/drawing/2014/main" id="{55002121-16E5-40AA-A0D5-4152AA391E1D}"/>
              </a:ext>
            </a:extLst>
          </p:cNvPr>
          <p:cNvSpPr>
            <a:spLocks noGrp="1"/>
          </p:cNvSpPr>
          <p:nvPr>
            <p:ph idx="1"/>
          </p:nvPr>
        </p:nvSpPr>
        <p:spPr>
          <a:xfrm>
            <a:off x="838200" y="1387098"/>
            <a:ext cx="10515600" cy="5339166"/>
          </a:xfrm>
        </p:spPr>
        <p:txBody>
          <a:bodyPr>
            <a:normAutofit fontScale="70000" lnSpcReduction="20000"/>
          </a:bodyPr>
          <a:lstStyle/>
          <a:p>
            <a:pPr marL="0" indent="0">
              <a:buNone/>
            </a:pPr>
            <a:r>
              <a:rPr lang="en-US" dirty="0"/>
              <a:t>Use Device Manager to view installed devices and their status.</a:t>
            </a:r>
            <a:endParaRPr lang="en-US" sz="3200" dirty="0"/>
          </a:p>
          <a:p>
            <a:pPr lvl="0"/>
            <a:r>
              <a:rPr lang="en-US" dirty="0"/>
              <a:t>To open Device Manager:</a:t>
            </a:r>
            <a:endParaRPr lang="en-US" sz="3200" dirty="0"/>
          </a:p>
          <a:p>
            <a:pPr lvl="1"/>
            <a:r>
              <a:rPr lang="en-US" dirty="0"/>
              <a:t>Right-click </a:t>
            </a:r>
            <a:r>
              <a:rPr lang="en-US" b="1" dirty="0"/>
              <a:t>Start</a:t>
            </a:r>
            <a:r>
              <a:rPr lang="en-US" dirty="0"/>
              <a:t> and select </a:t>
            </a:r>
            <a:r>
              <a:rPr lang="en-US" b="1" dirty="0"/>
              <a:t>Device Manager</a:t>
            </a:r>
            <a:r>
              <a:rPr lang="en-US" dirty="0"/>
              <a:t>.</a:t>
            </a:r>
            <a:endParaRPr lang="en-US" sz="2800" dirty="0"/>
          </a:p>
          <a:p>
            <a:pPr lvl="1"/>
            <a:r>
              <a:rPr lang="en-US" dirty="0"/>
              <a:t>In the search field on the taskbar, type </a:t>
            </a:r>
            <a:r>
              <a:rPr lang="en-US" b="1" dirty="0"/>
              <a:t>Device Manager</a:t>
            </a:r>
            <a:r>
              <a:rPr lang="en-US" dirty="0"/>
              <a:t>.</a:t>
            </a:r>
            <a:endParaRPr lang="en-US" sz="2800" dirty="0"/>
          </a:p>
          <a:p>
            <a:pPr lvl="1"/>
            <a:r>
              <a:rPr lang="en-US" dirty="0"/>
              <a:t>Press the </a:t>
            </a:r>
            <a:r>
              <a:rPr lang="en-US" b="1" dirty="0"/>
              <a:t>Windows</a:t>
            </a:r>
            <a:r>
              <a:rPr lang="en-US" dirty="0"/>
              <a:t> key + </a:t>
            </a:r>
            <a:r>
              <a:rPr lang="en-US" b="1" dirty="0"/>
              <a:t>R</a:t>
            </a:r>
            <a:r>
              <a:rPr lang="en-US" dirty="0"/>
              <a:t> and type </a:t>
            </a:r>
            <a:r>
              <a:rPr lang="en-US" b="1" dirty="0" err="1"/>
              <a:t>devmgmt.msc</a:t>
            </a:r>
            <a:r>
              <a:rPr lang="en-US" dirty="0"/>
              <a:t>.</a:t>
            </a:r>
            <a:endParaRPr lang="en-US" sz="2800" dirty="0"/>
          </a:p>
          <a:p>
            <a:pPr lvl="0"/>
            <a:r>
              <a:rPr lang="en-US" dirty="0"/>
              <a:t>Use the device icon to identify the status of the device:</a:t>
            </a:r>
            <a:endParaRPr lang="en-US" sz="3200" dirty="0"/>
          </a:p>
          <a:p>
            <a:pPr lvl="1"/>
            <a:r>
              <a:rPr lang="en-US" dirty="0"/>
              <a:t>If the icon for the device is not there, then Windows did not detect the device. Try scanning for new hardware or rebooting the system to detect the device.</a:t>
            </a:r>
            <a:endParaRPr lang="en-US" sz="2800" dirty="0"/>
          </a:p>
          <a:p>
            <a:pPr lvl="1"/>
            <a:r>
              <a:rPr lang="en-US" dirty="0"/>
              <a:t>A normal icon means the device was configured, the appropriate driver was installed, and the device is working properly.</a:t>
            </a:r>
            <a:endParaRPr lang="en-US" sz="2800" dirty="0"/>
          </a:p>
          <a:p>
            <a:pPr lvl="1"/>
            <a:r>
              <a:rPr lang="en-US" dirty="0"/>
              <a:t>An icon with a yellow exclamation mark means the device was detected, but could not be configured properly. In this case, make sure you have the latest driver for the device.</a:t>
            </a:r>
            <a:endParaRPr lang="en-US" sz="2800" dirty="0"/>
          </a:p>
          <a:p>
            <a:pPr lvl="1"/>
            <a:r>
              <a:rPr lang="en-US" dirty="0"/>
              <a:t>An icon with a black down-arrow means the device is disabled.</a:t>
            </a:r>
            <a:endParaRPr lang="en-US" sz="2800" dirty="0"/>
          </a:p>
          <a:p>
            <a:pPr lvl="0"/>
            <a:r>
              <a:rPr lang="en-US" dirty="0"/>
              <a:t>To identify the system resources used by a device:</a:t>
            </a:r>
            <a:endParaRPr lang="en-US" sz="3200" dirty="0"/>
          </a:p>
          <a:p>
            <a:pPr lvl="1"/>
            <a:r>
              <a:rPr lang="en-US" dirty="0"/>
              <a:t>Right-click the </a:t>
            </a:r>
            <a:r>
              <a:rPr lang="en-US" b="1" i="1" dirty="0"/>
              <a:t>device</a:t>
            </a:r>
            <a:r>
              <a:rPr lang="en-US" dirty="0"/>
              <a:t> and select </a:t>
            </a:r>
            <a:r>
              <a:rPr lang="en-US" b="1" dirty="0"/>
              <a:t>Properties</a:t>
            </a:r>
            <a:r>
              <a:rPr lang="en-US" dirty="0"/>
              <a:t>.</a:t>
            </a:r>
            <a:endParaRPr lang="en-US" sz="2800" dirty="0"/>
          </a:p>
          <a:p>
            <a:pPr lvl="1"/>
            <a:r>
              <a:rPr lang="en-US" dirty="0"/>
              <a:t>Select the </a:t>
            </a:r>
            <a:r>
              <a:rPr lang="en-US" b="1" dirty="0"/>
              <a:t>Resources</a:t>
            </a:r>
            <a:r>
              <a:rPr lang="en-US" dirty="0"/>
              <a:t> tab.</a:t>
            </a:r>
            <a:endParaRPr lang="en-US" sz="2800" dirty="0"/>
          </a:p>
          <a:p>
            <a:pPr lvl="0"/>
            <a:r>
              <a:rPr lang="en-US" dirty="0"/>
              <a:t>To view all resources used by the computer:</a:t>
            </a:r>
            <a:endParaRPr lang="en-US" sz="3200" dirty="0"/>
          </a:p>
          <a:p>
            <a:pPr lvl="1"/>
            <a:r>
              <a:rPr lang="en-US" dirty="0"/>
              <a:t>On the file menu in Device Manager, select </a:t>
            </a:r>
            <a:r>
              <a:rPr lang="en-US" b="1" dirty="0"/>
              <a:t>View</a:t>
            </a:r>
            <a:r>
              <a:rPr lang="en-US" dirty="0"/>
              <a:t> &gt; </a:t>
            </a:r>
            <a:r>
              <a:rPr lang="en-US" b="1" dirty="0"/>
              <a:t>Resources by type</a:t>
            </a:r>
            <a:r>
              <a:rPr lang="en-US" dirty="0"/>
              <a:t> (or </a:t>
            </a:r>
            <a:r>
              <a:rPr lang="en-US" b="1" dirty="0"/>
              <a:t>Resources by connection</a:t>
            </a:r>
            <a:r>
              <a:rPr lang="en-US" dirty="0"/>
              <a:t>).</a:t>
            </a:r>
            <a:endParaRPr lang="en-US" sz="2800" dirty="0"/>
          </a:p>
          <a:p>
            <a:pPr lvl="1"/>
            <a:r>
              <a:rPr lang="en-US" dirty="0"/>
              <a:t>Alternatively, press the </a:t>
            </a:r>
            <a:r>
              <a:rPr lang="en-US" b="1" dirty="0"/>
              <a:t>Windows</a:t>
            </a:r>
            <a:r>
              <a:rPr lang="en-US" dirty="0"/>
              <a:t> key + </a:t>
            </a:r>
            <a:r>
              <a:rPr lang="en-US" b="1" dirty="0"/>
              <a:t>R</a:t>
            </a:r>
            <a:r>
              <a:rPr lang="en-US" dirty="0"/>
              <a:t>, type </a:t>
            </a:r>
            <a:r>
              <a:rPr lang="en-US" b="1" dirty="0"/>
              <a:t>Msinfo32</a:t>
            </a:r>
            <a:r>
              <a:rPr lang="en-US" dirty="0"/>
              <a:t>.</a:t>
            </a:r>
            <a:endParaRPr lang="en-US" sz="2800" dirty="0"/>
          </a:p>
          <a:p>
            <a:pPr marL="0" indent="0">
              <a:buNone/>
            </a:pPr>
            <a:endParaRPr lang="en-US" dirty="0"/>
          </a:p>
        </p:txBody>
      </p:sp>
    </p:spTree>
    <p:extLst>
      <p:ext uri="{BB962C8B-B14F-4D97-AF65-F5344CB8AC3E}">
        <p14:creationId xmlns:p14="http://schemas.microsoft.com/office/powerpoint/2010/main" val="638185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22BED-0CF1-423F-9BB0-4BC0DDE95425}"/>
              </a:ext>
            </a:extLst>
          </p:cNvPr>
          <p:cNvSpPr>
            <a:spLocks noGrp="1"/>
          </p:cNvSpPr>
          <p:nvPr>
            <p:ph type="title"/>
          </p:nvPr>
        </p:nvSpPr>
        <p:spPr/>
        <p:txBody>
          <a:bodyPr/>
          <a:lstStyle/>
          <a:p>
            <a:r>
              <a:rPr lang="en-US" dirty="0"/>
              <a:t>Troubleshoot Installed Devices</a:t>
            </a:r>
          </a:p>
        </p:txBody>
      </p:sp>
      <p:sp>
        <p:nvSpPr>
          <p:cNvPr id="3" name="Content Placeholder 2">
            <a:extLst>
              <a:ext uri="{FF2B5EF4-FFF2-40B4-BE49-F238E27FC236}">
                <a16:creationId xmlns:a16="http://schemas.microsoft.com/office/drawing/2014/main" id="{8BE3E7C8-D63E-4FE5-9B7B-BC3EE6A40311}"/>
              </a:ext>
            </a:extLst>
          </p:cNvPr>
          <p:cNvSpPr>
            <a:spLocks noGrp="1"/>
          </p:cNvSpPr>
          <p:nvPr>
            <p:ph idx="1"/>
          </p:nvPr>
        </p:nvSpPr>
        <p:spPr>
          <a:xfrm>
            <a:off x="838200" y="1418094"/>
            <a:ext cx="10515600" cy="5308169"/>
          </a:xfrm>
        </p:spPr>
        <p:txBody>
          <a:bodyPr>
            <a:normAutofit fontScale="55000" lnSpcReduction="20000"/>
          </a:bodyPr>
          <a:lstStyle/>
          <a:p>
            <a:r>
              <a:rPr lang="en-US" dirty="0"/>
              <a:t>If you have installed or connected a device but it is not working properly, try the following:</a:t>
            </a:r>
            <a:endParaRPr lang="en-US" sz="3200" dirty="0"/>
          </a:p>
          <a:p>
            <a:pPr lvl="0"/>
            <a:r>
              <a:rPr lang="en-US" dirty="0"/>
              <a:t>Make sure that devices are plugged in and turned on, that all cables are securely connected, and that expansion cards are properly seated.</a:t>
            </a:r>
            <a:endParaRPr lang="en-US" sz="3200" dirty="0"/>
          </a:p>
          <a:p>
            <a:pPr lvl="0"/>
            <a:r>
              <a:rPr lang="en-US" dirty="0"/>
              <a:t>Update the driver to the latest version by downloading the latest driver from the manufacturer's website.</a:t>
            </a:r>
            <a:endParaRPr lang="en-US" sz="3200" dirty="0"/>
          </a:p>
          <a:p>
            <a:pPr lvl="0"/>
            <a:r>
              <a:rPr lang="en-US" dirty="0"/>
              <a:t>Check BIOS/UEFI settings to ensure that the function is enabled.</a:t>
            </a:r>
            <a:endParaRPr lang="en-US" sz="3200" dirty="0"/>
          </a:p>
          <a:p>
            <a:pPr lvl="0"/>
            <a:r>
              <a:rPr lang="en-US" dirty="0"/>
              <a:t>Verify that the device is recognized and enabled in Device Manager.</a:t>
            </a:r>
            <a:endParaRPr lang="en-US" sz="3200" dirty="0"/>
          </a:p>
          <a:p>
            <a:pPr lvl="1"/>
            <a:r>
              <a:rPr lang="en-US" dirty="0"/>
              <a:t>If the device is not listed in Device Manager, try rescanning for new devices. If that doesn't detect the device, make sure the device is plug and play compatible and that it is correctly connected and turned on.</a:t>
            </a:r>
            <a:endParaRPr lang="en-US" sz="2800" dirty="0"/>
          </a:p>
          <a:p>
            <a:pPr lvl="1"/>
            <a:r>
              <a:rPr lang="en-US" dirty="0"/>
              <a:t>A yellow question mark identifies a device that Windows could not recognize (no driver was found for the device). To correct this problem, you can right-click the device and search for a suitable driver. In many cases, you will need to download the driver from the manufacturer's website or install the driver from the device's installation disc.</a:t>
            </a:r>
            <a:endParaRPr lang="en-US" sz="2800" dirty="0"/>
          </a:p>
          <a:p>
            <a:pPr lvl="1"/>
            <a:r>
              <a:rPr lang="en-US" dirty="0"/>
              <a:t>A down arrow identifies a disabled device. To use a disabled device, enable it in Device Manager.</a:t>
            </a:r>
            <a:endParaRPr lang="en-US" sz="2800" dirty="0"/>
          </a:p>
          <a:p>
            <a:pPr lvl="1"/>
            <a:r>
              <a:rPr lang="en-US" dirty="0"/>
              <a:t>A device with an exclamation mark indicates some kind of problem with the device. The device might be partially working, but has encountered some type of error.</a:t>
            </a:r>
            <a:endParaRPr lang="en-US" sz="2800" dirty="0"/>
          </a:p>
          <a:p>
            <a:pPr lvl="0"/>
            <a:r>
              <a:rPr lang="en-US" dirty="0"/>
              <a:t>If the hardware device still does not work, try replacing it with one you know to be good (ideally, one that is exactly the same). For example, if you can't get the network card working, replace it with one that you know works. If the new one works, then the old one is broken.</a:t>
            </a:r>
            <a:endParaRPr lang="en-US" sz="3200" dirty="0"/>
          </a:p>
          <a:p>
            <a:pPr lvl="0"/>
            <a:r>
              <a:rPr lang="en-US" dirty="0"/>
              <a:t>In addition to swapping the cards, try moving the device to a different bus slot or connector.</a:t>
            </a:r>
            <a:endParaRPr lang="en-US" sz="3200" dirty="0"/>
          </a:p>
          <a:p>
            <a:pPr lvl="0"/>
            <a:r>
              <a:rPr lang="en-US" dirty="0"/>
              <a:t>For hardware devices that include firmware, try updating the firmware to fix bugs, make new features available, or reduce security risks.</a:t>
            </a:r>
            <a:endParaRPr lang="en-US" sz="3200" dirty="0"/>
          </a:p>
          <a:p>
            <a:pPr lvl="1"/>
            <a:r>
              <a:rPr lang="en-US" dirty="0"/>
              <a:t>Download the firmware update from the manufacturer's website.</a:t>
            </a:r>
            <a:endParaRPr lang="en-US" sz="2800" dirty="0"/>
          </a:p>
          <a:p>
            <a:pPr lvl="1"/>
            <a:r>
              <a:rPr lang="en-US" dirty="0"/>
              <a:t>Before you update the firmware, back up or write down configuration settings.</a:t>
            </a:r>
            <a:endParaRPr lang="en-US" sz="2800" dirty="0"/>
          </a:p>
          <a:p>
            <a:pPr lvl="1"/>
            <a:r>
              <a:rPr lang="en-US" dirty="0"/>
              <a:t>Do not turn off the device during the update.</a:t>
            </a:r>
            <a:endParaRPr lang="en-US" sz="2800" dirty="0"/>
          </a:p>
          <a:p>
            <a:pPr marL="0" indent="0">
              <a:buNone/>
            </a:pPr>
            <a:endParaRPr lang="en-US" dirty="0"/>
          </a:p>
        </p:txBody>
      </p:sp>
    </p:spTree>
    <p:extLst>
      <p:ext uri="{BB962C8B-B14F-4D97-AF65-F5344CB8AC3E}">
        <p14:creationId xmlns:p14="http://schemas.microsoft.com/office/powerpoint/2010/main" val="1846561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9E767B4F-33E7-4CA4-84C7-A6F7BE5A154E}"/>
              </a:ext>
            </a:extLst>
          </p:cNvPr>
          <p:cNvSpPr>
            <a:spLocks noGrp="1"/>
          </p:cNvSpPr>
          <p:nvPr>
            <p:ph type="title"/>
          </p:nvPr>
        </p:nvSpPr>
        <p:spPr>
          <a:xfrm>
            <a:off x="535020" y="685800"/>
            <a:ext cx="2780271" cy="5105400"/>
          </a:xfrm>
        </p:spPr>
        <p:txBody>
          <a:bodyPr>
            <a:normAutofit/>
          </a:bodyPr>
          <a:lstStyle/>
          <a:p>
            <a:r>
              <a:rPr lang="en-US" sz="3700">
                <a:solidFill>
                  <a:srgbClr val="FFFFFF"/>
                </a:solidFill>
              </a:rPr>
              <a:t>File System Components - Partition</a:t>
            </a:r>
          </a:p>
        </p:txBody>
      </p:sp>
      <p:graphicFrame>
        <p:nvGraphicFramePr>
          <p:cNvPr id="4" name="Content Placeholder 3">
            <a:extLst>
              <a:ext uri="{FF2B5EF4-FFF2-40B4-BE49-F238E27FC236}">
                <a16:creationId xmlns:a16="http://schemas.microsoft.com/office/drawing/2014/main" id="{04D74FD4-8CFB-461F-8267-49425F669DB4}"/>
              </a:ext>
            </a:extLst>
          </p:cNvPr>
          <p:cNvGraphicFramePr>
            <a:graphicFrameLocks noGrp="1"/>
          </p:cNvGraphicFramePr>
          <p:nvPr>
            <p:ph idx="1"/>
            <p:extLst>
              <p:ext uri="{D42A27DB-BD31-4B8C-83A1-F6EECF244321}">
                <p14:modId xmlns:p14="http://schemas.microsoft.com/office/powerpoint/2010/main" val="2037513892"/>
              </p:ext>
            </p:extLst>
          </p:nvPr>
        </p:nvGraphicFramePr>
        <p:xfrm>
          <a:off x="5010150" y="685800"/>
          <a:ext cx="7181850" cy="5530273"/>
        </p:xfrm>
        <a:graphic>
          <a:graphicData uri="http://schemas.openxmlformats.org/drawingml/2006/table">
            <a:tbl>
              <a:tblPr firstRow="1" firstCol="1" bandRow="1">
                <a:tableStyleId>{5C22544A-7EE6-4342-B048-85BDC9FD1C3A}</a:tableStyleId>
              </a:tblPr>
              <a:tblGrid>
                <a:gridCol w="7181850">
                  <a:extLst>
                    <a:ext uri="{9D8B030D-6E8A-4147-A177-3AD203B41FA5}">
                      <a16:colId xmlns:a16="http://schemas.microsoft.com/office/drawing/2014/main" val="2650775099"/>
                    </a:ext>
                  </a:extLst>
                </a:gridCol>
              </a:tblGrid>
              <a:tr h="5530273">
                <a:tc>
                  <a:txBody>
                    <a:bodyPr/>
                    <a:lstStyle/>
                    <a:p>
                      <a:pPr marL="0" marR="0">
                        <a:lnSpc>
                          <a:spcPct val="115000"/>
                        </a:lnSpc>
                        <a:spcBef>
                          <a:spcPts val="0"/>
                        </a:spcBef>
                        <a:spcAft>
                          <a:spcPts val="1000"/>
                        </a:spcAft>
                      </a:pPr>
                      <a:r>
                        <a:rPr lang="en-US" sz="1100" dirty="0">
                          <a:effectLst/>
                        </a:rPr>
                        <a:t>A partition is a logical division of a storage device associated with a hard disk drive. Multiple partitions can be assigned to a single device, in which case a drive letter is assigned to represent each partition. Multiple letters do not always mean that there are multiple devices, just multiple partitions. Some reasons why you may consider partitioning your hard drive are:</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Assigning the boot system to a different partition than application and data files can help many computers run more smoothly and minimize damage in a system crash.</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Storing the swap file on its own partition is sometimes necessary or useful.</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Creating a separate partition for your operating system can help it run properly. Some operating systems can't run on a large partition.</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Assigning log files to be stored on distinct partitions can help minimize the effects of a system crash due to excessively large log files.</a:t>
                      </a: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100" dirty="0">
                          <a:effectLst/>
                        </a:rPr>
                        <a:t>Assigning distinct operating systems to run on assigned partitions allows a dual boot system setup.</a:t>
                      </a:r>
                    </a:p>
                    <a:p>
                      <a:pPr marL="0" marR="0">
                        <a:lnSpc>
                          <a:spcPct val="115000"/>
                        </a:lnSpc>
                        <a:spcBef>
                          <a:spcPts val="0"/>
                        </a:spcBef>
                        <a:spcAft>
                          <a:spcPts val="0"/>
                        </a:spcAft>
                      </a:pPr>
                      <a:r>
                        <a:rPr lang="en-US" sz="1100" dirty="0">
                          <a:effectLst/>
                        </a:rPr>
                        <a:t>Unallocated space is space on a partition that has not been assigned to a volume. You cannot store or read data in unallocated space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3519" marR="193519" marT="96759" marB="96759" anchor="ctr"/>
                </a:tc>
                <a:extLst>
                  <a:ext uri="{0D108BD9-81ED-4DB2-BD59-A6C34878D82A}">
                    <a16:rowId xmlns:a16="http://schemas.microsoft.com/office/drawing/2014/main" val="3853590944"/>
                  </a:ext>
                </a:extLst>
              </a:tr>
            </a:tbl>
          </a:graphicData>
        </a:graphic>
      </p:graphicFrame>
    </p:spTree>
    <p:extLst>
      <p:ext uri="{BB962C8B-B14F-4D97-AF65-F5344CB8AC3E}">
        <p14:creationId xmlns:p14="http://schemas.microsoft.com/office/powerpoint/2010/main" val="758864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4248</Words>
  <Application>Microsoft Office PowerPoint</Application>
  <PresentationFormat>Widescreen</PresentationFormat>
  <Paragraphs>353</Paragraphs>
  <Slides>42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Calibri Light</vt:lpstr>
      <vt:lpstr>Courier New</vt:lpstr>
      <vt:lpstr>Open Sans</vt:lpstr>
      <vt:lpstr>Symbol</vt:lpstr>
      <vt:lpstr>Office Theme</vt:lpstr>
      <vt:lpstr>CIS101B</vt:lpstr>
      <vt:lpstr>Peripheral Devices</vt:lpstr>
      <vt:lpstr>Peripheral Devices – System Resources</vt:lpstr>
      <vt:lpstr>Peripheral Devices - PnP</vt:lpstr>
      <vt:lpstr>Peripheral Devices - Driver</vt:lpstr>
      <vt:lpstr>Device Installation Considerations</vt:lpstr>
      <vt:lpstr>Device Manager</vt:lpstr>
      <vt:lpstr>Troubleshoot Installed Devices</vt:lpstr>
      <vt:lpstr>File System Components - Partition</vt:lpstr>
      <vt:lpstr>File System Component - Volume</vt:lpstr>
      <vt:lpstr>File System Component – Directory | File</vt:lpstr>
      <vt:lpstr>Formatting</vt:lpstr>
      <vt:lpstr>NTFS – New Technology File System</vt:lpstr>
      <vt:lpstr>ExFAT – Extended File Allocation Table</vt:lpstr>
      <vt:lpstr>Disk Type - Basic</vt:lpstr>
      <vt:lpstr>Disk Type - Dynamic</vt:lpstr>
      <vt:lpstr>PowerPoint Presentation</vt:lpstr>
      <vt:lpstr>Disk Type – GPT (GUID Partition Table)</vt:lpstr>
      <vt:lpstr>Extending Disk Space – Mount Point</vt:lpstr>
      <vt:lpstr>Extending Disk Space – Extend the Volume</vt:lpstr>
      <vt:lpstr>Clean up Drive – Disk Cleanup</vt:lpstr>
      <vt:lpstr>Clean Up Drive – Disk Defragmenter</vt:lpstr>
      <vt:lpstr>Clean up Disk – Check Disk</vt:lpstr>
      <vt:lpstr>Common Storage Issues – Failure to Boot</vt:lpstr>
      <vt:lpstr>Common Storage Issues – Application Crash</vt:lpstr>
      <vt:lpstr>Common Storage Issues – Crash Screens</vt:lpstr>
      <vt:lpstr>Network Physical Infrastructure </vt:lpstr>
      <vt:lpstr>Network Connectivity Devices</vt:lpstr>
      <vt:lpstr>Network Protocols – TCP/IP  | UDP</vt:lpstr>
      <vt:lpstr>Network Protocols - NetBIOS</vt:lpstr>
      <vt:lpstr>PowerPoint Presentation</vt:lpstr>
      <vt:lpstr>Configure TCP/IP Parameters – Static | DHCP</vt:lpstr>
      <vt:lpstr>Configure TCP/IP Parameters – APIPA</vt:lpstr>
      <vt:lpstr>Configure TCP/IP Parameters – Alternative IP</vt:lpstr>
      <vt:lpstr>Troubleshoot Network Issues - ipconfig</vt:lpstr>
      <vt:lpstr>Troubleshoot Network Issues - ifconfig</vt:lpstr>
      <vt:lpstr>Troubleshoot Network Issues - ping</vt:lpstr>
      <vt:lpstr>Troubleshoot Network Issues – tracert|traceroute</vt:lpstr>
      <vt:lpstr>Troubleshooting Network Issues - nslookup</vt:lpstr>
      <vt:lpstr>Troubleshoot Networking Issues - netstat</vt:lpstr>
      <vt:lpstr>Troubleshooting Network Issues - nbtstat</vt:lpstr>
      <vt:lpstr>SOHO Router Configuration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CIS101B</dc:title>
  <dc:creator>Thomas Stangl</dc:creator>
  <cp:lastModifiedBy>Thomas Stangl</cp:lastModifiedBy>
  <cp:revision>1</cp:revision>
  <dcterms:created xsi:type="dcterms:W3CDTF">2019-04-13T06:20:26Z</dcterms:created>
  <dcterms:modified xsi:type="dcterms:W3CDTF">2019-04-13T06:21:11Z</dcterms:modified>
</cp:coreProperties>
</file>