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0"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7" r:id="rId52"/>
    <p:sldId id="306"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7" r:id="rId112"/>
    <p:sldId id="368" r:id="rId113"/>
    <p:sldId id="366"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23" d="100"/>
          <a:sy n="123" d="100"/>
        </p:scale>
        <p:origin x="108" y="3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44E256-392F-4C0E-876D-A5BF7C3756F7}" type="datetimeFigureOut">
              <a:rPr lang="en-US" smtClean="0"/>
              <a:t>4/14/2019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48DD07-B329-491F-8DB5-AE75BF8B452F}" type="slidenum">
              <a:rPr lang="en-US" smtClean="0"/>
              <a:t>‹#›</a:t>
            </a:fld>
            <a:endParaRPr lang="en-US"/>
          </a:p>
        </p:txBody>
      </p:sp>
    </p:spTree>
    <p:extLst>
      <p:ext uri="{BB962C8B-B14F-4D97-AF65-F5344CB8AC3E}">
        <p14:creationId xmlns:p14="http://schemas.microsoft.com/office/powerpoint/2010/main" val="1612176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7ED9B-7A47-4465-A742-1C18170E6F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A375FC8-FDF0-40BD-84E8-D7F9FA335D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D6ABEF-BBA0-496C-9194-DB7362AF1289}"/>
              </a:ext>
            </a:extLst>
          </p:cNvPr>
          <p:cNvSpPr>
            <a:spLocks noGrp="1"/>
          </p:cNvSpPr>
          <p:nvPr>
            <p:ph type="dt" sz="half" idx="10"/>
          </p:nvPr>
        </p:nvSpPr>
        <p:spPr/>
        <p:txBody>
          <a:bodyPr/>
          <a:lstStyle/>
          <a:p>
            <a:fld id="{A17665E1-EC4A-424E-9276-78F7788B5023}" type="datetimeFigureOut">
              <a:rPr lang="en-US" smtClean="0"/>
              <a:t>4/14/2019</a:t>
            </a:fld>
            <a:endParaRPr lang="en-US"/>
          </a:p>
        </p:txBody>
      </p:sp>
      <p:sp>
        <p:nvSpPr>
          <p:cNvPr id="5" name="Footer Placeholder 4">
            <a:extLst>
              <a:ext uri="{FF2B5EF4-FFF2-40B4-BE49-F238E27FC236}">
                <a16:creationId xmlns:a16="http://schemas.microsoft.com/office/drawing/2014/main" id="{9BFC3C3D-9A14-42FD-BF4C-6E919572B8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CBC605-45A1-4A19-BAF6-0B94DECA7818}"/>
              </a:ext>
            </a:extLst>
          </p:cNvPr>
          <p:cNvSpPr>
            <a:spLocks noGrp="1"/>
          </p:cNvSpPr>
          <p:nvPr>
            <p:ph type="sldNum" sz="quarter" idx="12"/>
          </p:nvPr>
        </p:nvSpPr>
        <p:spPr/>
        <p:txBody>
          <a:bodyPr/>
          <a:lstStyle/>
          <a:p>
            <a:fld id="{9AF664D1-1BF5-463A-B1B3-87E5F1892953}" type="slidenum">
              <a:rPr lang="en-US" smtClean="0"/>
              <a:t>‹#›</a:t>
            </a:fld>
            <a:endParaRPr lang="en-US"/>
          </a:p>
        </p:txBody>
      </p:sp>
    </p:spTree>
    <p:extLst>
      <p:ext uri="{BB962C8B-B14F-4D97-AF65-F5344CB8AC3E}">
        <p14:creationId xmlns:p14="http://schemas.microsoft.com/office/powerpoint/2010/main" val="338931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7EDAB-8B6C-40A8-B58B-F68847087DC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8E22E5-7598-4E4A-A0BC-13F7E33DEA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02EEAA-2D92-41C9-8043-EF454830C5A3}"/>
              </a:ext>
            </a:extLst>
          </p:cNvPr>
          <p:cNvSpPr>
            <a:spLocks noGrp="1"/>
          </p:cNvSpPr>
          <p:nvPr>
            <p:ph type="dt" sz="half" idx="10"/>
          </p:nvPr>
        </p:nvSpPr>
        <p:spPr/>
        <p:txBody>
          <a:bodyPr/>
          <a:lstStyle/>
          <a:p>
            <a:fld id="{A17665E1-EC4A-424E-9276-78F7788B5023}" type="datetimeFigureOut">
              <a:rPr lang="en-US" smtClean="0"/>
              <a:t>4/14/2019</a:t>
            </a:fld>
            <a:endParaRPr lang="en-US"/>
          </a:p>
        </p:txBody>
      </p:sp>
      <p:sp>
        <p:nvSpPr>
          <p:cNvPr id="5" name="Footer Placeholder 4">
            <a:extLst>
              <a:ext uri="{FF2B5EF4-FFF2-40B4-BE49-F238E27FC236}">
                <a16:creationId xmlns:a16="http://schemas.microsoft.com/office/drawing/2014/main" id="{C6B33B8B-BC46-480A-B4A6-185DC1F924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CAB0CE-A505-47ED-9E1C-33F2DFCEB71F}"/>
              </a:ext>
            </a:extLst>
          </p:cNvPr>
          <p:cNvSpPr>
            <a:spLocks noGrp="1"/>
          </p:cNvSpPr>
          <p:nvPr>
            <p:ph type="sldNum" sz="quarter" idx="12"/>
          </p:nvPr>
        </p:nvSpPr>
        <p:spPr/>
        <p:txBody>
          <a:bodyPr/>
          <a:lstStyle/>
          <a:p>
            <a:fld id="{9AF664D1-1BF5-463A-B1B3-87E5F1892953}" type="slidenum">
              <a:rPr lang="en-US" smtClean="0"/>
              <a:t>‹#›</a:t>
            </a:fld>
            <a:endParaRPr lang="en-US"/>
          </a:p>
        </p:txBody>
      </p:sp>
    </p:spTree>
    <p:extLst>
      <p:ext uri="{BB962C8B-B14F-4D97-AF65-F5344CB8AC3E}">
        <p14:creationId xmlns:p14="http://schemas.microsoft.com/office/powerpoint/2010/main" val="225834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E2C987-5B96-4337-896A-7083F81FFD2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0DAFDA4-95CB-462C-B0D9-086D7DB0065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8565F2-7725-41CE-BB93-25CC96CEA4CB}"/>
              </a:ext>
            </a:extLst>
          </p:cNvPr>
          <p:cNvSpPr>
            <a:spLocks noGrp="1"/>
          </p:cNvSpPr>
          <p:nvPr>
            <p:ph type="dt" sz="half" idx="10"/>
          </p:nvPr>
        </p:nvSpPr>
        <p:spPr/>
        <p:txBody>
          <a:bodyPr/>
          <a:lstStyle/>
          <a:p>
            <a:fld id="{A17665E1-EC4A-424E-9276-78F7788B5023}" type="datetimeFigureOut">
              <a:rPr lang="en-US" smtClean="0"/>
              <a:t>4/14/2019</a:t>
            </a:fld>
            <a:endParaRPr lang="en-US"/>
          </a:p>
        </p:txBody>
      </p:sp>
      <p:sp>
        <p:nvSpPr>
          <p:cNvPr id="5" name="Footer Placeholder 4">
            <a:extLst>
              <a:ext uri="{FF2B5EF4-FFF2-40B4-BE49-F238E27FC236}">
                <a16:creationId xmlns:a16="http://schemas.microsoft.com/office/drawing/2014/main" id="{A22870DE-F6B7-4E0A-9B4B-C2C8EB85A0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85B4B1-2B5A-4486-B091-6CEF503ED1D4}"/>
              </a:ext>
            </a:extLst>
          </p:cNvPr>
          <p:cNvSpPr>
            <a:spLocks noGrp="1"/>
          </p:cNvSpPr>
          <p:nvPr>
            <p:ph type="sldNum" sz="quarter" idx="12"/>
          </p:nvPr>
        </p:nvSpPr>
        <p:spPr/>
        <p:txBody>
          <a:bodyPr/>
          <a:lstStyle/>
          <a:p>
            <a:fld id="{9AF664D1-1BF5-463A-B1B3-87E5F1892953}" type="slidenum">
              <a:rPr lang="en-US" smtClean="0"/>
              <a:t>‹#›</a:t>
            </a:fld>
            <a:endParaRPr lang="en-US"/>
          </a:p>
        </p:txBody>
      </p:sp>
    </p:spTree>
    <p:extLst>
      <p:ext uri="{BB962C8B-B14F-4D97-AF65-F5344CB8AC3E}">
        <p14:creationId xmlns:p14="http://schemas.microsoft.com/office/powerpoint/2010/main" val="3535126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83EBF-C35D-4354-BCF3-082D619F1C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03C4E0-26A7-4DB4-96FD-78B439A382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45CCA1-789F-4A3D-8BA9-F3E8E7744CF7}"/>
              </a:ext>
            </a:extLst>
          </p:cNvPr>
          <p:cNvSpPr>
            <a:spLocks noGrp="1"/>
          </p:cNvSpPr>
          <p:nvPr>
            <p:ph type="dt" sz="half" idx="10"/>
          </p:nvPr>
        </p:nvSpPr>
        <p:spPr/>
        <p:txBody>
          <a:bodyPr/>
          <a:lstStyle/>
          <a:p>
            <a:fld id="{A17665E1-EC4A-424E-9276-78F7788B5023}" type="datetimeFigureOut">
              <a:rPr lang="en-US" smtClean="0"/>
              <a:t>4/14/2019</a:t>
            </a:fld>
            <a:endParaRPr lang="en-US"/>
          </a:p>
        </p:txBody>
      </p:sp>
      <p:sp>
        <p:nvSpPr>
          <p:cNvPr id="5" name="Footer Placeholder 4">
            <a:extLst>
              <a:ext uri="{FF2B5EF4-FFF2-40B4-BE49-F238E27FC236}">
                <a16:creationId xmlns:a16="http://schemas.microsoft.com/office/drawing/2014/main" id="{9E0E221A-DE22-463B-9948-4B442E86A7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A59888-8FA0-4B89-9846-21D9F24AEF1A}"/>
              </a:ext>
            </a:extLst>
          </p:cNvPr>
          <p:cNvSpPr>
            <a:spLocks noGrp="1"/>
          </p:cNvSpPr>
          <p:nvPr>
            <p:ph type="sldNum" sz="quarter" idx="12"/>
          </p:nvPr>
        </p:nvSpPr>
        <p:spPr/>
        <p:txBody>
          <a:bodyPr/>
          <a:lstStyle/>
          <a:p>
            <a:fld id="{9AF664D1-1BF5-463A-B1B3-87E5F1892953}" type="slidenum">
              <a:rPr lang="en-US" smtClean="0"/>
              <a:t>‹#›</a:t>
            </a:fld>
            <a:endParaRPr lang="en-US"/>
          </a:p>
        </p:txBody>
      </p:sp>
    </p:spTree>
    <p:extLst>
      <p:ext uri="{BB962C8B-B14F-4D97-AF65-F5344CB8AC3E}">
        <p14:creationId xmlns:p14="http://schemas.microsoft.com/office/powerpoint/2010/main" val="3757235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AA585-AEA1-4C87-B6ED-06F21B40E7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2DC4DDE-17C9-4262-AE5E-97237240C7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4C3E58-9BED-4931-8734-5AEEA866928F}"/>
              </a:ext>
            </a:extLst>
          </p:cNvPr>
          <p:cNvSpPr>
            <a:spLocks noGrp="1"/>
          </p:cNvSpPr>
          <p:nvPr>
            <p:ph type="dt" sz="half" idx="10"/>
          </p:nvPr>
        </p:nvSpPr>
        <p:spPr/>
        <p:txBody>
          <a:bodyPr/>
          <a:lstStyle/>
          <a:p>
            <a:fld id="{A17665E1-EC4A-424E-9276-78F7788B5023}" type="datetimeFigureOut">
              <a:rPr lang="en-US" smtClean="0"/>
              <a:t>4/14/2019</a:t>
            </a:fld>
            <a:endParaRPr lang="en-US"/>
          </a:p>
        </p:txBody>
      </p:sp>
      <p:sp>
        <p:nvSpPr>
          <p:cNvPr id="5" name="Footer Placeholder 4">
            <a:extLst>
              <a:ext uri="{FF2B5EF4-FFF2-40B4-BE49-F238E27FC236}">
                <a16:creationId xmlns:a16="http://schemas.microsoft.com/office/drawing/2014/main" id="{CC9F1A3C-017B-4D92-BAF2-8E57A9A4EE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570BCD-A3C1-4EEE-AB15-7FC9DAE050E9}"/>
              </a:ext>
            </a:extLst>
          </p:cNvPr>
          <p:cNvSpPr>
            <a:spLocks noGrp="1"/>
          </p:cNvSpPr>
          <p:nvPr>
            <p:ph type="sldNum" sz="quarter" idx="12"/>
          </p:nvPr>
        </p:nvSpPr>
        <p:spPr/>
        <p:txBody>
          <a:bodyPr/>
          <a:lstStyle/>
          <a:p>
            <a:fld id="{9AF664D1-1BF5-463A-B1B3-87E5F1892953}" type="slidenum">
              <a:rPr lang="en-US" smtClean="0"/>
              <a:t>‹#›</a:t>
            </a:fld>
            <a:endParaRPr lang="en-US"/>
          </a:p>
        </p:txBody>
      </p:sp>
    </p:spTree>
    <p:extLst>
      <p:ext uri="{BB962C8B-B14F-4D97-AF65-F5344CB8AC3E}">
        <p14:creationId xmlns:p14="http://schemas.microsoft.com/office/powerpoint/2010/main" val="3054978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4F8C0-7D7B-4943-AB0E-4FAD1A1364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394F14-562A-448E-BDD9-9DA849DC472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9DE526-21A0-4C53-8255-D6B856C72B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AB1B131-3E67-4E6D-94F8-6ADD76CF8AAB}"/>
              </a:ext>
            </a:extLst>
          </p:cNvPr>
          <p:cNvSpPr>
            <a:spLocks noGrp="1"/>
          </p:cNvSpPr>
          <p:nvPr>
            <p:ph type="dt" sz="half" idx="10"/>
          </p:nvPr>
        </p:nvSpPr>
        <p:spPr/>
        <p:txBody>
          <a:bodyPr/>
          <a:lstStyle/>
          <a:p>
            <a:fld id="{A17665E1-EC4A-424E-9276-78F7788B5023}" type="datetimeFigureOut">
              <a:rPr lang="en-US" smtClean="0"/>
              <a:t>4/14/2019</a:t>
            </a:fld>
            <a:endParaRPr lang="en-US"/>
          </a:p>
        </p:txBody>
      </p:sp>
      <p:sp>
        <p:nvSpPr>
          <p:cNvPr id="6" name="Footer Placeholder 5">
            <a:extLst>
              <a:ext uri="{FF2B5EF4-FFF2-40B4-BE49-F238E27FC236}">
                <a16:creationId xmlns:a16="http://schemas.microsoft.com/office/drawing/2014/main" id="{EABE715A-6A98-4F12-90EF-20731CFC64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C608C8-D453-4D5A-B7AF-346A89578B8F}"/>
              </a:ext>
            </a:extLst>
          </p:cNvPr>
          <p:cNvSpPr>
            <a:spLocks noGrp="1"/>
          </p:cNvSpPr>
          <p:nvPr>
            <p:ph type="sldNum" sz="quarter" idx="12"/>
          </p:nvPr>
        </p:nvSpPr>
        <p:spPr/>
        <p:txBody>
          <a:bodyPr/>
          <a:lstStyle/>
          <a:p>
            <a:fld id="{9AF664D1-1BF5-463A-B1B3-87E5F1892953}" type="slidenum">
              <a:rPr lang="en-US" smtClean="0"/>
              <a:t>‹#›</a:t>
            </a:fld>
            <a:endParaRPr lang="en-US"/>
          </a:p>
        </p:txBody>
      </p:sp>
    </p:spTree>
    <p:extLst>
      <p:ext uri="{BB962C8B-B14F-4D97-AF65-F5344CB8AC3E}">
        <p14:creationId xmlns:p14="http://schemas.microsoft.com/office/powerpoint/2010/main" val="46923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2C258-24F5-46E8-845F-D44EFCCA535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EAF580D-6971-46A9-8D63-8DCB2B2D1B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DF1F4A-A87C-4DBE-9A46-9262D67B9D4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26AE1E7-9953-4667-B99C-ECBB1EA470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1A2A8C-3EC9-4DA1-A552-525BFA49948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33655FD-3238-473A-A56E-9F697B134C74}"/>
              </a:ext>
            </a:extLst>
          </p:cNvPr>
          <p:cNvSpPr>
            <a:spLocks noGrp="1"/>
          </p:cNvSpPr>
          <p:nvPr>
            <p:ph type="dt" sz="half" idx="10"/>
          </p:nvPr>
        </p:nvSpPr>
        <p:spPr/>
        <p:txBody>
          <a:bodyPr/>
          <a:lstStyle/>
          <a:p>
            <a:fld id="{A17665E1-EC4A-424E-9276-78F7788B5023}" type="datetimeFigureOut">
              <a:rPr lang="en-US" smtClean="0"/>
              <a:t>4/14/2019</a:t>
            </a:fld>
            <a:endParaRPr lang="en-US"/>
          </a:p>
        </p:txBody>
      </p:sp>
      <p:sp>
        <p:nvSpPr>
          <p:cNvPr id="8" name="Footer Placeholder 7">
            <a:extLst>
              <a:ext uri="{FF2B5EF4-FFF2-40B4-BE49-F238E27FC236}">
                <a16:creationId xmlns:a16="http://schemas.microsoft.com/office/drawing/2014/main" id="{7225ED0B-B406-4A7E-9D9A-423F5384F1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98BCA9-41E5-49B1-B45E-853CD7C7342F}"/>
              </a:ext>
            </a:extLst>
          </p:cNvPr>
          <p:cNvSpPr>
            <a:spLocks noGrp="1"/>
          </p:cNvSpPr>
          <p:nvPr>
            <p:ph type="sldNum" sz="quarter" idx="12"/>
          </p:nvPr>
        </p:nvSpPr>
        <p:spPr/>
        <p:txBody>
          <a:bodyPr/>
          <a:lstStyle/>
          <a:p>
            <a:fld id="{9AF664D1-1BF5-463A-B1B3-87E5F1892953}" type="slidenum">
              <a:rPr lang="en-US" smtClean="0"/>
              <a:t>‹#›</a:t>
            </a:fld>
            <a:endParaRPr lang="en-US"/>
          </a:p>
        </p:txBody>
      </p:sp>
    </p:spTree>
    <p:extLst>
      <p:ext uri="{BB962C8B-B14F-4D97-AF65-F5344CB8AC3E}">
        <p14:creationId xmlns:p14="http://schemas.microsoft.com/office/powerpoint/2010/main" val="2045038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780D0-BE0A-4F36-8CDA-338F5D772D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6B9E229-1233-40E8-9398-457A4991196A}"/>
              </a:ext>
            </a:extLst>
          </p:cNvPr>
          <p:cNvSpPr>
            <a:spLocks noGrp="1"/>
          </p:cNvSpPr>
          <p:nvPr>
            <p:ph type="dt" sz="half" idx="10"/>
          </p:nvPr>
        </p:nvSpPr>
        <p:spPr/>
        <p:txBody>
          <a:bodyPr/>
          <a:lstStyle/>
          <a:p>
            <a:fld id="{A17665E1-EC4A-424E-9276-78F7788B5023}" type="datetimeFigureOut">
              <a:rPr lang="en-US" smtClean="0"/>
              <a:t>4/14/2019</a:t>
            </a:fld>
            <a:endParaRPr lang="en-US"/>
          </a:p>
        </p:txBody>
      </p:sp>
      <p:sp>
        <p:nvSpPr>
          <p:cNvPr id="4" name="Footer Placeholder 3">
            <a:extLst>
              <a:ext uri="{FF2B5EF4-FFF2-40B4-BE49-F238E27FC236}">
                <a16:creationId xmlns:a16="http://schemas.microsoft.com/office/drawing/2014/main" id="{2B3AB77F-7F90-47C5-8E09-CC4BDEFFFD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0C6CFD1-66C4-44BF-8466-F1A2CF28FF30}"/>
              </a:ext>
            </a:extLst>
          </p:cNvPr>
          <p:cNvSpPr>
            <a:spLocks noGrp="1"/>
          </p:cNvSpPr>
          <p:nvPr>
            <p:ph type="sldNum" sz="quarter" idx="12"/>
          </p:nvPr>
        </p:nvSpPr>
        <p:spPr/>
        <p:txBody>
          <a:bodyPr/>
          <a:lstStyle/>
          <a:p>
            <a:fld id="{9AF664D1-1BF5-463A-B1B3-87E5F1892953}" type="slidenum">
              <a:rPr lang="en-US" smtClean="0"/>
              <a:t>‹#›</a:t>
            </a:fld>
            <a:endParaRPr lang="en-US"/>
          </a:p>
        </p:txBody>
      </p:sp>
    </p:spTree>
    <p:extLst>
      <p:ext uri="{BB962C8B-B14F-4D97-AF65-F5344CB8AC3E}">
        <p14:creationId xmlns:p14="http://schemas.microsoft.com/office/powerpoint/2010/main" val="2536438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6F03BE-126E-4E68-B52F-E3E31CFB65BB}"/>
              </a:ext>
            </a:extLst>
          </p:cNvPr>
          <p:cNvSpPr>
            <a:spLocks noGrp="1"/>
          </p:cNvSpPr>
          <p:nvPr>
            <p:ph type="dt" sz="half" idx="10"/>
          </p:nvPr>
        </p:nvSpPr>
        <p:spPr/>
        <p:txBody>
          <a:bodyPr/>
          <a:lstStyle/>
          <a:p>
            <a:fld id="{A17665E1-EC4A-424E-9276-78F7788B5023}" type="datetimeFigureOut">
              <a:rPr lang="en-US" smtClean="0"/>
              <a:t>4/14/2019</a:t>
            </a:fld>
            <a:endParaRPr lang="en-US"/>
          </a:p>
        </p:txBody>
      </p:sp>
      <p:sp>
        <p:nvSpPr>
          <p:cNvPr id="3" name="Footer Placeholder 2">
            <a:extLst>
              <a:ext uri="{FF2B5EF4-FFF2-40B4-BE49-F238E27FC236}">
                <a16:creationId xmlns:a16="http://schemas.microsoft.com/office/drawing/2014/main" id="{EDD9E055-9653-4638-841C-696CCDA7EFC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D4276A9-FA50-45F2-8BEF-774342D53710}"/>
              </a:ext>
            </a:extLst>
          </p:cNvPr>
          <p:cNvSpPr>
            <a:spLocks noGrp="1"/>
          </p:cNvSpPr>
          <p:nvPr>
            <p:ph type="sldNum" sz="quarter" idx="12"/>
          </p:nvPr>
        </p:nvSpPr>
        <p:spPr/>
        <p:txBody>
          <a:bodyPr/>
          <a:lstStyle/>
          <a:p>
            <a:fld id="{9AF664D1-1BF5-463A-B1B3-87E5F1892953}" type="slidenum">
              <a:rPr lang="en-US" smtClean="0"/>
              <a:t>‹#›</a:t>
            </a:fld>
            <a:endParaRPr lang="en-US"/>
          </a:p>
        </p:txBody>
      </p:sp>
    </p:spTree>
    <p:extLst>
      <p:ext uri="{BB962C8B-B14F-4D97-AF65-F5344CB8AC3E}">
        <p14:creationId xmlns:p14="http://schemas.microsoft.com/office/powerpoint/2010/main" val="2877704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FB01E-3CAA-4A99-BDBF-70282B8417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5932C75-9B37-42AF-9A71-B11153D32D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0B70876-BB9B-46E2-8183-7027ABFE7F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A491F-94D6-4020-8840-CEB800B6B36F}"/>
              </a:ext>
            </a:extLst>
          </p:cNvPr>
          <p:cNvSpPr>
            <a:spLocks noGrp="1"/>
          </p:cNvSpPr>
          <p:nvPr>
            <p:ph type="dt" sz="half" idx="10"/>
          </p:nvPr>
        </p:nvSpPr>
        <p:spPr/>
        <p:txBody>
          <a:bodyPr/>
          <a:lstStyle/>
          <a:p>
            <a:fld id="{A17665E1-EC4A-424E-9276-78F7788B5023}" type="datetimeFigureOut">
              <a:rPr lang="en-US" smtClean="0"/>
              <a:t>4/14/2019</a:t>
            </a:fld>
            <a:endParaRPr lang="en-US"/>
          </a:p>
        </p:txBody>
      </p:sp>
      <p:sp>
        <p:nvSpPr>
          <p:cNvPr id="6" name="Footer Placeholder 5">
            <a:extLst>
              <a:ext uri="{FF2B5EF4-FFF2-40B4-BE49-F238E27FC236}">
                <a16:creationId xmlns:a16="http://schemas.microsoft.com/office/drawing/2014/main" id="{B59B7C4F-EEF1-470C-B8AB-5E6CD9B0EF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F7138A-B88F-42DD-B017-4FEEE0667343}"/>
              </a:ext>
            </a:extLst>
          </p:cNvPr>
          <p:cNvSpPr>
            <a:spLocks noGrp="1"/>
          </p:cNvSpPr>
          <p:nvPr>
            <p:ph type="sldNum" sz="quarter" idx="12"/>
          </p:nvPr>
        </p:nvSpPr>
        <p:spPr/>
        <p:txBody>
          <a:bodyPr/>
          <a:lstStyle/>
          <a:p>
            <a:fld id="{9AF664D1-1BF5-463A-B1B3-87E5F1892953}" type="slidenum">
              <a:rPr lang="en-US" smtClean="0"/>
              <a:t>‹#›</a:t>
            </a:fld>
            <a:endParaRPr lang="en-US"/>
          </a:p>
        </p:txBody>
      </p:sp>
    </p:spTree>
    <p:extLst>
      <p:ext uri="{BB962C8B-B14F-4D97-AF65-F5344CB8AC3E}">
        <p14:creationId xmlns:p14="http://schemas.microsoft.com/office/powerpoint/2010/main" val="188205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15723-624A-41E4-A3A3-EBB78D43C8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BA39A82-DD9A-4C7E-9B49-D74B66D558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E518719-C3E1-4DBC-8BE1-237D013367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D40C5A-4AB4-4B52-BE40-F2F665C5A9AD}"/>
              </a:ext>
            </a:extLst>
          </p:cNvPr>
          <p:cNvSpPr>
            <a:spLocks noGrp="1"/>
          </p:cNvSpPr>
          <p:nvPr>
            <p:ph type="dt" sz="half" idx="10"/>
          </p:nvPr>
        </p:nvSpPr>
        <p:spPr/>
        <p:txBody>
          <a:bodyPr/>
          <a:lstStyle/>
          <a:p>
            <a:fld id="{A17665E1-EC4A-424E-9276-78F7788B5023}" type="datetimeFigureOut">
              <a:rPr lang="en-US" smtClean="0"/>
              <a:t>4/14/2019</a:t>
            </a:fld>
            <a:endParaRPr lang="en-US"/>
          </a:p>
        </p:txBody>
      </p:sp>
      <p:sp>
        <p:nvSpPr>
          <p:cNvPr id="6" name="Footer Placeholder 5">
            <a:extLst>
              <a:ext uri="{FF2B5EF4-FFF2-40B4-BE49-F238E27FC236}">
                <a16:creationId xmlns:a16="http://schemas.microsoft.com/office/drawing/2014/main" id="{1EAC94EB-C0CA-422E-BD17-443B2B0CD2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85AF3E-6370-4B1C-A9CF-0DB0DAF85E8D}"/>
              </a:ext>
            </a:extLst>
          </p:cNvPr>
          <p:cNvSpPr>
            <a:spLocks noGrp="1"/>
          </p:cNvSpPr>
          <p:nvPr>
            <p:ph type="sldNum" sz="quarter" idx="12"/>
          </p:nvPr>
        </p:nvSpPr>
        <p:spPr/>
        <p:txBody>
          <a:bodyPr/>
          <a:lstStyle/>
          <a:p>
            <a:fld id="{9AF664D1-1BF5-463A-B1B3-87E5F1892953}" type="slidenum">
              <a:rPr lang="en-US" smtClean="0"/>
              <a:t>‹#›</a:t>
            </a:fld>
            <a:endParaRPr lang="en-US"/>
          </a:p>
        </p:txBody>
      </p:sp>
    </p:spTree>
    <p:extLst>
      <p:ext uri="{BB962C8B-B14F-4D97-AF65-F5344CB8AC3E}">
        <p14:creationId xmlns:p14="http://schemas.microsoft.com/office/powerpoint/2010/main" val="776978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1AB54F-0DC5-428A-B846-FE2236D0AB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7B6C7E-4039-47C1-8BF8-6B569169B4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9921EB-3990-4EC3-83A9-EDCFDE322B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7665E1-EC4A-424E-9276-78F7788B5023}" type="datetimeFigureOut">
              <a:rPr lang="en-US" smtClean="0"/>
              <a:t>4/14/2019</a:t>
            </a:fld>
            <a:endParaRPr lang="en-US"/>
          </a:p>
        </p:txBody>
      </p:sp>
      <p:sp>
        <p:nvSpPr>
          <p:cNvPr id="5" name="Footer Placeholder 4">
            <a:extLst>
              <a:ext uri="{FF2B5EF4-FFF2-40B4-BE49-F238E27FC236}">
                <a16:creationId xmlns:a16="http://schemas.microsoft.com/office/drawing/2014/main" id="{4BFD282A-41E6-47A4-A488-FFDDE04187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6B552BF-39F4-4410-9707-F15ACEFEDD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F664D1-1BF5-463A-B1B3-87E5F1892953}" type="slidenum">
              <a:rPr lang="en-US" smtClean="0"/>
              <a:t>‹#›</a:t>
            </a:fld>
            <a:endParaRPr lang="en-US"/>
          </a:p>
        </p:txBody>
      </p:sp>
    </p:spTree>
    <p:extLst>
      <p:ext uri="{BB962C8B-B14F-4D97-AF65-F5344CB8AC3E}">
        <p14:creationId xmlns:p14="http://schemas.microsoft.com/office/powerpoint/2010/main" val="4204584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91E73-26C7-4C78-89D0-BB832D1F1B45}"/>
              </a:ext>
            </a:extLst>
          </p:cNvPr>
          <p:cNvSpPr>
            <a:spLocks noGrp="1"/>
          </p:cNvSpPr>
          <p:nvPr>
            <p:ph type="ctrTitle"/>
          </p:nvPr>
        </p:nvSpPr>
        <p:spPr/>
        <p:txBody>
          <a:bodyPr/>
          <a:lstStyle/>
          <a:p>
            <a:r>
              <a:rPr lang="en-US" dirty="0"/>
              <a:t>Week 4 </a:t>
            </a:r>
          </a:p>
        </p:txBody>
      </p:sp>
      <p:sp>
        <p:nvSpPr>
          <p:cNvPr id="3" name="Subtitle 2">
            <a:extLst>
              <a:ext uri="{FF2B5EF4-FFF2-40B4-BE49-F238E27FC236}">
                <a16:creationId xmlns:a16="http://schemas.microsoft.com/office/drawing/2014/main" id="{08192980-3754-4699-A4E4-02EEB873BD4B}"/>
              </a:ext>
            </a:extLst>
          </p:cNvPr>
          <p:cNvSpPr>
            <a:spLocks noGrp="1"/>
          </p:cNvSpPr>
          <p:nvPr>
            <p:ph type="subTitle" idx="1"/>
          </p:nvPr>
        </p:nvSpPr>
        <p:spPr/>
        <p:txBody>
          <a:bodyPr/>
          <a:lstStyle/>
          <a:p>
            <a:r>
              <a:rPr lang="en-US" dirty="0"/>
              <a:t>CIS 101B - 1002</a:t>
            </a:r>
          </a:p>
        </p:txBody>
      </p:sp>
    </p:spTree>
    <p:extLst>
      <p:ext uri="{BB962C8B-B14F-4D97-AF65-F5344CB8AC3E}">
        <p14:creationId xmlns:p14="http://schemas.microsoft.com/office/powerpoint/2010/main" val="1693444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8A740BC-A0AA-45E0-B899-2AE9C6FE1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13121" y="-2"/>
            <a:ext cx="6278879" cy="6858002"/>
          </a:xfrm>
          <a:custGeom>
            <a:avLst/>
            <a:gdLst>
              <a:gd name="connsiteX0" fmla="*/ 45572 w 6278879"/>
              <a:gd name="connsiteY0" fmla="*/ 0 h 6858002"/>
              <a:gd name="connsiteX1" fmla="*/ 6278879 w 6278879"/>
              <a:gd name="connsiteY1" fmla="*/ 0 h 6858002"/>
              <a:gd name="connsiteX2" fmla="*/ 6278879 w 6278879"/>
              <a:gd name="connsiteY2" fmla="*/ 6858002 h 6858002"/>
              <a:gd name="connsiteX3" fmla="*/ 3292308 w 6278879"/>
              <a:gd name="connsiteY3" fmla="*/ 6858002 h 6858002"/>
              <a:gd name="connsiteX4" fmla="*/ 3181526 w 6278879"/>
              <a:gd name="connsiteY4" fmla="*/ 6786982 h 6858002"/>
              <a:gd name="connsiteX5" fmla="*/ 0 w 6278879"/>
              <a:gd name="connsiteY5" fmla="*/ 803254 h 6858002"/>
              <a:gd name="connsiteX6" fmla="*/ 37255 w 6278879"/>
              <a:gd name="connsiteY6" fmla="*/ 65447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9" h="6858002">
                <a:moveTo>
                  <a:pt x="45572" y="0"/>
                </a:moveTo>
                <a:lnTo>
                  <a:pt x="6278879" y="0"/>
                </a:lnTo>
                <a:lnTo>
                  <a:pt x="6278879" y="6858002"/>
                </a:lnTo>
                <a:lnTo>
                  <a:pt x="3292308" y="6858002"/>
                </a:lnTo>
                <a:lnTo>
                  <a:pt x="3181526" y="6786982"/>
                </a:lnTo>
                <a:cubicBezTo>
                  <a:pt x="1262021" y="5490191"/>
                  <a:pt x="0" y="3294103"/>
                  <a:pt x="0" y="803254"/>
                </a:cubicBezTo>
                <a:cubicBezTo>
                  <a:pt x="0" y="554169"/>
                  <a:pt x="12620" y="308032"/>
                  <a:pt x="37255" y="65447"/>
                </a:cubicBez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B8D96B1-EB5C-47BF-8535-0D872D019451}"/>
              </a:ext>
            </a:extLst>
          </p:cNvPr>
          <p:cNvSpPr>
            <a:spLocks noGrp="1"/>
          </p:cNvSpPr>
          <p:nvPr>
            <p:ph type="title"/>
          </p:nvPr>
        </p:nvSpPr>
        <p:spPr>
          <a:xfrm>
            <a:off x="655320" y="365125"/>
            <a:ext cx="9013052" cy="1623312"/>
          </a:xfrm>
        </p:spPr>
        <p:txBody>
          <a:bodyPr anchor="b">
            <a:normAutofit/>
          </a:bodyPr>
          <a:lstStyle/>
          <a:p>
            <a:r>
              <a:rPr lang="en-US" sz="4000"/>
              <a:t>File Management Command – “rd”</a:t>
            </a:r>
          </a:p>
        </p:txBody>
      </p:sp>
      <p:cxnSp>
        <p:nvCxnSpPr>
          <p:cNvPr id="10" name="Straight Arrow Connector 9">
            <a:extLst>
              <a:ext uri="{FF2B5EF4-FFF2-40B4-BE49-F238E27FC236}">
                <a16:creationId xmlns:a16="http://schemas.microsoft.com/office/drawing/2014/main" id="{B874EF51-C858-4BB9-97C3-D17755787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3661" y="2316480"/>
            <a:ext cx="82296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B7F96F0-9A28-459C-B530-CF53FCAAA4FC}"/>
              </a:ext>
            </a:extLst>
          </p:cNvPr>
          <p:cNvSpPr>
            <a:spLocks noGrp="1"/>
          </p:cNvSpPr>
          <p:nvPr>
            <p:ph idx="1"/>
          </p:nvPr>
        </p:nvSpPr>
        <p:spPr>
          <a:xfrm>
            <a:off x="655320" y="2644518"/>
            <a:ext cx="9013052" cy="3327251"/>
          </a:xfrm>
        </p:spPr>
        <p:txBody>
          <a:bodyPr>
            <a:normAutofit/>
          </a:bodyPr>
          <a:lstStyle/>
          <a:p>
            <a:r>
              <a:rPr lang="en-US" sz="2000"/>
              <a:t>Use the rd command to delete (remove) a directory. Common switches used with </a:t>
            </a:r>
            <a:r>
              <a:rPr lang="en-US" sz="2000" b="1"/>
              <a:t>rd</a:t>
            </a:r>
            <a:r>
              <a:rPr lang="en-US" sz="2000"/>
              <a:t> are:</a:t>
            </a:r>
          </a:p>
          <a:p>
            <a:pPr lvl="0"/>
            <a:r>
              <a:rPr lang="en-US" sz="2000" b="1"/>
              <a:t>rd [</a:t>
            </a:r>
            <a:r>
              <a:rPr lang="en-US" sz="2000" b="1" i="1"/>
              <a:t>directory</a:t>
            </a:r>
            <a:r>
              <a:rPr lang="en-US" sz="2000" b="1"/>
              <a:t>]</a:t>
            </a:r>
            <a:r>
              <a:rPr lang="en-US" sz="2000"/>
              <a:t> removes the specified directory within the current directory.</a:t>
            </a:r>
          </a:p>
          <a:p>
            <a:pPr lvl="0"/>
            <a:r>
              <a:rPr lang="en-US" sz="2000" b="1"/>
              <a:t>rd [</a:t>
            </a:r>
            <a:r>
              <a:rPr lang="en-US" sz="2000" b="1" i="1"/>
              <a:t>path</a:t>
            </a:r>
            <a:r>
              <a:rPr lang="en-US" sz="2000" b="1"/>
              <a:t>] [</a:t>
            </a:r>
            <a:r>
              <a:rPr lang="en-US" sz="2000" b="1" i="1"/>
              <a:t>directory</a:t>
            </a:r>
            <a:r>
              <a:rPr lang="en-US" sz="2000" b="1"/>
              <a:t>]</a:t>
            </a:r>
            <a:r>
              <a:rPr lang="en-US" sz="2000"/>
              <a:t> removes the directory specified in the path.</a:t>
            </a:r>
          </a:p>
          <a:p>
            <a:pPr lvl="0"/>
            <a:r>
              <a:rPr lang="en-US" sz="2000" b="1"/>
              <a:t>rd /s</a:t>
            </a:r>
            <a:r>
              <a:rPr lang="en-US" sz="2000"/>
              <a:t> removes subdirectories in addition to files in the current directory.</a:t>
            </a:r>
          </a:p>
          <a:p>
            <a:r>
              <a:rPr lang="en-US" sz="2000" b="1"/>
              <a:t>rd /q</a:t>
            </a:r>
            <a:r>
              <a:rPr lang="en-US" sz="2000"/>
              <a:t> will not prompt you before each deletion.</a:t>
            </a:r>
          </a:p>
        </p:txBody>
      </p:sp>
    </p:spTree>
    <p:extLst>
      <p:ext uri="{BB962C8B-B14F-4D97-AF65-F5344CB8AC3E}">
        <p14:creationId xmlns:p14="http://schemas.microsoft.com/office/powerpoint/2010/main" val="1806193092"/>
      </p:ext>
    </p:extLst>
  </p:cSld>
  <p:clrMapOvr>
    <a:overrideClrMapping bg1="dk1" tx1="lt1" bg2="dk2" tx2="lt2" accent1="accent1" accent2="accent2" accent3="accent3" accent4="accent4" accent5="accent5" accent6="accent6" hlink="hlink" folHlink="folHlink"/>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CD4CB-2389-4D78-993E-804E219AD32F}"/>
              </a:ext>
            </a:extLst>
          </p:cNvPr>
          <p:cNvSpPr>
            <a:spLocks noGrp="1"/>
          </p:cNvSpPr>
          <p:nvPr>
            <p:ph type="title"/>
          </p:nvPr>
        </p:nvSpPr>
        <p:spPr>
          <a:xfrm>
            <a:off x="838200" y="365126"/>
            <a:ext cx="10515600" cy="634516"/>
          </a:xfrm>
        </p:spPr>
        <p:txBody>
          <a:bodyPr>
            <a:normAutofit fontScale="90000"/>
          </a:bodyPr>
          <a:lstStyle/>
          <a:p>
            <a:r>
              <a:rPr lang="en-US" dirty="0"/>
              <a:t>Security Policy</a:t>
            </a:r>
          </a:p>
        </p:txBody>
      </p:sp>
      <p:graphicFrame>
        <p:nvGraphicFramePr>
          <p:cNvPr id="4" name="Content Placeholder 3">
            <a:extLst>
              <a:ext uri="{FF2B5EF4-FFF2-40B4-BE49-F238E27FC236}">
                <a16:creationId xmlns:a16="http://schemas.microsoft.com/office/drawing/2014/main" id="{1C21EBEC-68FA-44B0-95A4-113F9F7F0B1A}"/>
              </a:ext>
            </a:extLst>
          </p:cNvPr>
          <p:cNvGraphicFramePr>
            <a:graphicFrameLocks noGrp="1"/>
          </p:cNvGraphicFramePr>
          <p:nvPr>
            <p:ph idx="1"/>
            <p:extLst>
              <p:ext uri="{D42A27DB-BD31-4B8C-83A1-F6EECF244321}">
                <p14:modId xmlns:p14="http://schemas.microsoft.com/office/powerpoint/2010/main" val="185109186"/>
              </p:ext>
            </p:extLst>
          </p:nvPr>
        </p:nvGraphicFramePr>
        <p:xfrm>
          <a:off x="0" y="999642"/>
          <a:ext cx="12192000" cy="5858358"/>
        </p:xfrm>
        <a:graphic>
          <a:graphicData uri="http://schemas.openxmlformats.org/drawingml/2006/table">
            <a:tbl>
              <a:tblPr firstRow="1" firstCol="1" bandRow="1">
                <a:tableStyleId>{5C22544A-7EE6-4342-B048-85BDC9FD1C3A}</a:tableStyleId>
              </a:tblPr>
              <a:tblGrid>
                <a:gridCol w="3645828">
                  <a:extLst>
                    <a:ext uri="{9D8B030D-6E8A-4147-A177-3AD203B41FA5}">
                      <a16:colId xmlns:a16="http://schemas.microsoft.com/office/drawing/2014/main" val="1000951664"/>
                    </a:ext>
                  </a:extLst>
                </a:gridCol>
                <a:gridCol w="8546172">
                  <a:extLst>
                    <a:ext uri="{9D8B030D-6E8A-4147-A177-3AD203B41FA5}">
                      <a16:colId xmlns:a16="http://schemas.microsoft.com/office/drawing/2014/main" val="4219163499"/>
                    </a:ext>
                  </a:extLst>
                </a:gridCol>
              </a:tblGrid>
              <a:tr h="5858358">
                <a:tc>
                  <a:txBody>
                    <a:bodyPr/>
                    <a:lstStyle/>
                    <a:p>
                      <a:pPr marL="0" marR="0" algn="ctr">
                        <a:lnSpc>
                          <a:spcPct val="115000"/>
                        </a:lnSpc>
                        <a:spcBef>
                          <a:spcPts val="0"/>
                        </a:spcBef>
                        <a:spcAft>
                          <a:spcPts val="0"/>
                        </a:spcAft>
                      </a:pPr>
                      <a:r>
                        <a:rPr lang="en-US" sz="1050">
                          <a:effectLst/>
                        </a:rPr>
                        <a:t>Code of Ethics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Many organization's implement a code of ethics to prevent user-facilitated security issues. A code of ethics is a set of rules or standards that define ethical behavior. Because the issues involved in different situations may vary and can be quite complex, the code of ethics does not prescribe actions for every situation. Instead, it identifies general principles of ethical behavior that can be applied to various situations.</a:t>
                      </a:r>
                      <a:endParaRPr lang="en-US" sz="1100" dirty="0">
                        <a:effectLst/>
                      </a:endParaRPr>
                    </a:p>
                    <a:p>
                      <a:pPr marL="0" marR="0">
                        <a:lnSpc>
                          <a:spcPct val="115000"/>
                        </a:lnSpc>
                        <a:spcBef>
                          <a:spcPts val="0"/>
                        </a:spcBef>
                        <a:spcAft>
                          <a:spcPts val="1000"/>
                        </a:spcAft>
                      </a:pPr>
                      <a:r>
                        <a:rPr lang="en-US" sz="1050" dirty="0">
                          <a:effectLst/>
                        </a:rPr>
                        <a:t>For example, a company's code of ethics may require that everyone:</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Conduct themselves in accordance with the highest standards of moral, ethical, and legal behavior.</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Not commit or be a party to any unlawful or unethical act that may negatively affect their professional reputation or the reputation of the organization.</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Appropriately report activity related to the profession that they believe to be unlawful.</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Openly cooperate with ongoing investigations.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522859507"/>
                  </a:ext>
                </a:extLst>
              </a:tr>
            </a:tbl>
          </a:graphicData>
        </a:graphic>
      </p:graphicFrame>
    </p:spTree>
    <p:extLst>
      <p:ext uri="{BB962C8B-B14F-4D97-AF65-F5344CB8AC3E}">
        <p14:creationId xmlns:p14="http://schemas.microsoft.com/office/powerpoint/2010/main" val="384897258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59264-684C-4629-A2F6-6E379871CDA6}"/>
              </a:ext>
            </a:extLst>
          </p:cNvPr>
          <p:cNvSpPr>
            <a:spLocks noGrp="1"/>
          </p:cNvSpPr>
          <p:nvPr>
            <p:ph type="title"/>
          </p:nvPr>
        </p:nvSpPr>
        <p:spPr>
          <a:xfrm>
            <a:off x="838200" y="0"/>
            <a:ext cx="10515600" cy="580272"/>
          </a:xfrm>
        </p:spPr>
        <p:txBody>
          <a:bodyPr>
            <a:normAutofit fontScale="90000"/>
          </a:bodyPr>
          <a:lstStyle/>
          <a:p>
            <a:r>
              <a:rPr lang="en-US" dirty="0"/>
              <a:t>Incident Response:</a:t>
            </a:r>
          </a:p>
        </p:txBody>
      </p:sp>
      <p:sp>
        <p:nvSpPr>
          <p:cNvPr id="3" name="Content Placeholder 2">
            <a:extLst>
              <a:ext uri="{FF2B5EF4-FFF2-40B4-BE49-F238E27FC236}">
                <a16:creationId xmlns:a16="http://schemas.microsoft.com/office/drawing/2014/main" id="{49BF09B6-3168-4840-99CA-4086D3E2CDD3}"/>
              </a:ext>
            </a:extLst>
          </p:cNvPr>
          <p:cNvSpPr>
            <a:spLocks noGrp="1"/>
          </p:cNvSpPr>
          <p:nvPr>
            <p:ph idx="1"/>
          </p:nvPr>
        </p:nvSpPr>
        <p:spPr>
          <a:xfrm>
            <a:off x="0" y="580272"/>
            <a:ext cx="12192000" cy="6277728"/>
          </a:xfrm>
        </p:spPr>
        <p:txBody>
          <a:bodyPr>
            <a:normAutofit fontScale="62500" lnSpcReduction="20000"/>
          </a:bodyPr>
          <a:lstStyle/>
          <a:p>
            <a:pPr marL="0" indent="0">
              <a:buNone/>
            </a:pPr>
            <a:r>
              <a:rPr lang="en-US" i="1" dirty="0"/>
              <a:t>Incident response</a:t>
            </a:r>
            <a:r>
              <a:rPr lang="en-US" dirty="0"/>
              <a:t> is the actions taken to deal with an incident during and after the incident. Prior planning helps people know what to do when a security incident occurs, especially the </a:t>
            </a:r>
            <a:r>
              <a:rPr lang="en-US" i="1" dirty="0"/>
              <a:t>first responder</a:t>
            </a:r>
            <a:r>
              <a:rPr lang="en-US" dirty="0"/>
              <a:t>. The first responder:</a:t>
            </a:r>
            <a:endParaRPr lang="en-US" sz="3200" dirty="0"/>
          </a:p>
          <a:p>
            <a:pPr lvl="0"/>
            <a:r>
              <a:rPr lang="en-US" dirty="0"/>
              <a:t>Is the first person on the scene after a security incident has occurred</a:t>
            </a:r>
            <a:endParaRPr lang="en-US" sz="3200" dirty="0"/>
          </a:p>
          <a:p>
            <a:pPr lvl="0"/>
            <a:r>
              <a:rPr lang="en-US" dirty="0"/>
              <a:t>May be a dedicated member of the security response team</a:t>
            </a:r>
            <a:endParaRPr lang="en-US" sz="3200" dirty="0"/>
          </a:p>
          <a:p>
            <a:pPr lvl="0"/>
            <a:r>
              <a:rPr lang="en-US" dirty="0"/>
              <a:t>Has the following goals:</a:t>
            </a:r>
            <a:endParaRPr lang="en-US" sz="3200" dirty="0"/>
          </a:p>
          <a:p>
            <a:pPr lvl="1"/>
            <a:r>
              <a:rPr lang="en-US" dirty="0"/>
              <a:t>Contain the damage (or incident) as much as possible.</a:t>
            </a:r>
            <a:endParaRPr lang="en-US" sz="2800" dirty="0"/>
          </a:p>
          <a:p>
            <a:pPr lvl="1"/>
            <a:r>
              <a:rPr lang="en-US" dirty="0"/>
              <a:t>Do not damage any evidence.</a:t>
            </a:r>
            <a:endParaRPr lang="en-US" sz="2800" dirty="0"/>
          </a:p>
          <a:p>
            <a:pPr lvl="0"/>
            <a:r>
              <a:rPr lang="en-US" dirty="0"/>
              <a:t>Initiates an escalation procedure to ensure that the right people are informed and that the right people are brought on the incident site</a:t>
            </a:r>
            <a:endParaRPr lang="en-US" sz="3200" dirty="0"/>
          </a:p>
          <a:p>
            <a:pPr lvl="0"/>
            <a:r>
              <a:rPr lang="en-US" dirty="0"/>
              <a:t>Initiates the documentation of the incident</a:t>
            </a:r>
            <a:endParaRPr lang="en-US" sz="3200" dirty="0"/>
          </a:p>
          <a:p>
            <a:r>
              <a:rPr lang="en-US" dirty="0"/>
              <a:t>Incident response should involve:</a:t>
            </a:r>
            <a:endParaRPr lang="en-US" sz="3200" dirty="0"/>
          </a:p>
          <a:p>
            <a:pPr lvl="0"/>
            <a:r>
              <a:rPr lang="en-US" dirty="0"/>
              <a:t>Identification and containment of the problem</a:t>
            </a:r>
            <a:endParaRPr lang="en-US" sz="3200" dirty="0"/>
          </a:p>
          <a:p>
            <a:pPr lvl="0"/>
            <a:r>
              <a:rPr lang="en-US" dirty="0"/>
              <a:t>Investigation of how the problem occurred and the forensics to preserve evidence that may be used in a criminal investigation</a:t>
            </a:r>
            <a:endParaRPr lang="en-US" sz="3200" dirty="0"/>
          </a:p>
          <a:p>
            <a:pPr lvl="0"/>
            <a:r>
              <a:rPr lang="en-US" dirty="0"/>
              <a:t>Removal and eradication of the cause of the incident</a:t>
            </a:r>
            <a:endParaRPr lang="en-US" sz="3200" dirty="0"/>
          </a:p>
          <a:p>
            <a:pPr lvl="0"/>
            <a:r>
              <a:rPr lang="en-US" dirty="0"/>
              <a:t>Recovery and repair of any damages</a:t>
            </a:r>
            <a:endParaRPr lang="en-US" sz="3200" dirty="0"/>
          </a:p>
          <a:p>
            <a:pPr lvl="0"/>
            <a:r>
              <a:rPr lang="en-US" dirty="0"/>
              <a:t>Documentation and report of the incident, and implementation of countermeasures and processes to reduce the likelihood of a future attack</a:t>
            </a:r>
            <a:endParaRPr lang="en-US" sz="3200" dirty="0"/>
          </a:p>
          <a:p>
            <a:pPr marL="0" indent="0">
              <a:buNone/>
            </a:pPr>
            <a:r>
              <a:rPr lang="en-US" b="1" dirty="0"/>
              <a:t>Damage Containment</a:t>
            </a:r>
            <a:endParaRPr lang="en-US" sz="2000" dirty="0"/>
          </a:p>
          <a:p>
            <a:pPr marL="0" indent="0">
              <a:buNone/>
            </a:pPr>
            <a:r>
              <a:rPr lang="en-US" dirty="0"/>
              <a:t>The first step in responding to an incident should be to take actions to stop the attack and contain the damage. For example, if the attack involves a computer system attached to the network, the first step might be to disconnect it from the network. Although you want to preserve as much information as possible to assist in later investigations, it might be better to stop the attack, even if doing so alerts the attacker or results in the loss of evidence regarding the attack.</a:t>
            </a:r>
            <a:endParaRPr lang="en-US" sz="3200" dirty="0"/>
          </a:p>
          <a:p>
            <a:pPr marL="0" indent="0">
              <a:buNone/>
            </a:pPr>
            <a:endParaRPr lang="en-US" dirty="0"/>
          </a:p>
        </p:txBody>
      </p:sp>
    </p:spTree>
    <p:extLst>
      <p:ext uri="{BB962C8B-B14F-4D97-AF65-F5344CB8AC3E}">
        <p14:creationId xmlns:p14="http://schemas.microsoft.com/office/powerpoint/2010/main" val="297616227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A854E-0FCC-455D-876E-18834B57C429}"/>
              </a:ext>
            </a:extLst>
          </p:cNvPr>
          <p:cNvSpPr>
            <a:spLocks noGrp="1"/>
          </p:cNvSpPr>
          <p:nvPr>
            <p:ph type="title"/>
          </p:nvPr>
        </p:nvSpPr>
        <p:spPr>
          <a:xfrm>
            <a:off x="838200" y="0"/>
            <a:ext cx="10515600" cy="533777"/>
          </a:xfrm>
        </p:spPr>
        <p:txBody>
          <a:bodyPr>
            <a:normAutofit fontScale="90000"/>
          </a:bodyPr>
          <a:lstStyle/>
          <a:p>
            <a:r>
              <a:rPr lang="en-US" dirty="0"/>
              <a:t>Forensic Investigation</a:t>
            </a:r>
          </a:p>
        </p:txBody>
      </p:sp>
      <p:sp>
        <p:nvSpPr>
          <p:cNvPr id="3" name="Content Placeholder 2">
            <a:extLst>
              <a:ext uri="{FF2B5EF4-FFF2-40B4-BE49-F238E27FC236}">
                <a16:creationId xmlns:a16="http://schemas.microsoft.com/office/drawing/2014/main" id="{B4DF2559-120E-463F-8DAC-AC7BCFAF6EB8}"/>
              </a:ext>
            </a:extLst>
          </p:cNvPr>
          <p:cNvSpPr>
            <a:spLocks noGrp="1"/>
          </p:cNvSpPr>
          <p:nvPr>
            <p:ph idx="1"/>
          </p:nvPr>
        </p:nvSpPr>
        <p:spPr>
          <a:xfrm>
            <a:off x="0" y="533776"/>
            <a:ext cx="12192000" cy="6324223"/>
          </a:xfrm>
        </p:spPr>
        <p:txBody>
          <a:bodyPr>
            <a:normAutofit fontScale="40000" lnSpcReduction="20000"/>
          </a:bodyPr>
          <a:lstStyle/>
          <a:p>
            <a:pPr marL="0" indent="0">
              <a:buNone/>
            </a:pPr>
            <a:r>
              <a:rPr lang="en-US" dirty="0"/>
              <a:t>After containing a threat, forensic investigation can be performed on computer systems to gather evidence and identify the methods used in the attack. When working with computer systems, use special computer forensic tools to analyze the system. Investigations can be performed in the following ways:</a:t>
            </a:r>
          </a:p>
          <a:p>
            <a:pPr lvl="0"/>
            <a:r>
              <a:rPr lang="en-US" dirty="0"/>
              <a:t>A </a:t>
            </a:r>
            <a:r>
              <a:rPr lang="en-US" i="1" dirty="0"/>
              <a:t>live analysis</a:t>
            </a:r>
            <a:r>
              <a:rPr lang="en-US" dirty="0"/>
              <a:t> examines an active (running) computer system to analyze the live network connection, memory contents, and running programs.</a:t>
            </a:r>
          </a:p>
          <a:p>
            <a:pPr lvl="0"/>
            <a:r>
              <a:rPr lang="en-US" dirty="0"/>
              <a:t>A </a:t>
            </a:r>
            <a:r>
              <a:rPr lang="en-US" i="1" dirty="0"/>
              <a:t>dead analysis</a:t>
            </a:r>
            <a:r>
              <a:rPr lang="en-US" dirty="0"/>
              <a:t> examines data at rest, such as analyzing hard drive contents.</a:t>
            </a:r>
          </a:p>
          <a:p>
            <a:pPr marL="0" indent="0">
              <a:buNone/>
            </a:pPr>
            <a:r>
              <a:rPr lang="en-US" dirty="0"/>
              <a:t>Follow these procedures when collecting and analyzing computer evidence:</a:t>
            </a:r>
          </a:p>
          <a:p>
            <a:pPr lvl="0"/>
            <a:r>
              <a:rPr lang="en-US" dirty="0"/>
              <a:t>Before touching the computer, document and photograph the entire scene of the crime including the current state of the computer screen. A traditional camera is preferred over a digital camera to avoid allegations that an image was digitally altered.</a:t>
            </a:r>
          </a:p>
          <a:p>
            <a:pPr lvl="0"/>
            <a:r>
              <a:rPr lang="en-US" dirty="0"/>
              <a:t>Do not turn off the computer until the necessary evidence has been collected.</a:t>
            </a:r>
          </a:p>
          <a:p>
            <a:pPr lvl="1"/>
            <a:r>
              <a:rPr lang="en-US" sz="2800" dirty="0"/>
              <a:t>Some data might be lost when the computer is turned off.</a:t>
            </a:r>
          </a:p>
          <a:p>
            <a:pPr lvl="2"/>
            <a:r>
              <a:rPr lang="en-US" sz="2800" i="1" dirty="0"/>
              <a:t>Volatile</a:t>
            </a:r>
            <a:r>
              <a:rPr lang="en-US" sz="2800" dirty="0"/>
              <a:t> data is any data that is stored in memory, CPU registers, and CPU caches that will be lost when the computer is powered off or loses power.</a:t>
            </a:r>
          </a:p>
          <a:p>
            <a:pPr lvl="2"/>
            <a:r>
              <a:rPr lang="en-US" sz="2800" i="1" dirty="0"/>
              <a:t>Persistent</a:t>
            </a:r>
            <a:r>
              <a:rPr lang="en-US" sz="2800" dirty="0"/>
              <a:t> data resides on the system's hard drives, USB drives, optical media, and other external hard drives.</a:t>
            </a:r>
          </a:p>
          <a:p>
            <a:pPr lvl="1"/>
            <a:r>
              <a:rPr lang="en-US" sz="2800" dirty="0"/>
              <a:t>If it is necessary to isolate a system to stop or prevent future attacks, disconnect the system from the network rather than shutting it down (if possible).</a:t>
            </a:r>
          </a:p>
          <a:p>
            <a:pPr lvl="1"/>
            <a:r>
              <a:rPr lang="en-US" sz="2800" dirty="0"/>
              <a:t>Turning off the system might be the only practical method to prevent further damage and should be done if necessary, even if it results in the loss of potential evidence.</a:t>
            </a:r>
          </a:p>
          <a:p>
            <a:pPr lvl="0"/>
            <a:r>
              <a:rPr lang="en-US" dirty="0"/>
              <a:t>Assess the situation to determine whether you have the expertise to conduct further investigations, or whether you need to call in additional help.</a:t>
            </a:r>
          </a:p>
          <a:p>
            <a:pPr lvl="0"/>
            <a:r>
              <a:rPr lang="en-US" dirty="0"/>
              <a:t>Analyze data in order from most volatile to least volatile:</a:t>
            </a:r>
          </a:p>
          <a:p>
            <a:pPr lvl="1"/>
            <a:r>
              <a:rPr lang="en-US" sz="2800" dirty="0"/>
              <a:t>CPU registers and caches</a:t>
            </a:r>
          </a:p>
          <a:p>
            <a:pPr lvl="1"/>
            <a:r>
              <a:rPr lang="en-US" sz="2800" dirty="0"/>
              <a:t>RAM</a:t>
            </a:r>
          </a:p>
          <a:p>
            <a:pPr lvl="1"/>
            <a:r>
              <a:rPr lang="en-US" sz="2800" dirty="0"/>
              <a:t>Virtual memory and temporary file systems</a:t>
            </a:r>
          </a:p>
          <a:p>
            <a:pPr lvl="1"/>
            <a:r>
              <a:rPr lang="en-US" sz="2800" dirty="0"/>
              <a:t>Hard disk data</a:t>
            </a:r>
          </a:p>
          <a:p>
            <a:pPr lvl="1"/>
            <a:r>
              <a:rPr lang="en-US" sz="2800" dirty="0"/>
              <a:t>Archived media (backups)</a:t>
            </a:r>
          </a:p>
          <a:p>
            <a:pPr lvl="0"/>
            <a:r>
              <a:rPr lang="en-US" dirty="0"/>
              <a:t>Save the contents of memory by taking one of the following actions:</a:t>
            </a:r>
          </a:p>
          <a:p>
            <a:pPr lvl="1"/>
            <a:r>
              <a:rPr lang="en-US" sz="2800" dirty="0"/>
              <a:t>Save and extract the page file.</a:t>
            </a:r>
          </a:p>
          <a:p>
            <a:pPr lvl="1"/>
            <a:r>
              <a:rPr lang="en-US" sz="2800" dirty="0"/>
              <a:t>Do a complete memory dump to save the contents of physical RAM. The page file will be lost but the physical memory will be preserved.</a:t>
            </a:r>
          </a:p>
          <a:p>
            <a:pPr lvl="0"/>
            <a:r>
              <a:rPr lang="en-US" dirty="0"/>
              <a:t>Clone or image hard disks.</a:t>
            </a:r>
          </a:p>
          <a:p>
            <a:pPr lvl="1"/>
            <a:r>
              <a:rPr lang="en-US" sz="2800" dirty="0"/>
              <a:t>Never analyze the original data. Make several copies for analysis to preserve the original.</a:t>
            </a:r>
          </a:p>
          <a:p>
            <a:pPr lvl="1"/>
            <a:r>
              <a:rPr lang="en-US" sz="2800" dirty="0"/>
              <a:t>Archive the original system or data for later investigations and comparisons to your copy.</a:t>
            </a:r>
          </a:p>
          <a:p>
            <a:pPr lvl="0"/>
            <a:r>
              <a:rPr lang="en-US" dirty="0"/>
              <a:t>In addition to looking for obvious evidence on computer systems (such as saved files), use special forensic tools to check for deleted files, files hidden in empty space, or data hidden in normal files.</a:t>
            </a:r>
          </a:p>
          <a:p>
            <a:pPr lvl="0"/>
            <a:r>
              <a:rPr lang="en-US" dirty="0"/>
              <a:t>For some investigations, you might need to review archived log files or data in backups to look for additional evidence. Be sure to design your backup strategy with not only recovery but also investigation and preservation of evidence in mind.</a:t>
            </a:r>
          </a:p>
          <a:p>
            <a:pPr lvl="0"/>
            <a:r>
              <a:rPr lang="en-US" dirty="0"/>
              <a:t>Track hours and expenses for each incident. This may be necessary to calculate a total damage estimation and possibly restitution.</a:t>
            </a:r>
          </a:p>
          <a:p>
            <a:pPr marL="0" indent="0">
              <a:buNone/>
            </a:pPr>
            <a:endParaRPr lang="en-US" dirty="0"/>
          </a:p>
        </p:txBody>
      </p:sp>
    </p:spTree>
    <p:extLst>
      <p:ext uri="{BB962C8B-B14F-4D97-AF65-F5344CB8AC3E}">
        <p14:creationId xmlns:p14="http://schemas.microsoft.com/office/powerpoint/2010/main" val="67441752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2E3FA-A26D-4488-838C-45EDB0759A47}"/>
              </a:ext>
            </a:extLst>
          </p:cNvPr>
          <p:cNvSpPr>
            <a:spLocks noGrp="1"/>
          </p:cNvSpPr>
          <p:nvPr>
            <p:ph type="title"/>
          </p:nvPr>
        </p:nvSpPr>
        <p:spPr>
          <a:xfrm>
            <a:off x="838200" y="365125"/>
            <a:ext cx="10515600" cy="564773"/>
          </a:xfrm>
        </p:spPr>
        <p:txBody>
          <a:bodyPr>
            <a:normAutofit fontScale="90000"/>
          </a:bodyPr>
          <a:lstStyle/>
          <a:p>
            <a:r>
              <a:rPr lang="en-US" dirty="0"/>
              <a:t>Notification</a:t>
            </a:r>
          </a:p>
        </p:txBody>
      </p:sp>
      <p:sp>
        <p:nvSpPr>
          <p:cNvPr id="3" name="Content Placeholder 2">
            <a:extLst>
              <a:ext uri="{FF2B5EF4-FFF2-40B4-BE49-F238E27FC236}">
                <a16:creationId xmlns:a16="http://schemas.microsoft.com/office/drawing/2014/main" id="{944CB7FC-E27E-4EBB-9AAD-4C4B2316C077}"/>
              </a:ext>
            </a:extLst>
          </p:cNvPr>
          <p:cNvSpPr>
            <a:spLocks noGrp="1"/>
          </p:cNvSpPr>
          <p:nvPr>
            <p:ph idx="1"/>
          </p:nvPr>
        </p:nvSpPr>
        <p:spPr>
          <a:xfrm>
            <a:off x="0" y="1945037"/>
            <a:ext cx="12192000" cy="4912963"/>
          </a:xfrm>
        </p:spPr>
        <p:txBody>
          <a:bodyPr/>
          <a:lstStyle/>
          <a:p>
            <a:pPr marL="0" indent="0">
              <a:buNone/>
            </a:pPr>
            <a:r>
              <a:rPr lang="en-US" dirty="0"/>
              <a:t>After you have analyzed the attack and gathered evidence, be aware that in some states you will be required to notify individuals if their personal information might have been compromised. For example, if an incident involves the exposure of credit card numbers, identifying information (such as Social Security numbers), or medical information, you might be legally obligated to notify potential victims and take measures to help protect their information from further attack.</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323555831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6E28B-E38E-45F6-BCA2-7131F57CA182}"/>
              </a:ext>
            </a:extLst>
          </p:cNvPr>
          <p:cNvSpPr>
            <a:spLocks noGrp="1"/>
          </p:cNvSpPr>
          <p:nvPr>
            <p:ph type="title"/>
          </p:nvPr>
        </p:nvSpPr>
        <p:spPr>
          <a:xfrm>
            <a:off x="838200" y="365126"/>
            <a:ext cx="10515600" cy="557024"/>
          </a:xfrm>
        </p:spPr>
        <p:txBody>
          <a:bodyPr>
            <a:normAutofit fontScale="90000"/>
          </a:bodyPr>
          <a:lstStyle/>
          <a:p>
            <a:pPr algn="ctr"/>
            <a:r>
              <a:rPr lang="en-US" dirty="0"/>
              <a:t>DLP: Data Loss Prevention</a:t>
            </a:r>
          </a:p>
        </p:txBody>
      </p:sp>
      <p:graphicFrame>
        <p:nvGraphicFramePr>
          <p:cNvPr id="4" name="Content Placeholder 3">
            <a:extLst>
              <a:ext uri="{FF2B5EF4-FFF2-40B4-BE49-F238E27FC236}">
                <a16:creationId xmlns:a16="http://schemas.microsoft.com/office/drawing/2014/main" id="{91D5005A-30D3-4169-836C-0E7DBD176119}"/>
              </a:ext>
            </a:extLst>
          </p:cNvPr>
          <p:cNvGraphicFramePr>
            <a:graphicFrameLocks noGrp="1"/>
          </p:cNvGraphicFramePr>
          <p:nvPr>
            <p:ph idx="1"/>
            <p:extLst>
              <p:ext uri="{D42A27DB-BD31-4B8C-83A1-F6EECF244321}">
                <p14:modId xmlns:p14="http://schemas.microsoft.com/office/powerpoint/2010/main" val="1309017581"/>
              </p:ext>
            </p:extLst>
          </p:nvPr>
        </p:nvGraphicFramePr>
        <p:xfrm>
          <a:off x="0" y="922338"/>
          <a:ext cx="12192000" cy="5935662"/>
        </p:xfrm>
        <a:graphic>
          <a:graphicData uri="http://schemas.openxmlformats.org/drawingml/2006/table">
            <a:tbl>
              <a:tblPr firstRow="1" firstCol="1" bandRow="1">
                <a:tableStyleId>{5C22544A-7EE6-4342-B048-85BDC9FD1C3A}</a:tableStyleId>
              </a:tblPr>
              <a:tblGrid>
                <a:gridCol w="1914711">
                  <a:extLst>
                    <a:ext uri="{9D8B030D-6E8A-4147-A177-3AD203B41FA5}">
                      <a16:colId xmlns:a16="http://schemas.microsoft.com/office/drawing/2014/main" val="1722417272"/>
                    </a:ext>
                  </a:extLst>
                </a:gridCol>
                <a:gridCol w="10277289">
                  <a:extLst>
                    <a:ext uri="{9D8B030D-6E8A-4147-A177-3AD203B41FA5}">
                      <a16:colId xmlns:a16="http://schemas.microsoft.com/office/drawing/2014/main" val="4151819084"/>
                    </a:ext>
                  </a:extLst>
                </a:gridCol>
              </a:tblGrid>
              <a:tr h="5935662">
                <a:tc>
                  <a:txBody>
                    <a:bodyPr/>
                    <a:lstStyle/>
                    <a:p>
                      <a:pPr marL="0" marR="0" algn="ctr">
                        <a:lnSpc>
                          <a:spcPct val="115000"/>
                        </a:lnSpc>
                        <a:spcBef>
                          <a:spcPts val="375"/>
                        </a:spcBef>
                        <a:spcAft>
                          <a:spcPts val="375"/>
                        </a:spcAft>
                      </a:pPr>
                      <a:r>
                        <a:rPr lang="en-US" sz="1050">
                          <a:effectLst/>
                        </a:rPr>
                        <a:t>Building Security</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79008" marR="79008" marT="19752" marB="19752" anchor="ctr"/>
                </a:tc>
                <a:tc>
                  <a:txBody>
                    <a:bodyPr/>
                    <a:lstStyle/>
                    <a:p>
                      <a:pPr marL="0" marR="0">
                        <a:lnSpc>
                          <a:spcPct val="115000"/>
                        </a:lnSpc>
                        <a:spcBef>
                          <a:spcPts val="375"/>
                        </a:spcBef>
                        <a:spcAft>
                          <a:spcPts val="375"/>
                        </a:spcAft>
                      </a:pPr>
                      <a:r>
                        <a:rPr lang="en-US" sz="1050" dirty="0">
                          <a:effectLst/>
                        </a:rPr>
                        <a:t>The first line of defense in protecting computer systems is to control access to the location where the computers are located.</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Many businesses use cubicles which leave computers in plain sight and easily accessible to anyone. Controlling access to the building is critical to prevent unauthorized people from gaining access to computers.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Place critical or sensitive devices in a locked room.</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Move printers used for confidential documents away from public areas.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Disable network jacks in public areas, such as reception areas.</a:t>
                      </a:r>
                    </a:p>
                    <a:p>
                      <a:pPr marL="0" marR="0">
                        <a:lnSpc>
                          <a:spcPct val="115000"/>
                        </a:lnSpc>
                        <a:spcBef>
                          <a:spcPts val="0"/>
                        </a:spcBef>
                        <a:spcAft>
                          <a:spcPts val="0"/>
                        </a:spcAft>
                      </a:pPr>
                      <a:r>
                        <a:rPr lang="en-US" sz="1050" dirty="0">
                          <a:effectLst/>
                        </a:rPr>
                        <a:t>For good physical security, implement the following protections: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Implement controlled access to any point inside the building beyond the lobby (such as locking doors and security checkpoints).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Require all authorized personnel to have identification while inside the building.</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Escort visitors at all times.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Keep room doors locked when not in use.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For added protection, use keypads or card readers to control building or room access.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Use software to track who has gained access at any given time.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Periodically change passwords or locks, especially after key employees are terminated.</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Implement mantraps. A mantrap is a specialized entrance with two doors that creates a security buffer zone between two areas.</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50" dirty="0">
                          <a:effectLst/>
                        </a:rPr>
                        <a:t>When a person enters into the space between the doors, both doors are locked.</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50" dirty="0">
                          <a:effectLst/>
                        </a:rPr>
                        <a:t>To enter the facility, authentication must be provided. This may include visual identification and identification credentials.</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50" dirty="0">
                          <a:effectLst/>
                        </a:rPr>
                        <a:t>Mantraps should permit only a single person to enter and authentication must be provided by each person.</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50" dirty="0">
                          <a:effectLst/>
                        </a:rPr>
                        <a:t>If authentication is not provided, the intruder is kept in the mantrap until authorities arrive.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Security guards can use an access list (sometimes called an entry control roster) which explicitly lists who can enter a secure facility.</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9752" marR="19752" marT="19752" marB="19752" anchor="ctr"/>
                </a:tc>
                <a:extLst>
                  <a:ext uri="{0D108BD9-81ED-4DB2-BD59-A6C34878D82A}">
                    <a16:rowId xmlns:a16="http://schemas.microsoft.com/office/drawing/2014/main" val="970063447"/>
                  </a:ext>
                </a:extLst>
              </a:tr>
            </a:tbl>
          </a:graphicData>
        </a:graphic>
      </p:graphicFrame>
    </p:spTree>
    <p:extLst>
      <p:ext uri="{BB962C8B-B14F-4D97-AF65-F5344CB8AC3E}">
        <p14:creationId xmlns:p14="http://schemas.microsoft.com/office/powerpoint/2010/main" val="16358015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B4B6A-FAD9-49E7-A0C2-C8F4506B1C4D}"/>
              </a:ext>
            </a:extLst>
          </p:cNvPr>
          <p:cNvSpPr>
            <a:spLocks noGrp="1"/>
          </p:cNvSpPr>
          <p:nvPr>
            <p:ph type="title"/>
          </p:nvPr>
        </p:nvSpPr>
        <p:spPr>
          <a:xfrm>
            <a:off x="838200" y="0"/>
            <a:ext cx="10515600" cy="595770"/>
          </a:xfrm>
        </p:spPr>
        <p:txBody>
          <a:bodyPr>
            <a:normAutofit fontScale="90000"/>
          </a:bodyPr>
          <a:lstStyle/>
          <a:p>
            <a:r>
              <a:rPr lang="en-US" dirty="0"/>
              <a:t>DLP: Data Loss Prevention</a:t>
            </a:r>
          </a:p>
        </p:txBody>
      </p:sp>
      <p:graphicFrame>
        <p:nvGraphicFramePr>
          <p:cNvPr id="4" name="Content Placeholder 3">
            <a:extLst>
              <a:ext uri="{FF2B5EF4-FFF2-40B4-BE49-F238E27FC236}">
                <a16:creationId xmlns:a16="http://schemas.microsoft.com/office/drawing/2014/main" id="{972C0D08-5EEE-4A39-B945-FE5F5B17508D}"/>
              </a:ext>
            </a:extLst>
          </p:cNvPr>
          <p:cNvGraphicFramePr>
            <a:graphicFrameLocks noGrp="1"/>
          </p:cNvGraphicFramePr>
          <p:nvPr>
            <p:ph idx="1"/>
            <p:extLst>
              <p:ext uri="{D42A27DB-BD31-4B8C-83A1-F6EECF244321}">
                <p14:modId xmlns:p14="http://schemas.microsoft.com/office/powerpoint/2010/main" val="857911673"/>
              </p:ext>
            </p:extLst>
          </p:nvPr>
        </p:nvGraphicFramePr>
        <p:xfrm>
          <a:off x="0" y="595770"/>
          <a:ext cx="12192000" cy="1880616"/>
        </p:xfrm>
        <a:graphic>
          <a:graphicData uri="http://schemas.openxmlformats.org/drawingml/2006/table">
            <a:tbl>
              <a:tblPr firstRow="1" firstCol="1" bandRow="1">
                <a:tableStyleId>{5C22544A-7EE6-4342-B048-85BDC9FD1C3A}</a:tableStyleId>
              </a:tblPr>
              <a:tblGrid>
                <a:gridCol w="4255327">
                  <a:extLst>
                    <a:ext uri="{9D8B030D-6E8A-4147-A177-3AD203B41FA5}">
                      <a16:colId xmlns:a16="http://schemas.microsoft.com/office/drawing/2014/main" val="2134247406"/>
                    </a:ext>
                  </a:extLst>
                </a:gridCol>
                <a:gridCol w="7936673">
                  <a:extLst>
                    <a:ext uri="{9D8B030D-6E8A-4147-A177-3AD203B41FA5}">
                      <a16:colId xmlns:a16="http://schemas.microsoft.com/office/drawing/2014/main" val="2526912910"/>
                    </a:ext>
                  </a:extLst>
                </a:gridCol>
              </a:tblGrid>
              <a:tr h="0">
                <a:tc>
                  <a:txBody>
                    <a:bodyPr/>
                    <a:lstStyle/>
                    <a:p>
                      <a:pPr marL="0" marR="0" algn="ctr">
                        <a:lnSpc>
                          <a:spcPct val="115000"/>
                        </a:lnSpc>
                        <a:spcBef>
                          <a:spcPts val="0"/>
                        </a:spcBef>
                        <a:spcAft>
                          <a:spcPts val="0"/>
                        </a:spcAft>
                      </a:pPr>
                      <a:r>
                        <a:rPr lang="en-US" sz="1050">
                          <a:effectLst/>
                        </a:rPr>
                        <a:t>Hardware Locks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Hardware locks prevent theft of computers or components.</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Keep servers and other devices inside locked cabinets or locked rooms.</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Bolt or chain workstations to desks or other stationary objects to prevent theft.</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Lock cases to prevent opening up devices and removing components such as memory and hard drives.</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For laptops, use removable cable locks when leaving computers unattended in public areas (such as a library). You can also use motion detectors that sound an alarm when a laptop is moved.</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Tablet devices can be secured with a cable lock or simply locked in a cabinet or drawer when not in use.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3233624159"/>
                  </a:ext>
                </a:extLst>
              </a:tr>
            </a:tbl>
          </a:graphicData>
        </a:graphic>
      </p:graphicFrame>
      <p:graphicFrame>
        <p:nvGraphicFramePr>
          <p:cNvPr id="5" name="Table 4">
            <a:extLst>
              <a:ext uri="{FF2B5EF4-FFF2-40B4-BE49-F238E27FC236}">
                <a16:creationId xmlns:a16="http://schemas.microsoft.com/office/drawing/2014/main" id="{D7E11489-60BD-424D-B8FA-9E871EB667BE}"/>
              </a:ext>
            </a:extLst>
          </p:cNvPr>
          <p:cNvGraphicFramePr>
            <a:graphicFrameLocks noGrp="1"/>
          </p:cNvGraphicFramePr>
          <p:nvPr>
            <p:extLst>
              <p:ext uri="{D42A27DB-BD31-4B8C-83A1-F6EECF244321}">
                <p14:modId xmlns:p14="http://schemas.microsoft.com/office/powerpoint/2010/main" val="155703789"/>
              </p:ext>
            </p:extLst>
          </p:nvPr>
        </p:nvGraphicFramePr>
        <p:xfrm>
          <a:off x="0" y="2476386"/>
          <a:ext cx="12192000" cy="4351338"/>
        </p:xfrm>
        <a:graphic>
          <a:graphicData uri="http://schemas.openxmlformats.org/drawingml/2006/table">
            <a:tbl>
              <a:tblPr firstRow="1" firstCol="1" bandRow="1">
                <a:tableStyleId>{5C22544A-7EE6-4342-B048-85BDC9FD1C3A}</a:tableStyleId>
              </a:tblPr>
              <a:tblGrid>
                <a:gridCol w="3341568">
                  <a:extLst>
                    <a:ext uri="{9D8B030D-6E8A-4147-A177-3AD203B41FA5}">
                      <a16:colId xmlns:a16="http://schemas.microsoft.com/office/drawing/2014/main" val="1290684741"/>
                    </a:ext>
                  </a:extLst>
                </a:gridCol>
                <a:gridCol w="8850432">
                  <a:extLst>
                    <a:ext uri="{9D8B030D-6E8A-4147-A177-3AD203B41FA5}">
                      <a16:colId xmlns:a16="http://schemas.microsoft.com/office/drawing/2014/main" val="3263014702"/>
                    </a:ext>
                  </a:extLst>
                </a:gridCol>
              </a:tblGrid>
              <a:tr h="4351338">
                <a:tc>
                  <a:txBody>
                    <a:bodyPr/>
                    <a:lstStyle/>
                    <a:p>
                      <a:pPr marL="0" marR="0" algn="ctr">
                        <a:lnSpc>
                          <a:spcPct val="115000"/>
                        </a:lnSpc>
                        <a:spcBef>
                          <a:spcPts val="0"/>
                        </a:spcBef>
                        <a:spcAft>
                          <a:spcPts val="0"/>
                        </a:spcAft>
                      </a:pPr>
                      <a:r>
                        <a:rPr lang="en-US" sz="1400">
                          <a:effectLst/>
                        </a:rPr>
                        <a:t>Lock the Workstation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22061" marR="122061" marT="30515" marB="30515" anchor="ctr"/>
                </a:tc>
                <a:tc>
                  <a:txBody>
                    <a:bodyPr/>
                    <a:lstStyle/>
                    <a:p>
                      <a:pPr marL="0" marR="0">
                        <a:lnSpc>
                          <a:spcPct val="115000"/>
                        </a:lnSpc>
                        <a:spcBef>
                          <a:spcPts val="0"/>
                        </a:spcBef>
                        <a:spcAft>
                          <a:spcPts val="0"/>
                        </a:spcAft>
                      </a:pPr>
                      <a:r>
                        <a:rPr lang="en-US" sz="1400" dirty="0">
                          <a:effectLst/>
                        </a:rPr>
                        <a:t>You can set the following passwords in the BIOS to require a password when booting or when modifying BIOS settings: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Configure a user password to require the password before loading the operating system.</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Configure an administrator password to require the password to edit BIOS settings.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Configure a hard disk password to require the password before data on the disk can be accessed.</a:t>
                      </a:r>
                    </a:p>
                    <a:p>
                      <a:pPr marL="0" marR="0">
                        <a:lnSpc>
                          <a:spcPct val="115000"/>
                        </a:lnSpc>
                        <a:spcBef>
                          <a:spcPts val="0"/>
                        </a:spcBef>
                        <a:spcAft>
                          <a:spcPts val="0"/>
                        </a:spcAft>
                      </a:pPr>
                      <a:br>
                        <a:rPr lang="en-US" sz="1400" dirty="0">
                          <a:effectLst/>
                        </a:rPr>
                      </a:br>
                      <a:r>
                        <a:rPr lang="en-US" sz="1400" dirty="0">
                          <a:effectLst/>
                        </a:rPr>
                        <a:t>Leaving your computer unattended while you are logged on potentially gives free access to your computer. Use the following methods in Windows to secure unattended computers: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Configure the screen saver to display the logon screen. The screen saver will be activated automatically when the system is inactive for a period of time.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Press the Windows logo key + L to lock the workstation.</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Under Personalization in Control Panel, require a password when the computer wakes up. When leaving the computer for an extended time, use the keyboard sleep button to put the computer to sleep.</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0515" marR="30515" marT="30515" marB="30515" anchor="ctr"/>
                </a:tc>
                <a:extLst>
                  <a:ext uri="{0D108BD9-81ED-4DB2-BD59-A6C34878D82A}">
                    <a16:rowId xmlns:a16="http://schemas.microsoft.com/office/drawing/2014/main" val="2285482243"/>
                  </a:ext>
                </a:extLst>
              </a:tr>
            </a:tbl>
          </a:graphicData>
        </a:graphic>
      </p:graphicFrame>
    </p:spTree>
    <p:extLst>
      <p:ext uri="{BB962C8B-B14F-4D97-AF65-F5344CB8AC3E}">
        <p14:creationId xmlns:p14="http://schemas.microsoft.com/office/powerpoint/2010/main" val="399086678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77001-02A0-45A0-9F85-9CF129584B43}"/>
              </a:ext>
            </a:extLst>
          </p:cNvPr>
          <p:cNvSpPr>
            <a:spLocks noGrp="1"/>
          </p:cNvSpPr>
          <p:nvPr>
            <p:ph type="title"/>
          </p:nvPr>
        </p:nvSpPr>
        <p:spPr>
          <a:xfrm>
            <a:off x="838200" y="0"/>
            <a:ext cx="10515600" cy="611268"/>
          </a:xfrm>
        </p:spPr>
        <p:txBody>
          <a:bodyPr>
            <a:normAutofit fontScale="90000"/>
          </a:bodyPr>
          <a:lstStyle/>
          <a:p>
            <a:r>
              <a:rPr lang="en-US" dirty="0"/>
              <a:t>DLP: Data Loss Prevention</a:t>
            </a:r>
          </a:p>
        </p:txBody>
      </p:sp>
      <p:graphicFrame>
        <p:nvGraphicFramePr>
          <p:cNvPr id="4" name="Content Placeholder 3">
            <a:extLst>
              <a:ext uri="{FF2B5EF4-FFF2-40B4-BE49-F238E27FC236}">
                <a16:creationId xmlns:a16="http://schemas.microsoft.com/office/drawing/2014/main" id="{ADF9C14A-A318-4E4A-858C-D2536AD1156F}"/>
              </a:ext>
            </a:extLst>
          </p:cNvPr>
          <p:cNvGraphicFramePr>
            <a:graphicFrameLocks noGrp="1"/>
          </p:cNvGraphicFramePr>
          <p:nvPr>
            <p:ph idx="1"/>
            <p:extLst>
              <p:ext uri="{D42A27DB-BD31-4B8C-83A1-F6EECF244321}">
                <p14:modId xmlns:p14="http://schemas.microsoft.com/office/powerpoint/2010/main" val="2086680984"/>
              </p:ext>
            </p:extLst>
          </p:nvPr>
        </p:nvGraphicFramePr>
        <p:xfrm>
          <a:off x="0" y="682862"/>
          <a:ext cx="12192000" cy="1937639"/>
        </p:xfrm>
        <a:graphic>
          <a:graphicData uri="http://schemas.openxmlformats.org/drawingml/2006/table">
            <a:tbl>
              <a:tblPr firstRow="1" firstCol="1" bandRow="1">
                <a:tableStyleId>{5C22544A-7EE6-4342-B048-85BDC9FD1C3A}</a:tableStyleId>
              </a:tblPr>
              <a:tblGrid>
                <a:gridCol w="4918877">
                  <a:extLst>
                    <a:ext uri="{9D8B030D-6E8A-4147-A177-3AD203B41FA5}">
                      <a16:colId xmlns:a16="http://schemas.microsoft.com/office/drawing/2014/main" val="628574560"/>
                    </a:ext>
                  </a:extLst>
                </a:gridCol>
                <a:gridCol w="7273123">
                  <a:extLst>
                    <a:ext uri="{9D8B030D-6E8A-4147-A177-3AD203B41FA5}">
                      <a16:colId xmlns:a16="http://schemas.microsoft.com/office/drawing/2014/main" val="1285654080"/>
                    </a:ext>
                  </a:extLst>
                </a:gridCol>
              </a:tblGrid>
              <a:tr h="0">
                <a:tc>
                  <a:txBody>
                    <a:bodyPr/>
                    <a:lstStyle/>
                    <a:p>
                      <a:pPr marL="0" marR="0" algn="ctr">
                        <a:lnSpc>
                          <a:spcPct val="115000"/>
                        </a:lnSpc>
                        <a:spcBef>
                          <a:spcPts val="0"/>
                        </a:spcBef>
                        <a:spcAft>
                          <a:spcPts val="0"/>
                        </a:spcAft>
                      </a:pPr>
                      <a:r>
                        <a:rPr lang="en-US" sz="1050">
                          <a:effectLst/>
                        </a:rPr>
                        <a:t>Computer Tracking Service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If you are concerned about stolen devices being used to view confidential data, you can sign up for a computer tracking service. These services can help locate stolen devices, or take other actions such as deleting data or disabling the device. Remember that:</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Most services use the IP address or a wireless signal to locate the device. The device must connect to the internet to be located.</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Tracking protections might work only as long as the original hard drive has not been reformatted.</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Some device manufacturers can help you track stolen devices by registering the service tag on the device. If technical support is requested for a stolen device, they can alert the authorities.</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Many mobile devices can be remotely disabled using cellular signals that do not rely on an internet connection.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1460594845"/>
                  </a:ext>
                </a:extLst>
              </a:tr>
            </a:tbl>
          </a:graphicData>
        </a:graphic>
      </p:graphicFrame>
      <p:graphicFrame>
        <p:nvGraphicFramePr>
          <p:cNvPr id="5" name="Table 4">
            <a:extLst>
              <a:ext uri="{FF2B5EF4-FFF2-40B4-BE49-F238E27FC236}">
                <a16:creationId xmlns:a16="http://schemas.microsoft.com/office/drawing/2014/main" id="{27E61CDA-9407-483B-BE9D-48E783B23AD4}"/>
              </a:ext>
            </a:extLst>
          </p:cNvPr>
          <p:cNvGraphicFramePr>
            <a:graphicFrameLocks noGrp="1"/>
          </p:cNvGraphicFramePr>
          <p:nvPr>
            <p:extLst>
              <p:ext uri="{D42A27DB-BD31-4B8C-83A1-F6EECF244321}">
                <p14:modId xmlns:p14="http://schemas.microsoft.com/office/powerpoint/2010/main" val="677626430"/>
              </p:ext>
            </p:extLst>
          </p:nvPr>
        </p:nvGraphicFramePr>
        <p:xfrm>
          <a:off x="0" y="2620501"/>
          <a:ext cx="12192000" cy="4351338"/>
        </p:xfrm>
        <a:graphic>
          <a:graphicData uri="http://schemas.openxmlformats.org/drawingml/2006/table">
            <a:tbl>
              <a:tblPr firstRow="1" firstCol="1" bandRow="1">
                <a:tableStyleId>{5C22544A-7EE6-4342-B048-85BDC9FD1C3A}</a:tableStyleId>
              </a:tblPr>
              <a:tblGrid>
                <a:gridCol w="4549078">
                  <a:extLst>
                    <a:ext uri="{9D8B030D-6E8A-4147-A177-3AD203B41FA5}">
                      <a16:colId xmlns:a16="http://schemas.microsoft.com/office/drawing/2014/main" val="2939471589"/>
                    </a:ext>
                  </a:extLst>
                </a:gridCol>
                <a:gridCol w="7642922">
                  <a:extLst>
                    <a:ext uri="{9D8B030D-6E8A-4147-A177-3AD203B41FA5}">
                      <a16:colId xmlns:a16="http://schemas.microsoft.com/office/drawing/2014/main" val="4032757715"/>
                    </a:ext>
                  </a:extLst>
                </a:gridCol>
              </a:tblGrid>
              <a:tr h="4351338">
                <a:tc>
                  <a:txBody>
                    <a:bodyPr/>
                    <a:lstStyle/>
                    <a:p>
                      <a:pPr marL="0" marR="0" algn="ctr">
                        <a:lnSpc>
                          <a:spcPct val="115000"/>
                        </a:lnSpc>
                        <a:spcBef>
                          <a:spcPts val="0"/>
                        </a:spcBef>
                        <a:spcAft>
                          <a:spcPts val="0"/>
                        </a:spcAft>
                      </a:pPr>
                      <a:r>
                        <a:rPr lang="en-US" sz="1200">
                          <a:effectLst/>
                        </a:rPr>
                        <a:t>Removable Storage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6037" marR="96037" marT="24009" marB="24009" anchor="ctr"/>
                </a:tc>
                <a:tc>
                  <a:txBody>
                    <a:bodyPr/>
                    <a:lstStyle/>
                    <a:p>
                      <a:pPr marL="0" marR="0">
                        <a:lnSpc>
                          <a:spcPct val="115000"/>
                        </a:lnSpc>
                        <a:spcBef>
                          <a:spcPts val="0"/>
                        </a:spcBef>
                        <a:spcAft>
                          <a:spcPts val="0"/>
                        </a:spcAft>
                      </a:pPr>
                      <a:r>
                        <a:rPr lang="en-US" sz="1200" dirty="0">
                          <a:effectLst/>
                        </a:rPr>
                        <a:t>Removable media is any type of storage device that can store data and be easily removed and transported to other locations. Removable media includes floppy disc, tape, USB/flash storage, CD/DVD, and external hard drive. Removable storage: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Increases the threat of removal and theft of sensitive data. Users can copy sensitive data to portable devices, or media containing data may be lost or easily stolen.</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Increases the chances of introduction of malware.</a:t>
                      </a:r>
                    </a:p>
                    <a:p>
                      <a:pPr marL="0" marR="0">
                        <a:lnSpc>
                          <a:spcPct val="115000"/>
                        </a:lnSpc>
                        <a:spcBef>
                          <a:spcPts val="0"/>
                        </a:spcBef>
                        <a:spcAft>
                          <a:spcPts val="0"/>
                        </a:spcAft>
                      </a:pPr>
                      <a:br>
                        <a:rPr lang="en-US" sz="1200" dirty="0">
                          <a:effectLst/>
                        </a:rPr>
                      </a:br>
                      <a:r>
                        <a:rPr lang="en-US" sz="1200" dirty="0">
                          <a:effectLst/>
                        </a:rPr>
                        <a:t>Be aware of the following recommendations for protecting removable media:</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In secure environments, remove and disable removable media devices to prevent copying data to or from the device. You can disable USB and IEEE 1394 ports in the BIOS and require a BIOS password to edit BIOS settings. However, this may also disable necessary USB devices such as the mouse and keyboard. You can use endpoint management software to disable USB ports on a system if storage devices are connected, but enable them if a mouse or keyboard is connected.</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Use USB port locks to block all ports and ensure no USB will be inserted into the devices.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Keep backup media and other removable media in a secure location.</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If possible, use disk encryption to prevent users from being able to read data on removable media.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4009" marR="24009" marT="24009" marB="24009" anchor="ctr"/>
                </a:tc>
                <a:extLst>
                  <a:ext uri="{0D108BD9-81ED-4DB2-BD59-A6C34878D82A}">
                    <a16:rowId xmlns:a16="http://schemas.microsoft.com/office/drawing/2014/main" val="3596302888"/>
                  </a:ext>
                </a:extLst>
              </a:tr>
            </a:tbl>
          </a:graphicData>
        </a:graphic>
      </p:graphicFrame>
    </p:spTree>
    <p:extLst>
      <p:ext uri="{BB962C8B-B14F-4D97-AF65-F5344CB8AC3E}">
        <p14:creationId xmlns:p14="http://schemas.microsoft.com/office/powerpoint/2010/main" val="149525451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39244-E2FA-4EE4-8BE3-827A688E68EE}"/>
              </a:ext>
            </a:extLst>
          </p:cNvPr>
          <p:cNvSpPr>
            <a:spLocks noGrp="1"/>
          </p:cNvSpPr>
          <p:nvPr>
            <p:ph type="title"/>
          </p:nvPr>
        </p:nvSpPr>
        <p:spPr>
          <a:xfrm>
            <a:off x="838200" y="0"/>
            <a:ext cx="10515600" cy="626767"/>
          </a:xfrm>
        </p:spPr>
        <p:txBody>
          <a:bodyPr>
            <a:normAutofit fontScale="90000"/>
          </a:bodyPr>
          <a:lstStyle/>
          <a:p>
            <a:r>
              <a:rPr lang="en-US" dirty="0"/>
              <a:t>DLP: Data Loss Prevention</a:t>
            </a:r>
          </a:p>
        </p:txBody>
      </p:sp>
      <p:graphicFrame>
        <p:nvGraphicFramePr>
          <p:cNvPr id="4" name="Content Placeholder 3">
            <a:extLst>
              <a:ext uri="{FF2B5EF4-FFF2-40B4-BE49-F238E27FC236}">
                <a16:creationId xmlns:a16="http://schemas.microsoft.com/office/drawing/2014/main" id="{4D4585BB-A5A9-4B63-9838-913D8BF234A3}"/>
              </a:ext>
            </a:extLst>
          </p:cNvPr>
          <p:cNvGraphicFramePr>
            <a:graphicFrameLocks noGrp="1"/>
          </p:cNvGraphicFramePr>
          <p:nvPr>
            <p:ph idx="1"/>
            <p:extLst>
              <p:ext uri="{D42A27DB-BD31-4B8C-83A1-F6EECF244321}">
                <p14:modId xmlns:p14="http://schemas.microsoft.com/office/powerpoint/2010/main" val="98737328"/>
              </p:ext>
            </p:extLst>
          </p:nvPr>
        </p:nvGraphicFramePr>
        <p:xfrm>
          <a:off x="0" y="549909"/>
          <a:ext cx="12192000" cy="6230937"/>
        </p:xfrm>
        <a:graphic>
          <a:graphicData uri="http://schemas.openxmlformats.org/drawingml/2006/table">
            <a:tbl>
              <a:tblPr firstRow="1" firstCol="1" bandRow="1">
                <a:tableStyleId>{5C22544A-7EE6-4342-B048-85BDC9FD1C3A}</a:tableStyleId>
              </a:tblPr>
              <a:tblGrid>
                <a:gridCol w="5212356">
                  <a:extLst>
                    <a:ext uri="{9D8B030D-6E8A-4147-A177-3AD203B41FA5}">
                      <a16:colId xmlns:a16="http://schemas.microsoft.com/office/drawing/2014/main" val="2590570143"/>
                    </a:ext>
                  </a:extLst>
                </a:gridCol>
                <a:gridCol w="6979644">
                  <a:extLst>
                    <a:ext uri="{9D8B030D-6E8A-4147-A177-3AD203B41FA5}">
                      <a16:colId xmlns:a16="http://schemas.microsoft.com/office/drawing/2014/main" val="991973790"/>
                    </a:ext>
                  </a:extLst>
                </a:gridCol>
              </a:tblGrid>
              <a:tr h="3931143">
                <a:tc>
                  <a:txBody>
                    <a:bodyPr/>
                    <a:lstStyle/>
                    <a:p>
                      <a:pPr marL="0" marR="0" algn="ctr">
                        <a:lnSpc>
                          <a:spcPct val="115000"/>
                        </a:lnSpc>
                        <a:spcBef>
                          <a:spcPts val="0"/>
                        </a:spcBef>
                        <a:spcAft>
                          <a:spcPts val="0"/>
                        </a:spcAft>
                      </a:pPr>
                      <a:r>
                        <a:rPr lang="en-US" sz="1400">
                          <a:effectLst/>
                        </a:rPr>
                        <a:t>Storage Media Disposal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36408" marR="136408" marT="34102" marB="34102" anchor="ctr"/>
                </a:tc>
                <a:tc>
                  <a:txBody>
                    <a:bodyPr/>
                    <a:lstStyle/>
                    <a:p>
                      <a:pPr marL="0" marR="0">
                        <a:lnSpc>
                          <a:spcPct val="115000"/>
                        </a:lnSpc>
                        <a:spcBef>
                          <a:spcPts val="0"/>
                        </a:spcBef>
                        <a:spcAft>
                          <a:spcPts val="0"/>
                        </a:spcAft>
                      </a:pPr>
                      <a:r>
                        <a:rPr lang="en-US" sz="1400">
                          <a:effectLst/>
                        </a:rPr>
                        <a:t>When disposing of data storage media, make sure to remove any sensitive data, especially data containing personal health or financial information. Simply deleting data is insufficient as deleted files can still be recovered. Data remanence are remnants of data (after the data has been erased) that allow the data to be recovered and reconstructed by data recovery software.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a:effectLst/>
                        </a:rPr>
                        <a:t>If you will be reusing a disk, use data wiping software to remove any remnants. This software writes a random series of bits multiple times to each cluster on the disk.</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a:effectLst/>
                        </a:rPr>
                        <a:t>When disposing of magnetic media, you can use degaussing with a strong magnet to remove any traces of data.</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a:effectLst/>
                        </a:rPr>
                        <a:t>When disposing of optical media, shred or physically destroy discs (some paper shredders can also handle optical discs). Degaussing does not work with optical media because the media does not use magnetic fields for storing data.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4102" marR="34102" marT="34102" marB="34102" anchor="ctr"/>
                </a:tc>
                <a:extLst>
                  <a:ext uri="{0D108BD9-81ED-4DB2-BD59-A6C34878D82A}">
                    <a16:rowId xmlns:a16="http://schemas.microsoft.com/office/drawing/2014/main" val="715935860"/>
                  </a:ext>
                </a:extLst>
              </a:tr>
              <a:tr h="2299794">
                <a:tc>
                  <a:txBody>
                    <a:bodyPr/>
                    <a:lstStyle/>
                    <a:p>
                      <a:pPr marL="0" marR="0" algn="ctr">
                        <a:lnSpc>
                          <a:spcPct val="115000"/>
                        </a:lnSpc>
                        <a:spcBef>
                          <a:spcPts val="0"/>
                        </a:spcBef>
                        <a:spcAft>
                          <a:spcPts val="0"/>
                        </a:spcAft>
                      </a:pPr>
                      <a:r>
                        <a:rPr lang="en-US" sz="1400">
                          <a:effectLst/>
                        </a:rPr>
                        <a:t>Mobile Devices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36408" marR="136408" marT="34102" marB="34102" anchor="ctr"/>
                </a:tc>
                <a:tc>
                  <a:txBody>
                    <a:bodyPr/>
                    <a:lstStyle/>
                    <a:p>
                      <a:pPr marL="0" marR="0">
                        <a:lnSpc>
                          <a:spcPct val="115000"/>
                        </a:lnSpc>
                        <a:spcBef>
                          <a:spcPts val="0"/>
                        </a:spcBef>
                        <a:spcAft>
                          <a:spcPts val="0"/>
                        </a:spcAft>
                      </a:pPr>
                      <a:r>
                        <a:rPr lang="en-US" sz="1400" dirty="0">
                          <a:effectLst/>
                        </a:rPr>
                        <a:t>Some organizations implement security policies that forbid users from connecting their personal mobile devices to the organizational network (wired or wireless). Some organizations allow mobile devices; in fact, they may even provision users with mobile devices. However, there is a risk in this situation that company data may be copied to these devices that could be compromised if a device is lost. As a safeguard, many of these organizations require that remote wipe be enabled on the device such that if it is lost or stolen, a command can be sent remotely to the device to remove all data on it.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102" marR="34102" marT="34102" marB="34102" anchor="ctr"/>
                </a:tc>
                <a:extLst>
                  <a:ext uri="{0D108BD9-81ED-4DB2-BD59-A6C34878D82A}">
                    <a16:rowId xmlns:a16="http://schemas.microsoft.com/office/drawing/2014/main" val="2369413138"/>
                  </a:ext>
                </a:extLst>
              </a:tr>
            </a:tbl>
          </a:graphicData>
        </a:graphic>
      </p:graphicFrame>
    </p:spTree>
    <p:extLst>
      <p:ext uri="{BB962C8B-B14F-4D97-AF65-F5344CB8AC3E}">
        <p14:creationId xmlns:p14="http://schemas.microsoft.com/office/powerpoint/2010/main" val="106192068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109D5-0C34-49E8-BA4B-BC7CD6ABE05D}"/>
              </a:ext>
            </a:extLst>
          </p:cNvPr>
          <p:cNvSpPr>
            <a:spLocks noGrp="1"/>
          </p:cNvSpPr>
          <p:nvPr>
            <p:ph type="title"/>
          </p:nvPr>
        </p:nvSpPr>
        <p:spPr>
          <a:xfrm>
            <a:off x="838200" y="0"/>
            <a:ext cx="10515600" cy="696509"/>
          </a:xfrm>
        </p:spPr>
        <p:txBody>
          <a:bodyPr/>
          <a:lstStyle/>
          <a:p>
            <a:r>
              <a:rPr lang="en-US" dirty="0"/>
              <a:t>Social Engineering Attacks:</a:t>
            </a:r>
          </a:p>
        </p:txBody>
      </p:sp>
      <p:graphicFrame>
        <p:nvGraphicFramePr>
          <p:cNvPr id="4" name="Content Placeholder 3">
            <a:extLst>
              <a:ext uri="{FF2B5EF4-FFF2-40B4-BE49-F238E27FC236}">
                <a16:creationId xmlns:a16="http://schemas.microsoft.com/office/drawing/2014/main" id="{0D74AB0F-D0AA-4A0B-842C-70C64D0DF4D9}"/>
              </a:ext>
            </a:extLst>
          </p:cNvPr>
          <p:cNvGraphicFramePr>
            <a:graphicFrameLocks noGrp="1"/>
          </p:cNvGraphicFramePr>
          <p:nvPr>
            <p:ph idx="1"/>
            <p:extLst>
              <p:ext uri="{D42A27DB-BD31-4B8C-83A1-F6EECF244321}">
                <p14:modId xmlns:p14="http://schemas.microsoft.com/office/powerpoint/2010/main" val="77282213"/>
              </p:ext>
            </p:extLst>
          </p:nvPr>
        </p:nvGraphicFramePr>
        <p:xfrm>
          <a:off x="0" y="636219"/>
          <a:ext cx="12192000" cy="6198360"/>
        </p:xfrm>
        <a:graphic>
          <a:graphicData uri="http://schemas.openxmlformats.org/drawingml/2006/table">
            <a:tbl>
              <a:tblPr firstRow="1" firstCol="1" bandRow="1">
                <a:tableStyleId>{5C22544A-7EE6-4342-B048-85BDC9FD1C3A}</a:tableStyleId>
              </a:tblPr>
              <a:tblGrid>
                <a:gridCol w="2097866">
                  <a:extLst>
                    <a:ext uri="{9D8B030D-6E8A-4147-A177-3AD203B41FA5}">
                      <a16:colId xmlns:a16="http://schemas.microsoft.com/office/drawing/2014/main" val="747475955"/>
                    </a:ext>
                  </a:extLst>
                </a:gridCol>
                <a:gridCol w="10094134">
                  <a:extLst>
                    <a:ext uri="{9D8B030D-6E8A-4147-A177-3AD203B41FA5}">
                      <a16:colId xmlns:a16="http://schemas.microsoft.com/office/drawing/2014/main" val="3982613809"/>
                    </a:ext>
                  </a:extLst>
                </a:gridCol>
              </a:tblGrid>
              <a:tr h="510381">
                <a:tc>
                  <a:txBody>
                    <a:bodyPr/>
                    <a:lstStyle/>
                    <a:p>
                      <a:pPr marL="0" marR="0" algn="ctr">
                        <a:lnSpc>
                          <a:spcPct val="115000"/>
                        </a:lnSpc>
                        <a:spcBef>
                          <a:spcPts val="375"/>
                        </a:spcBef>
                        <a:spcAft>
                          <a:spcPts val="375"/>
                        </a:spcAft>
                      </a:pPr>
                      <a:r>
                        <a:rPr lang="en-US" sz="1200">
                          <a:effectLst/>
                        </a:rPr>
                        <a:t>Dumpster Diving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77854" marR="177854" marT="44463" marB="44463" anchor="ctr"/>
                </a:tc>
                <a:tc>
                  <a:txBody>
                    <a:bodyPr/>
                    <a:lstStyle/>
                    <a:p>
                      <a:pPr marL="0" marR="0">
                        <a:lnSpc>
                          <a:spcPct val="115000"/>
                        </a:lnSpc>
                        <a:spcBef>
                          <a:spcPts val="375"/>
                        </a:spcBef>
                        <a:spcAft>
                          <a:spcPts val="375"/>
                        </a:spcAft>
                      </a:pPr>
                      <a:r>
                        <a:rPr lang="en-US" sz="1200">
                          <a:effectLst/>
                        </a:rPr>
                        <a:t>Dumpster diving is the process of looking in the trash for sensitive information that has not been properly disposed of.</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77854" marR="177854" marT="88927" marB="88927" anchor="ctr"/>
                </a:tc>
                <a:extLst>
                  <a:ext uri="{0D108BD9-81ED-4DB2-BD59-A6C34878D82A}">
                    <a16:rowId xmlns:a16="http://schemas.microsoft.com/office/drawing/2014/main" val="626707090"/>
                  </a:ext>
                </a:extLst>
              </a:tr>
              <a:tr h="338574">
                <a:tc>
                  <a:txBody>
                    <a:bodyPr/>
                    <a:lstStyle/>
                    <a:p>
                      <a:pPr marL="0" marR="0" algn="ctr">
                        <a:lnSpc>
                          <a:spcPct val="115000"/>
                        </a:lnSpc>
                        <a:spcBef>
                          <a:spcPts val="375"/>
                        </a:spcBef>
                        <a:spcAft>
                          <a:spcPts val="375"/>
                        </a:spcAft>
                      </a:pPr>
                      <a:r>
                        <a:rPr lang="en-US" sz="1200">
                          <a:effectLst/>
                        </a:rPr>
                        <a:t>Shoulder Surfing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77854" marR="177854" marT="44463" marB="44463" anchor="ctr"/>
                </a:tc>
                <a:tc>
                  <a:txBody>
                    <a:bodyPr/>
                    <a:lstStyle/>
                    <a:p>
                      <a:pPr marL="0" marR="0">
                        <a:lnSpc>
                          <a:spcPct val="115000"/>
                        </a:lnSpc>
                        <a:spcBef>
                          <a:spcPts val="375"/>
                        </a:spcBef>
                        <a:spcAft>
                          <a:spcPts val="375"/>
                        </a:spcAft>
                      </a:pPr>
                      <a:r>
                        <a:rPr lang="en-US" sz="1200">
                          <a:effectLst/>
                        </a:rPr>
                        <a:t>Shoulder surfing is looking over the shoulder of someone working on a computer.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77854" marR="177854" marT="88927" marB="88927" anchor="ctr"/>
                </a:tc>
                <a:extLst>
                  <a:ext uri="{0D108BD9-81ED-4DB2-BD59-A6C34878D82A}">
                    <a16:rowId xmlns:a16="http://schemas.microsoft.com/office/drawing/2014/main" val="185523669"/>
                  </a:ext>
                </a:extLst>
              </a:tr>
              <a:tr h="510381">
                <a:tc>
                  <a:txBody>
                    <a:bodyPr/>
                    <a:lstStyle/>
                    <a:p>
                      <a:pPr marL="0" marR="0" algn="ctr">
                        <a:lnSpc>
                          <a:spcPct val="115000"/>
                        </a:lnSpc>
                        <a:spcBef>
                          <a:spcPts val="375"/>
                        </a:spcBef>
                        <a:spcAft>
                          <a:spcPts val="375"/>
                        </a:spcAft>
                      </a:pPr>
                      <a:r>
                        <a:rPr lang="en-US" sz="1200">
                          <a:effectLst/>
                        </a:rPr>
                        <a:t>Piggybacking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77854" marR="177854" marT="44463" marB="44463" anchor="ctr"/>
                </a:tc>
                <a:tc>
                  <a:txBody>
                    <a:bodyPr/>
                    <a:lstStyle/>
                    <a:p>
                      <a:pPr marL="0" marR="0">
                        <a:lnSpc>
                          <a:spcPct val="115000"/>
                        </a:lnSpc>
                        <a:spcBef>
                          <a:spcPts val="375"/>
                        </a:spcBef>
                        <a:spcAft>
                          <a:spcPts val="375"/>
                        </a:spcAft>
                      </a:pPr>
                      <a:r>
                        <a:rPr lang="en-US" sz="1200">
                          <a:effectLst/>
                        </a:rPr>
                        <a:t>Piggybacking refers to an attacker entering a secured building by following an authorized employee. This is also called tailgating.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77854" marR="177854" marT="88927" marB="88927" anchor="ctr"/>
                </a:tc>
                <a:extLst>
                  <a:ext uri="{0D108BD9-81ED-4DB2-BD59-A6C34878D82A}">
                    <a16:rowId xmlns:a16="http://schemas.microsoft.com/office/drawing/2014/main" val="406418171"/>
                  </a:ext>
                </a:extLst>
              </a:tr>
              <a:tr h="1363604">
                <a:tc>
                  <a:txBody>
                    <a:bodyPr/>
                    <a:lstStyle/>
                    <a:p>
                      <a:pPr marL="0" marR="0" algn="ctr">
                        <a:lnSpc>
                          <a:spcPct val="115000"/>
                        </a:lnSpc>
                        <a:spcBef>
                          <a:spcPts val="375"/>
                        </a:spcBef>
                        <a:spcAft>
                          <a:spcPts val="375"/>
                        </a:spcAft>
                      </a:pPr>
                      <a:r>
                        <a:rPr lang="en-US" sz="1200">
                          <a:effectLst/>
                        </a:rPr>
                        <a:t>Masquerading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77854" marR="177854" marT="44463" marB="44463" anchor="ctr"/>
                </a:tc>
                <a:tc>
                  <a:txBody>
                    <a:bodyPr/>
                    <a:lstStyle/>
                    <a:p>
                      <a:pPr marL="0" marR="0">
                        <a:lnSpc>
                          <a:spcPct val="115000"/>
                        </a:lnSpc>
                        <a:spcBef>
                          <a:spcPts val="375"/>
                        </a:spcBef>
                        <a:spcAft>
                          <a:spcPts val="375"/>
                        </a:spcAft>
                      </a:pPr>
                      <a:r>
                        <a:rPr lang="en-US" sz="1200">
                          <a:effectLst/>
                        </a:rPr>
                        <a:t>Masquerading refers to convincing personnel to grant access to sensitive information or protected systems by pretending to be someone who is authorized and/or requires that access.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a:effectLst/>
                        </a:rPr>
                        <a:t>The attacker usually poses as a member of senior management.</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a:effectLst/>
                        </a:rPr>
                        <a:t>A scenario of distress is fabricated to the user to convince them that the actions are necessary.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77854" marR="177854" marT="88927" marB="88927" anchor="ctr"/>
                </a:tc>
                <a:extLst>
                  <a:ext uri="{0D108BD9-81ED-4DB2-BD59-A6C34878D82A}">
                    <a16:rowId xmlns:a16="http://schemas.microsoft.com/office/drawing/2014/main" val="2276169548"/>
                  </a:ext>
                </a:extLst>
              </a:tr>
              <a:tr h="510381">
                <a:tc>
                  <a:txBody>
                    <a:bodyPr/>
                    <a:lstStyle/>
                    <a:p>
                      <a:pPr marL="0" marR="0" algn="ctr">
                        <a:lnSpc>
                          <a:spcPct val="115000"/>
                        </a:lnSpc>
                        <a:spcBef>
                          <a:spcPts val="0"/>
                        </a:spcBef>
                        <a:spcAft>
                          <a:spcPts val="0"/>
                        </a:spcAft>
                      </a:pPr>
                      <a:r>
                        <a:rPr lang="en-US" sz="1200">
                          <a:effectLst/>
                        </a:rPr>
                        <a:t>Eavesdropping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77854" marR="177854" marT="44463" marB="44463" anchor="ctr"/>
                </a:tc>
                <a:tc>
                  <a:txBody>
                    <a:bodyPr/>
                    <a:lstStyle/>
                    <a:p>
                      <a:pPr marL="0" marR="0">
                        <a:lnSpc>
                          <a:spcPct val="115000"/>
                        </a:lnSpc>
                        <a:spcBef>
                          <a:spcPts val="0"/>
                        </a:spcBef>
                        <a:spcAft>
                          <a:spcPts val="0"/>
                        </a:spcAft>
                      </a:pPr>
                      <a:r>
                        <a:rPr lang="en-US" sz="1200">
                          <a:effectLst/>
                        </a:rPr>
                        <a:t>Eavesdropping refers to an unauthorized person listening to conversations of employees or other authorized personnel discussing sensitive topics.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77854" marR="177854" marT="88927" marB="88927" anchor="ctr"/>
                </a:tc>
                <a:extLst>
                  <a:ext uri="{0D108BD9-81ED-4DB2-BD59-A6C34878D82A}">
                    <a16:rowId xmlns:a16="http://schemas.microsoft.com/office/drawing/2014/main" val="3657386400"/>
                  </a:ext>
                </a:extLst>
              </a:tr>
              <a:tr h="2927766">
                <a:tc>
                  <a:txBody>
                    <a:bodyPr/>
                    <a:lstStyle/>
                    <a:p>
                      <a:pPr marL="0" marR="0" algn="ctr">
                        <a:lnSpc>
                          <a:spcPct val="115000"/>
                        </a:lnSpc>
                        <a:spcBef>
                          <a:spcPts val="0"/>
                        </a:spcBef>
                        <a:spcAft>
                          <a:spcPts val="0"/>
                        </a:spcAft>
                      </a:pPr>
                      <a:r>
                        <a:rPr lang="en-US" sz="1200">
                          <a:effectLst/>
                        </a:rPr>
                        <a:t>Phishing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77854" marR="177854" marT="44463" marB="44463" anchor="ctr"/>
                </a:tc>
                <a:tc>
                  <a:txBody>
                    <a:bodyPr/>
                    <a:lstStyle/>
                    <a:p>
                      <a:pPr marL="0" marR="0">
                        <a:lnSpc>
                          <a:spcPct val="115000"/>
                        </a:lnSpc>
                        <a:spcBef>
                          <a:spcPts val="0"/>
                        </a:spcBef>
                        <a:spcAft>
                          <a:spcPts val="0"/>
                        </a:spcAft>
                      </a:pPr>
                      <a:r>
                        <a:rPr lang="en-US" sz="1200" dirty="0">
                          <a:effectLst/>
                        </a:rPr>
                        <a:t>Phishing uses an email and a spoofed website to gain sensitive information. In a phishing attack:</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A fraudulent message that appears to be legitimate is sent to a target.</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The message requests the target to visit a website which also appears to be legitimate.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The fraudulent website requests the victim to provide sensitive information such as the account number and password.</a:t>
                      </a:r>
                    </a:p>
                    <a:p>
                      <a:pPr marL="0" marR="0">
                        <a:lnSpc>
                          <a:spcPct val="115000"/>
                        </a:lnSpc>
                        <a:spcBef>
                          <a:spcPts val="0"/>
                        </a:spcBef>
                        <a:spcAft>
                          <a:spcPts val="0"/>
                        </a:spcAft>
                      </a:pPr>
                      <a:r>
                        <a:rPr lang="en-US" sz="1200" dirty="0">
                          <a:effectLst/>
                        </a:rPr>
                        <a:t>Hoax virus information email are a form of a phishing attack. This type of attack preys on email recipients who are fearful and will believe most information if it is presented in a professional manner. All too often, the victims of these attacks fail to double check the information or instructions with a reputable third-party antivirus software vendor before implementing the recommendations. Usually these hoax messages instruct the reader to delete key system files or download Trojan horses.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77854" marR="177854" marT="88927" marB="88927" anchor="ctr"/>
                </a:tc>
                <a:extLst>
                  <a:ext uri="{0D108BD9-81ED-4DB2-BD59-A6C34878D82A}">
                    <a16:rowId xmlns:a16="http://schemas.microsoft.com/office/drawing/2014/main" val="94129631"/>
                  </a:ext>
                </a:extLst>
              </a:tr>
            </a:tbl>
          </a:graphicData>
        </a:graphic>
      </p:graphicFrame>
    </p:spTree>
    <p:extLst>
      <p:ext uri="{BB962C8B-B14F-4D97-AF65-F5344CB8AC3E}">
        <p14:creationId xmlns:p14="http://schemas.microsoft.com/office/powerpoint/2010/main" val="56363954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0DDF9-27A7-45A4-AA92-FEC2DCC39B59}"/>
              </a:ext>
            </a:extLst>
          </p:cNvPr>
          <p:cNvSpPr>
            <a:spLocks noGrp="1"/>
          </p:cNvSpPr>
          <p:nvPr>
            <p:ph type="title"/>
          </p:nvPr>
        </p:nvSpPr>
        <p:spPr>
          <a:xfrm>
            <a:off x="838200" y="365125"/>
            <a:ext cx="10515600" cy="735255"/>
          </a:xfrm>
        </p:spPr>
        <p:txBody>
          <a:bodyPr/>
          <a:lstStyle/>
          <a:p>
            <a:r>
              <a:rPr lang="en-US" dirty="0"/>
              <a:t>Social Engineering Countermeasures</a:t>
            </a:r>
          </a:p>
        </p:txBody>
      </p:sp>
      <p:sp>
        <p:nvSpPr>
          <p:cNvPr id="3" name="Content Placeholder 2">
            <a:extLst>
              <a:ext uri="{FF2B5EF4-FFF2-40B4-BE49-F238E27FC236}">
                <a16:creationId xmlns:a16="http://schemas.microsoft.com/office/drawing/2014/main" id="{6FAFDFBF-2933-4A4C-B168-DC59A82ED963}"/>
              </a:ext>
            </a:extLst>
          </p:cNvPr>
          <p:cNvSpPr>
            <a:spLocks noGrp="1"/>
          </p:cNvSpPr>
          <p:nvPr>
            <p:ph idx="1"/>
          </p:nvPr>
        </p:nvSpPr>
        <p:spPr>
          <a:xfrm>
            <a:off x="0" y="1100380"/>
            <a:ext cx="12192000" cy="5757620"/>
          </a:xfrm>
        </p:spPr>
        <p:txBody>
          <a:bodyPr>
            <a:normAutofit fontScale="47500" lnSpcReduction="20000"/>
          </a:bodyPr>
          <a:lstStyle/>
          <a:p>
            <a:pPr marL="0" indent="0">
              <a:buNone/>
            </a:pPr>
            <a:r>
              <a:rPr lang="en-US" dirty="0"/>
              <a:t>The most effective countermeasure for social engineering is employee awareness training on how to recognize social engineering schemes and how to respond appropriately. Specific countermeasures include:</a:t>
            </a:r>
            <a:endParaRPr lang="en-US" sz="3200" dirty="0"/>
          </a:p>
          <a:p>
            <a:pPr lvl="0"/>
            <a:r>
              <a:rPr lang="en-US" dirty="0"/>
              <a:t>Train employees to demand proof of identity over the phone and in person.</a:t>
            </a:r>
            <a:endParaRPr lang="en-US" sz="3200" dirty="0"/>
          </a:p>
          <a:p>
            <a:pPr lvl="0"/>
            <a:r>
              <a:rPr lang="en-US" dirty="0"/>
              <a:t>Define values for types of information, such as dial-in numbers, user names, passwords, network addresses, etc. The greater the value, the higher the security around those items should be maintained.</a:t>
            </a:r>
            <a:endParaRPr lang="en-US" sz="3200" dirty="0"/>
          </a:p>
          <a:p>
            <a:pPr lvl="0"/>
            <a:r>
              <a:rPr lang="en-US" dirty="0"/>
              <a:t>Keep employees up-to-date on local regulations applicable to your industry, such as PCI data security standards, General Data Protection Regulation (GDPR), and Protected Health Information (PHI).</a:t>
            </a:r>
            <a:endParaRPr lang="en-US" sz="3200" dirty="0"/>
          </a:p>
          <a:p>
            <a:pPr lvl="0"/>
            <a:r>
              <a:rPr lang="en-US" dirty="0"/>
              <a:t>If someone requests privileged information, have employees find out why the person wants it and whether the person is authorized to obtain it.</a:t>
            </a:r>
            <a:endParaRPr lang="en-US" sz="3200" dirty="0"/>
          </a:p>
          <a:p>
            <a:pPr lvl="0"/>
            <a:r>
              <a:rPr lang="en-US" dirty="0"/>
              <a:t>Verify information contained in emails and use bookmarked links instead of links in emails to go to company web sites.</a:t>
            </a:r>
            <a:endParaRPr lang="en-US" sz="3200" dirty="0"/>
          </a:p>
          <a:p>
            <a:pPr lvl="0"/>
            <a:r>
              <a:rPr lang="en-US" dirty="0"/>
              <a:t>Dispose of sensitive documents securely, such as shredding or incinerating.</a:t>
            </a:r>
            <a:endParaRPr lang="en-US" sz="3200" dirty="0"/>
          </a:p>
          <a:p>
            <a:pPr lvl="0"/>
            <a:r>
              <a:rPr lang="en-US" dirty="0"/>
              <a:t>Dispose of discs and devices securely by shredding floppy discs or overwriting discs with all 1's, all 0's, then all random characters.</a:t>
            </a:r>
            <a:endParaRPr lang="en-US" sz="3200" dirty="0"/>
          </a:p>
          <a:p>
            <a:pPr lvl="0"/>
            <a:r>
              <a:rPr lang="en-US" dirty="0"/>
              <a:t>Verify information from suspicious emails by visiting two or more well-known malicious code threat management websites. These sites can be your antivirus vendor or a well-known and well-regarded internet security watch group.</a:t>
            </a:r>
            <a:endParaRPr lang="en-US" sz="3200" dirty="0"/>
          </a:p>
          <a:p>
            <a:pPr lvl="0"/>
            <a:r>
              <a:rPr lang="en-US" dirty="0"/>
              <a:t>Train employees to protect personally identifiable information (PII). An organization is legally obligated to ensure that employee and customer PII within its possession is protected. PII includes any information that can be used to exclusively identify an individual from others. Examples of information that could be considered PII include an individual's:</a:t>
            </a:r>
            <a:endParaRPr lang="en-US" sz="3200" dirty="0"/>
          </a:p>
          <a:p>
            <a:pPr lvl="1"/>
            <a:r>
              <a:rPr lang="en-US" dirty="0"/>
              <a:t>Full Name</a:t>
            </a:r>
            <a:endParaRPr lang="en-US" sz="2800" dirty="0"/>
          </a:p>
          <a:p>
            <a:pPr lvl="1"/>
            <a:r>
              <a:rPr lang="en-US" dirty="0"/>
              <a:t>Address</a:t>
            </a:r>
            <a:endParaRPr lang="en-US" sz="2800" dirty="0"/>
          </a:p>
          <a:p>
            <a:pPr lvl="1"/>
            <a:r>
              <a:rPr lang="en-US" dirty="0"/>
              <a:t>Telephone number</a:t>
            </a:r>
            <a:endParaRPr lang="en-US" sz="2800" dirty="0"/>
          </a:p>
          <a:p>
            <a:pPr lvl="1"/>
            <a:r>
              <a:rPr lang="en-US" dirty="0"/>
              <a:t>Driver's license number</a:t>
            </a:r>
            <a:endParaRPr lang="en-US" sz="2800" dirty="0"/>
          </a:p>
          <a:p>
            <a:pPr lvl="1"/>
            <a:r>
              <a:rPr lang="en-US" dirty="0"/>
              <a:t>Email address</a:t>
            </a:r>
            <a:endParaRPr lang="en-US" sz="2800" dirty="0"/>
          </a:p>
          <a:p>
            <a:pPr lvl="1"/>
            <a:r>
              <a:rPr lang="en-US" dirty="0"/>
              <a:t>National identification number (such as a Social Security Number in the USA)</a:t>
            </a:r>
            <a:endParaRPr lang="en-US" sz="2800" dirty="0"/>
          </a:p>
          <a:p>
            <a:pPr lvl="1"/>
            <a:r>
              <a:rPr lang="en-US" dirty="0"/>
              <a:t>Credit card number</a:t>
            </a:r>
            <a:endParaRPr lang="en-US" sz="2800" dirty="0"/>
          </a:p>
          <a:p>
            <a:pPr lvl="1"/>
            <a:r>
              <a:rPr lang="en-US" dirty="0"/>
              <a:t>Bank account number</a:t>
            </a:r>
            <a:endParaRPr lang="en-US" sz="2800" dirty="0"/>
          </a:p>
          <a:p>
            <a:pPr lvl="1"/>
            <a:r>
              <a:rPr lang="en-US" dirty="0"/>
              <a:t>Fingerprints</a:t>
            </a:r>
            <a:endParaRPr lang="en-US" sz="2800" dirty="0"/>
          </a:p>
          <a:p>
            <a:pPr lvl="1"/>
            <a:r>
              <a:rPr lang="en-US" dirty="0"/>
              <a:t>Facial image</a:t>
            </a:r>
            <a:endParaRPr lang="en-US" sz="2800" dirty="0"/>
          </a:p>
          <a:p>
            <a:pPr lvl="1"/>
            <a:r>
              <a:rPr lang="en-US" dirty="0"/>
              <a:t>Handwriting sample</a:t>
            </a:r>
            <a:endParaRPr lang="en-US" sz="2800" dirty="0"/>
          </a:p>
          <a:p>
            <a:pPr marL="0" indent="0">
              <a:buNone/>
            </a:pPr>
            <a:endParaRPr lang="en-US" dirty="0"/>
          </a:p>
        </p:txBody>
      </p:sp>
    </p:spTree>
    <p:extLst>
      <p:ext uri="{BB962C8B-B14F-4D97-AF65-F5344CB8AC3E}">
        <p14:creationId xmlns:p14="http://schemas.microsoft.com/office/powerpoint/2010/main" val="1092467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34348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46061B1-A935-4B53-B2FA-50276509C261}"/>
              </a:ext>
            </a:extLst>
          </p:cNvPr>
          <p:cNvSpPr>
            <a:spLocks noGrp="1"/>
          </p:cNvSpPr>
          <p:nvPr>
            <p:ph type="title"/>
          </p:nvPr>
        </p:nvSpPr>
        <p:spPr>
          <a:xfrm>
            <a:off x="526073" y="466578"/>
            <a:ext cx="11139854" cy="930447"/>
          </a:xfrm>
        </p:spPr>
        <p:txBody>
          <a:bodyPr vert="horz" lIns="91440" tIns="45720" rIns="91440" bIns="45720" rtlCol="0" anchor="b">
            <a:normAutofit/>
          </a:bodyPr>
          <a:lstStyle/>
          <a:p>
            <a:pPr algn="ctr"/>
            <a:r>
              <a:rPr lang="en-US" sz="5400" kern="1200">
                <a:solidFill>
                  <a:srgbClr val="FFFFFF"/>
                </a:solidFill>
                <a:latin typeface="+mj-lt"/>
                <a:ea typeface="+mj-ea"/>
                <a:cs typeface="+mj-cs"/>
              </a:rPr>
              <a:t>File Management Command – “copy”</a:t>
            </a:r>
          </a:p>
        </p:txBody>
      </p:sp>
      <p:cxnSp>
        <p:nvCxnSpPr>
          <p:cNvPr id="11" name="Straight Connector 10">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144863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graphicFrame>
        <p:nvGraphicFramePr>
          <p:cNvPr id="4" name="Content Placeholder 3">
            <a:extLst>
              <a:ext uri="{FF2B5EF4-FFF2-40B4-BE49-F238E27FC236}">
                <a16:creationId xmlns:a16="http://schemas.microsoft.com/office/drawing/2014/main" id="{E2E4A68B-AE0B-493B-91F1-5F8FF8F01043}"/>
              </a:ext>
            </a:extLst>
          </p:cNvPr>
          <p:cNvGraphicFramePr>
            <a:graphicFrameLocks noGrp="1"/>
          </p:cNvGraphicFramePr>
          <p:nvPr>
            <p:ph idx="1"/>
            <p:extLst>
              <p:ext uri="{D42A27DB-BD31-4B8C-83A1-F6EECF244321}">
                <p14:modId xmlns:p14="http://schemas.microsoft.com/office/powerpoint/2010/main" val="720013954"/>
              </p:ext>
            </p:extLst>
          </p:nvPr>
        </p:nvGraphicFramePr>
        <p:xfrm>
          <a:off x="0" y="2310834"/>
          <a:ext cx="12192000" cy="4547165"/>
        </p:xfrm>
        <a:graphic>
          <a:graphicData uri="http://schemas.openxmlformats.org/drawingml/2006/table">
            <a:tbl>
              <a:tblPr firstRow="1" firstCol="1" bandRow="1">
                <a:tableStyleId>{5C22544A-7EE6-4342-B048-85BDC9FD1C3A}</a:tableStyleId>
              </a:tblPr>
              <a:tblGrid>
                <a:gridCol w="12192000">
                  <a:extLst>
                    <a:ext uri="{9D8B030D-6E8A-4147-A177-3AD203B41FA5}">
                      <a16:colId xmlns:a16="http://schemas.microsoft.com/office/drawing/2014/main" val="2090736419"/>
                    </a:ext>
                  </a:extLst>
                </a:gridCol>
              </a:tblGrid>
              <a:tr h="4547165">
                <a:tc>
                  <a:txBody>
                    <a:bodyPr/>
                    <a:lstStyle/>
                    <a:p>
                      <a:pPr marL="0" marR="0">
                        <a:lnSpc>
                          <a:spcPct val="115000"/>
                        </a:lnSpc>
                        <a:spcBef>
                          <a:spcPts val="0"/>
                        </a:spcBef>
                        <a:spcAft>
                          <a:spcPts val="0"/>
                        </a:spcAft>
                      </a:pPr>
                      <a:r>
                        <a:rPr lang="en-US" sz="1100" dirty="0">
                          <a:effectLst/>
                        </a:rPr>
                        <a:t>Use the copy command to copy files from one location to another. Common switches used with copy are:</a:t>
                      </a:r>
                      <a:endParaRPr lang="en-US" sz="12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dirty="0">
                          <a:effectLst/>
                        </a:rPr>
                        <a:t>copy [source] [destination] copies the specified file to the new location.</a:t>
                      </a:r>
                      <a:endParaRPr lang="en-US" sz="12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dirty="0">
                          <a:effectLst/>
                        </a:rPr>
                        <a:t>copy [folder] [*.*] [path] [destination] copies all files with extensions in a folder to the new location.</a:t>
                      </a:r>
                      <a:endParaRPr lang="en-US" sz="12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dirty="0">
                          <a:effectLst/>
                        </a:rPr>
                        <a:t>copy /a specifies that the file is an ASCII text file.</a:t>
                      </a:r>
                      <a:endParaRPr lang="en-US" sz="12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dirty="0">
                          <a:effectLst/>
                        </a:rPr>
                        <a:t>copy /b specifies that the file is a binary file.</a:t>
                      </a:r>
                      <a:endParaRPr lang="en-US" sz="12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dirty="0">
                          <a:effectLst/>
                        </a:rPr>
                        <a:t>copy /n copies files using short filenames.</a:t>
                      </a:r>
                      <a:endParaRPr lang="en-US" sz="12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dirty="0">
                          <a:effectLst/>
                        </a:rPr>
                        <a:t>copy /y will not prompt you before each overwrite operation.</a:t>
                      </a:r>
                      <a:endParaRPr lang="en-US" sz="12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dirty="0">
                          <a:effectLst/>
                        </a:rPr>
                        <a:t>copy /v verifies files after they are copied.</a:t>
                      </a:r>
                      <a:endParaRPr lang="en-US" sz="1200" dirty="0">
                        <a:effectLst/>
                      </a:endParaRPr>
                    </a:p>
                    <a:p>
                      <a:pPr marL="0" marR="0">
                        <a:lnSpc>
                          <a:spcPct val="115000"/>
                        </a:lnSpc>
                        <a:spcBef>
                          <a:spcPts val="0"/>
                        </a:spcBef>
                        <a:spcAft>
                          <a:spcPts val="0"/>
                        </a:spcAft>
                      </a:pPr>
                      <a:r>
                        <a:rPr lang="en-US" sz="1100" dirty="0">
                          <a:effectLst/>
                        </a:rPr>
                        <a:t>Be aware of the following for how moving (copying) files between partitions affects the file attributes:</a:t>
                      </a:r>
                      <a:endParaRPr lang="en-US" sz="12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dirty="0">
                          <a:effectLst/>
                        </a:rPr>
                        <a:t>When copying files from a FAT32 partition to another partition, the file attributes are retained.</a:t>
                      </a:r>
                      <a:endParaRPr lang="en-US" sz="12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dirty="0">
                          <a:effectLst/>
                        </a:rPr>
                        <a:t>When copying files from an NTFS partition to a FAT32 partition, attributes such as encryption and permissions that are not available in FAT32 are removed.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8276" marR="208276" marT="104138" marB="104138" anchor="ctr"/>
                </a:tc>
                <a:extLst>
                  <a:ext uri="{0D108BD9-81ED-4DB2-BD59-A6C34878D82A}">
                    <a16:rowId xmlns:a16="http://schemas.microsoft.com/office/drawing/2014/main" val="2282225656"/>
                  </a:ext>
                </a:extLst>
              </a:tr>
            </a:tbl>
          </a:graphicData>
        </a:graphic>
      </p:graphicFrame>
    </p:spTree>
    <p:extLst>
      <p:ext uri="{BB962C8B-B14F-4D97-AF65-F5344CB8AC3E}">
        <p14:creationId xmlns:p14="http://schemas.microsoft.com/office/powerpoint/2010/main" val="179507043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D2AA1-7655-444D-B1DC-726C9142C6B0}"/>
              </a:ext>
            </a:extLst>
          </p:cNvPr>
          <p:cNvSpPr>
            <a:spLocks noGrp="1"/>
          </p:cNvSpPr>
          <p:nvPr>
            <p:ph type="title"/>
          </p:nvPr>
        </p:nvSpPr>
        <p:spPr>
          <a:xfrm>
            <a:off x="838200" y="0"/>
            <a:ext cx="10515600" cy="487282"/>
          </a:xfrm>
        </p:spPr>
        <p:txBody>
          <a:bodyPr>
            <a:normAutofit fontScale="90000"/>
          </a:bodyPr>
          <a:lstStyle/>
          <a:p>
            <a:r>
              <a:rPr lang="en-US" dirty="0"/>
              <a:t>MALWARE</a:t>
            </a:r>
          </a:p>
        </p:txBody>
      </p:sp>
      <p:sp>
        <p:nvSpPr>
          <p:cNvPr id="3" name="Content Placeholder 2">
            <a:extLst>
              <a:ext uri="{FF2B5EF4-FFF2-40B4-BE49-F238E27FC236}">
                <a16:creationId xmlns:a16="http://schemas.microsoft.com/office/drawing/2014/main" id="{EE223D43-5244-413A-963C-5503E1F1D07A}"/>
              </a:ext>
            </a:extLst>
          </p:cNvPr>
          <p:cNvSpPr>
            <a:spLocks noGrp="1"/>
          </p:cNvSpPr>
          <p:nvPr>
            <p:ph idx="1"/>
          </p:nvPr>
        </p:nvSpPr>
        <p:spPr>
          <a:xfrm>
            <a:off x="0" y="487282"/>
            <a:ext cx="12192000" cy="6370718"/>
          </a:xfrm>
        </p:spPr>
        <p:txBody>
          <a:bodyPr>
            <a:normAutofit fontScale="85000" lnSpcReduction="20000"/>
          </a:bodyPr>
          <a:lstStyle/>
          <a:p>
            <a:r>
              <a:rPr lang="en-US" dirty="0"/>
              <a:t>A </a:t>
            </a:r>
            <a:r>
              <a:rPr lang="en-US" i="1" dirty="0"/>
              <a:t>virus</a:t>
            </a:r>
            <a:r>
              <a:rPr lang="en-US" dirty="0"/>
              <a:t> is a program that attempts to damage a computer system and replicate itself to other computer systems; host file required</a:t>
            </a:r>
          </a:p>
          <a:p>
            <a:r>
              <a:rPr lang="en-US" dirty="0"/>
              <a:t>A </a:t>
            </a:r>
            <a:r>
              <a:rPr lang="en-US" i="1" dirty="0"/>
              <a:t>worm</a:t>
            </a:r>
            <a:r>
              <a:rPr lang="en-US" dirty="0"/>
              <a:t> is a self-replicating program; no host file required</a:t>
            </a:r>
          </a:p>
          <a:p>
            <a:r>
              <a:rPr lang="en-US" dirty="0"/>
              <a:t>A </a:t>
            </a:r>
            <a:r>
              <a:rPr lang="en-US" i="1" dirty="0"/>
              <a:t>Trojan horse</a:t>
            </a:r>
            <a:r>
              <a:rPr lang="en-US" dirty="0"/>
              <a:t> is a malicious program that is disguised as legitimate or desirable software</a:t>
            </a:r>
          </a:p>
          <a:p>
            <a:r>
              <a:rPr lang="en-US" dirty="0"/>
              <a:t>A </a:t>
            </a:r>
            <a:r>
              <a:rPr lang="en-US" i="1" dirty="0"/>
              <a:t>zombie</a:t>
            </a:r>
            <a:r>
              <a:rPr lang="en-US" dirty="0"/>
              <a:t> is a computer that has been infected with a Trojan and is remote controlled by a zombie master</a:t>
            </a:r>
          </a:p>
          <a:p>
            <a:r>
              <a:rPr lang="en-US" dirty="0"/>
              <a:t>A </a:t>
            </a:r>
            <a:r>
              <a:rPr lang="en-US" i="1" dirty="0"/>
              <a:t>denial-of-service attack</a:t>
            </a:r>
            <a:r>
              <a:rPr lang="en-US" dirty="0"/>
              <a:t>, also known as DoS or </a:t>
            </a:r>
            <a:r>
              <a:rPr lang="en-US" dirty="0" err="1"/>
              <a:t>DDos</a:t>
            </a:r>
            <a:r>
              <a:rPr lang="en-US" dirty="0"/>
              <a:t> (distributed denial-of-service) is when a service or an application is overwhelmed with remote connections from botnets, and it crashes because it cannot process all of them.</a:t>
            </a:r>
          </a:p>
          <a:p>
            <a:r>
              <a:rPr lang="en-US" i="1" dirty="0"/>
              <a:t>Spyware</a:t>
            </a:r>
            <a:r>
              <a:rPr lang="en-US" dirty="0"/>
              <a:t> is software that is installed without the user's consent or knowledge, designed to intercept or take partial control over the user's interaction with the computer</a:t>
            </a:r>
          </a:p>
          <a:p>
            <a:r>
              <a:rPr lang="en-US" dirty="0"/>
              <a:t>Adware monitors actions that denote personal preferences, then sends pop-ups and ads that match those preferences.</a:t>
            </a:r>
          </a:p>
          <a:p>
            <a:r>
              <a:rPr lang="en-US" i="1" dirty="0"/>
              <a:t>Grayware</a:t>
            </a:r>
            <a:r>
              <a:rPr lang="en-US" dirty="0"/>
              <a:t> is software that might offer a legitimate service, but which also includes features that you aren't aware of or features that could be used for malicious purposes.</a:t>
            </a:r>
          </a:p>
          <a:p>
            <a:r>
              <a:rPr lang="en-US" i="1" dirty="0"/>
              <a:t>Ransomware</a:t>
            </a:r>
            <a:r>
              <a:rPr lang="en-US" dirty="0"/>
              <a:t> is a form of malware that denies access to an infected computer system until the user pays a ransom.</a:t>
            </a:r>
          </a:p>
          <a:p>
            <a:r>
              <a:rPr lang="en-US" i="1" dirty="0"/>
              <a:t>Spam</a:t>
            </a:r>
            <a:r>
              <a:rPr lang="en-US" dirty="0"/>
              <a:t> is unwanted and unsolicited email sent to many recipients.</a:t>
            </a:r>
          </a:p>
          <a:p>
            <a:endParaRPr lang="en-US" dirty="0"/>
          </a:p>
        </p:txBody>
      </p:sp>
    </p:spTree>
    <p:extLst>
      <p:ext uri="{BB962C8B-B14F-4D97-AF65-F5344CB8AC3E}">
        <p14:creationId xmlns:p14="http://schemas.microsoft.com/office/powerpoint/2010/main" val="174819196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5EC80-6E1C-4254-83A5-5CB264CE044F}"/>
              </a:ext>
            </a:extLst>
          </p:cNvPr>
          <p:cNvSpPr>
            <a:spLocks noGrp="1"/>
          </p:cNvSpPr>
          <p:nvPr>
            <p:ph type="title"/>
          </p:nvPr>
        </p:nvSpPr>
        <p:spPr/>
        <p:txBody>
          <a:bodyPr/>
          <a:lstStyle/>
          <a:p>
            <a:r>
              <a:rPr lang="en-US" dirty="0"/>
              <a:t>Malware Symptoms</a:t>
            </a:r>
          </a:p>
        </p:txBody>
      </p:sp>
      <p:sp>
        <p:nvSpPr>
          <p:cNvPr id="3" name="Content Placeholder 2">
            <a:extLst>
              <a:ext uri="{FF2B5EF4-FFF2-40B4-BE49-F238E27FC236}">
                <a16:creationId xmlns:a16="http://schemas.microsoft.com/office/drawing/2014/main" id="{E3F857C2-E0E1-4702-9E23-AC237128B450}"/>
              </a:ext>
            </a:extLst>
          </p:cNvPr>
          <p:cNvSpPr>
            <a:spLocks noGrp="1"/>
          </p:cNvSpPr>
          <p:nvPr>
            <p:ph idx="1"/>
          </p:nvPr>
        </p:nvSpPr>
        <p:spPr/>
        <p:txBody>
          <a:bodyPr>
            <a:normAutofit fontScale="47500" lnSpcReduction="20000"/>
          </a:bodyPr>
          <a:lstStyle/>
          <a:p>
            <a:pPr lvl="0"/>
            <a:r>
              <a:rPr lang="en-US" dirty="0"/>
              <a:t>Common symptoms of malware on your system include:</a:t>
            </a:r>
            <a:endParaRPr lang="en-US" sz="3200" dirty="0"/>
          </a:p>
          <a:p>
            <a:pPr lvl="1"/>
            <a:r>
              <a:rPr lang="en-US" dirty="0"/>
              <a:t>The browser home page or default search page has changed.</a:t>
            </a:r>
            <a:endParaRPr lang="en-US" sz="2800" dirty="0"/>
          </a:p>
          <a:p>
            <a:pPr lvl="1"/>
            <a:r>
              <a:rPr lang="en-US" dirty="0"/>
              <a:t>Excessive pop-ups or strange messages are displayed.</a:t>
            </a:r>
            <a:endParaRPr lang="en-US" sz="2800" dirty="0"/>
          </a:p>
          <a:p>
            <a:pPr lvl="1"/>
            <a:r>
              <a:rPr lang="en-US" dirty="0"/>
              <a:t>Firewall alerts about programs trying to access the internet.</a:t>
            </a:r>
            <a:endParaRPr lang="en-US" sz="2800" dirty="0"/>
          </a:p>
          <a:p>
            <a:pPr lvl="1"/>
            <a:r>
              <a:rPr lang="en-US" dirty="0"/>
              <a:t>System errors about corrupt or missing files are displayed.</a:t>
            </a:r>
            <a:endParaRPr lang="en-US" sz="2800" dirty="0"/>
          </a:p>
          <a:p>
            <a:pPr lvl="1"/>
            <a:r>
              <a:rPr lang="en-US" dirty="0"/>
              <a:t>File extension associations have changed to open files with a different program.</a:t>
            </a:r>
            <a:endParaRPr lang="en-US" sz="2800" dirty="0"/>
          </a:p>
          <a:p>
            <a:pPr lvl="1"/>
            <a:r>
              <a:rPr lang="en-US" dirty="0"/>
              <a:t>There are files that disappear, are renamed, or are corrupt.</a:t>
            </a:r>
            <a:endParaRPr lang="en-US" sz="2800" dirty="0"/>
          </a:p>
          <a:p>
            <a:pPr lvl="1"/>
            <a:r>
              <a:rPr lang="en-US" dirty="0"/>
              <a:t>New icons appear on the desktop or taskbar, or new toolbars are displayed in the browser.</a:t>
            </a:r>
            <a:endParaRPr lang="en-US" sz="2800" dirty="0"/>
          </a:p>
          <a:p>
            <a:pPr lvl="1"/>
            <a:r>
              <a:rPr lang="en-US" dirty="0"/>
              <a:t>The firewall or antivirus software is turned off, or you can't run antivirus scans.</a:t>
            </a:r>
            <a:endParaRPr lang="en-US" sz="2800" dirty="0"/>
          </a:p>
          <a:p>
            <a:pPr lvl="1"/>
            <a:r>
              <a:rPr lang="en-US" dirty="0"/>
              <a:t>The system won't boot.</a:t>
            </a:r>
            <a:endParaRPr lang="en-US" sz="2800" dirty="0"/>
          </a:p>
          <a:p>
            <a:pPr lvl="1"/>
            <a:r>
              <a:rPr lang="en-US" dirty="0"/>
              <a:t>The system runs very slowly.</a:t>
            </a:r>
            <a:endParaRPr lang="en-US" sz="2800" dirty="0"/>
          </a:p>
          <a:p>
            <a:pPr lvl="1"/>
            <a:r>
              <a:rPr lang="en-US" dirty="0"/>
              <a:t>Unusual applications or services are running.</a:t>
            </a:r>
            <a:endParaRPr lang="en-US" sz="2800" dirty="0"/>
          </a:p>
          <a:p>
            <a:pPr lvl="0"/>
            <a:r>
              <a:rPr lang="en-US" dirty="0"/>
              <a:t>Some malicious software can hide themselves such that there might not be any obvious signs of their presence. Other symptoms of an infection include:</a:t>
            </a:r>
            <a:endParaRPr lang="en-US" sz="3200" dirty="0"/>
          </a:p>
          <a:p>
            <a:pPr lvl="1"/>
            <a:r>
              <a:rPr lang="en-US" dirty="0"/>
              <a:t>Slow internet access.</a:t>
            </a:r>
            <a:endParaRPr lang="en-US" sz="2800" dirty="0"/>
          </a:p>
          <a:p>
            <a:pPr lvl="1"/>
            <a:r>
              <a:rPr lang="en-US" dirty="0"/>
              <a:t>Excessive network traffic, or traffic during times when no activity should be occurring.</a:t>
            </a:r>
            <a:endParaRPr lang="en-US" sz="2800" dirty="0"/>
          </a:p>
          <a:p>
            <a:pPr lvl="1"/>
            <a:r>
              <a:rPr lang="en-US" dirty="0"/>
              <a:t>Excessive CPU or disk activity.</a:t>
            </a:r>
            <a:endParaRPr lang="en-US" sz="2800" dirty="0"/>
          </a:p>
          <a:p>
            <a:pPr lvl="1"/>
            <a:r>
              <a:rPr lang="en-US" dirty="0"/>
              <a:t>Low system memory.</a:t>
            </a:r>
            <a:endParaRPr lang="en-US" sz="2800" dirty="0"/>
          </a:p>
          <a:p>
            <a:pPr lvl="1"/>
            <a:r>
              <a:rPr lang="en-US" dirty="0"/>
              <a:t>An unusually high volume of outgoing email, or email sent during off hours.</a:t>
            </a:r>
            <a:endParaRPr lang="en-US" sz="2800" dirty="0"/>
          </a:p>
          <a:p>
            <a:pPr lvl="0"/>
            <a:r>
              <a:rPr lang="en-US" dirty="0"/>
              <a:t>Regular system scans can detect and fix many problems.</a:t>
            </a:r>
            <a:endParaRPr lang="en-US" sz="3200" dirty="0"/>
          </a:p>
          <a:p>
            <a:pPr lvl="1"/>
            <a:r>
              <a:rPr lang="en-US" dirty="0"/>
              <a:t>Most software lets you schedule complete system scans, such as daily or weekly.</a:t>
            </a:r>
            <a:endParaRPr lang="en-US" sz="2800" dirty="0"/>
          </a:p>
          <a:p>
            <a:pPr lvl="1"/>
            <a:r>
              <a:rPr lang="en-US" dirty="0"/>
              <a:t>If you suspect a problem, initiate a full system scan immediately.</a:t>
            </a:r>
            <a:endParaRPr lang="en-US" sz="2800" dirty="0"/>
          </a:p>
          <a:p>
            <a:pPr marL="0" indent="0">
              <a:buNone/>
            </a:pPr>
            <a:endParaRPr lang="en-US" dirty="0"/>
          </a:p>
        </p:txBody>
      </p:sp>
    </p:spTree>
    <p:extLst>
      <p:ext uri="{BB962C8B-B14F-4D97-AF65-F5344CB8AC3E}">
        <p14:creationId xmlns:p14="http://schemas.microsoft.com/office/powerpoint/2010/main" val="138318300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F2B69-245F-4F8B-BACB-BA066E0D740E}"/>
              </a:ext>
            </a:extLst>
          </p:cNvPr>
          <p:cNvSpPr>
            <a:spLocks noGrp="1"/>
          </p:cNvSpPr>
          <p:nvPr>
            <p:ph type="title"/>
          </p:nvPr>
        </p:nvSpPr>
        <p:spPr/>
        <p:txBody>
          <a:bodyPr/>
          <a:lstStyle/>
          <a:p>
            <a:r>
              <a:rPr lang="en-US" dirty="0"/>
              <a:t>Malware Infection consequences</a:t>
            </a:r>
          </a:p>
        </p:txBody>
      </p:sp>
      <p:sp>
        <p:nvSpPr>
          <p:cNvPr id="3" name="Content Placeholder 2">
            <a:extLst>
              <a:ext uri="{FF2B5EF4-FFF2-40B4-BE49-F238E27FC236}">
                <a16:creationId xmlns:a16="http://schemas.microsoft.com/office/drawing/2014/main" id="{F4C4BF31-536C-4EEE-9932-395528D43BC6}"/>
              </a:ext>
            </a:extLst>
          </p:cNvPr>
          <p:cNvSpPr>
            <a:spLocks noGrp="1"/>
          </p:cNvSpPr>
          <p:nvPr>
            <p:ph idx="1"/>
          </p:nvPr>
        </p:nvSpPr>
        <p:spPr/>
        <p:txBody>
          <a:bodyPr>
            <a:normAutofit fontScale="92500" lnSpcReduction="20000"/>
          </a:bodyPr>
          <a:lstStyle/>
          <a:p>
            <a:pPr marL="0" indent="0">
              <a:buNone/>
            </a:pPr>
            <a:r>
              <a:rPr lang="en-US" dirty="0"/>
              <a:t>Some malware infections could require that you reinstall applications or features, restore files from a backup, or even restore the entire operating system from scratch. If the infection has damaged or corrupted system files, you might be able to repair the infected files using the </a:t>
            </a:r>
            <a:r>
              <a:rPr lang="en-US" b="1" dirty="0"/>
              <a:t>sfc.exe</a:t>
            </a:r>
            <a:r>
              <a:rPr lang="en-US" dirty="0"/>
              <a:t> command. Before running </a:t>
            </a:r>
            <a:r>
              <a:rPr lang="en-US" dirty="0" err="1"/>
              <a:t>sfc</a:t>
            </a:r>
            <a:r>
              <a:rPr lang="en-US" dirty="0"/>
              <a:t>, be sure to first remove the malware that caused the damage (or it might re-introduce the problem later). You might need to boot into Safe Mode in order to check system file integrity and repair any problems found.</a:t>
            </a:r>
          </a:p>
          <a:p>
            <a:pPr marL="0" indent="0">
              <a:buNone/>
            </a:pPr>
            <a:r>
              <a:rPr lang="en-US" dirty="0"/>
              <a:t>Some malware can corrupt the boot block on the hard disk preventing the system from starting. To repair this problem, try performing an automatic repair. Use </a:t>
            </a:r>
            <a:r>
              <a:rPr lang="en-US" b="1" dirty="0" err="1"/>
              <a:t>fixmbr</a:t>
            </a:r>
            <a:r>
              <a:rPr lang="en-US" dirty="0"/>
              <a:t> or </a:t>
            </a:r>
            <a:r>
              <a:rPr lang="en-US" b="1" dirty="0" err="1"/>
              <a:t>fixboot</a:t>
            </a:r>
            <a:r>
              <a:rPr lang="en-US" dirty="0"/>
              <a:t> in the Recovery Console to try to repair the damage. Alternatively, if your organization uses imaging solutions, you can quickly re-image an infected machine. Re-imaging is often faster and more effective than malware removal and cleanup.</a:t>
            </a:r>
          </a:p>
          <a:p>
            <a:pPr marL="0" indent="0">
              <a:buNone/>
            </a:pPr>
            <a:endParaRPr lang="en-US" dirty="0"/>
          </a:p>
        </p:txBody>
      </p:sp>
    </p:spTree>
    <p:extLst>
      <p:ext uri="{BB962C8B-B14F-4D97-AF65-F5344CB8AC3E}">
        <p14:creationId xmlns:p14="http://schemas.microsoft.com/office/powerpoint/2010/main" val="22294336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C7235-3441-4D95-9568-BD99050E799D}"/>
              </a:ext>
            </a:extLst>
          </p:cNvPr>
          <p:cNvSpPr>
            <a:spLocks noGrp="1"/>
          </p:cNvSpPr>
          <p:nvPr>
            <p:ph type="title"/>
          </p:nvPr>
        </p:nvSpPr>
        <p:spPr/>
        <p:txBody>
          <a:bodyPr/>
          <a:lstStyle/>
          <a:p>
            <a:r>
              <a:rPr lang="en-US" dirty="0"/>
              <a:t>Windows Defender</a:t>
            </a:r>
          </a:p>
        </p:txBody>
      </p:sp>
      <p:sp>
        <p:nvSpPr>
          <p:cNvPr id="3" name="Content Placeholder 2">
            <a:extLst>
              <a:ext uri="{FF2B5EF4-FFF2-40B4-BE49-F238E27FC236}">
                <a16:creationId xmlns:a16="http://schemas.microsoft.com/office/drawing/2014/main" id="{E846699E-7B7D-4275-B752-E7E5840C1B18}"/>
              </a:ext>
            </a:extLst>
          </p:cNvPr>
          <p:cNvSpPr>
            <a:spLocks noGrp="1"/>
          </p:cNvSpPr>
          <p:nvPr>
            <p:ph idx="1"/>
          </p:nvPr>
        </p:nvSpPr>
        <p:spPr/>
        <p:txBody>
          <a:bodyPr>
            <a:normAutofit fontScale="85000" lnSpcReduction="20000"/>
          </a:bodyPr>
          <a:lstStyle/>
          <a:p>
            <a:pPr lvl="0"/>
            <a:r>
              <a:rPr lang="en-US" dirty="0"/>
              <a:t>For best protection, keep the definition files up to date. By default, Windows Defender checks for new updates every time a system scan takes place. Windows Defender also uses Windows updates to automatically download definition files.</a:t>
            </a:r>
          </a:p>
          <a:p>
            <a:pPr lvl="0"/>
            <a:r>
              <a:rPr lang="en-US" dirty="0"/>
              <a:t>Non-administrators can use Windows Defender to run scans.</a:t>
            </a:r>
          </a:p>
          <a:p>
            <a:pPr lvl="0"/>
            <a:r>
              <a:rPr lang="en-US" dirty="0"/>
              <a:t>To run a program on the Quarantined Items list, you must restore it on your system. When you run it, Windows Defender will identify it again as a potential security threat. Select </a:t>
            </a:r>
            <a:r>
              <a:rPr lang="en-US" b="1" dirty="0"/>
              <a:t>Allow</a:t>
            </a:r>
            <a:r>
              <a:rPr lang="en-US" dirty="0"/>
              <a:t> to add the program to the list of allowed items so that you can run it in the future without a prompting.</a:t>
            </a:r>
          </a:p>
          <a:p>
            <a:pPr lvl="0"/>
            <a:r>
              <a:rPr lang="en-US" dirty="0"/>
              <a:t>You can review past actions taken by Windows Defender through the History tab. You can also check for Windows Defender events in Event Viewer.</a:t>
            </a:r>
          </a:p>
          <a:p>
            <a:pPr lvl="0"/>
            <a:r>
              <a:rPr lang="en-US" dirty="0"/>
              <a:t>In a corporate environment, use Group Policy to manage Windows Defender settings on domain members.</a:t>
            </a:r>
          </a:p>
          <a:p>
            <a:pPr lvl="0"/>
            <a:r>
              <a:rPr lang="en-US" dirty="0"/>
              <a:t>If a third-party anti-malware scanner is installed on the system, Windows Defender may need to be disabled.</a:t>
            </a:r>
          </a:p>
          <a:p>
            <a:pPr marL="0" indent="0">
              <a:buNone/>
            </a:pPr>
            <a:endParaRPr lang="en-US" dirty="0"/>
          </a:p>
        </p:txBody>
      </p:sp>
    </p:spTree>
    <p:extLst>
      <p:ext uri="{BB962C8B-B14F-4D97-AF65-F5344CB8AC3E}">
        <p14:creationId xmlns:p14="http://schemas.microsoft.com/office/powerpoint/2010/main" val="218107629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F7AEC-E0A7-473C-A38C-384045E82B52}"/>
              </a:ext>
            </a:extLst>
          </p:cNvPr>
          <p:cNvSpPr>
            <a:spLocks noGrp="1"/>
          </p:cNvSpPr>
          <p:nvPr>
            <p:ph type="title"/>
          </p:nvPr>
        </p:nvSpPr>
        <p:spPr>
          <a:xfrm>
            <a:off x="838200" y="0"/>
            <a:ext cx="10515600" cy="580272"/>
          </a:xfrm>
        </p:spPr>
        <p:txBody>
          <a:bodyPr>
            <a:normAutofit fontScale="90000"/>
          </a:bodyPr>
          <a:lstStyle/>
          <a:p>
            <a:r>
              <a:rPr lang="en-US" dirty="0"/>
              <a:t>Authentication</a:t>
            </a:r>
          </a:p>
        </p:txBody>
      </p:sp>
      <p:sp>
        <p:nvSpPr>
          <p:cNvPr id="3" name="Content Placeholder 2">
            <a:extLst>
              <a:ext uri="{FF2B5EF4-FFF2-40B4-BE49-F238E27FC236}">
                <a16:creationId xmlns:a16="http://schemas.microsoft.com/office/drawing/2014/main" id="{519F22E9-D62F-4396-9FFB-6C5E3927CFAF}"/>
              </a:ext>
            </a:extLst>
          </p:cNvPr>
          <p:cNvSpPr>
            <a:spLocks noGrp="1"/>
          </p:cNvSpPr>
          <p:nvPr>
            <p:ph idx="1"/>
          </p:nvPr>
        </p:nvSpPr>
        <p:spPr>
          <a:xfrm>
            <a:off x="0" y="580272"/>
            <a:ext cx="12192000" cy="6277728"/>
          </a:xfrm>
        </p:spPr>
        <p:txBody>
          <a:bodyPr>
            <a:normAutofit fontScale="55000" lnSpcReduction="20000"/>
          </a:bodyPr>
          <a:lstStyle/>
          <a:p>
            <a:pPr marL="0" indent="0">
              <a:buNone/>
            </a:pPr>
            <a:r>
              <a:rPr lang="en-US" i="1" dirty="0"/>
              <a:t>Authentication</a:t>
            </a:r>
            <a:r>
              <a:rPr lang="en-US" dirty="0"/>
              <a:t> is the process of submitting and checking credentials to validate or prove user identity. On a computer system, authentication typically occurs during logon where the user provides a username and password or some other form of credential (such as a smart card or a biometric scan). The system verifies the credentials, allowing access if the credentials are valid.</a:t>
            </a:r>
            <a:endParaRPr lang="en-US" sz="3200" dirty="0"/>
          </a:p>
          <a:p>
            <a:pPr marL="0" indent="0">
              <a:buNone/>
            </a:pPr>
            <a:r>
              <a:rPr lang="en-US" dirty="0"/>
              <a:t>Be aware of the following when troubleshooting user authentication on Windows systems.</a:t>
            </a:r>
            <a:endParaRPr lang="en-US" sz="3200" dirty="0"/>
          </a:p>
          <a:p>
            <a:pPr lvl="0"/>
            <a:r>
              <a:rPr lang="en-US" dirty="0"/>
              <a:t>For a workgroup, the username must match a user account configured on the local system. However, if the computer is a member of a domain, the username must match a user account configured in the domain database on the domain controller.</a:t>
            </a:r>
            <a:endParaRPr lang="en-US" sz="3200" dirty="0"/>
          </a:p>
          <a:p>
            <a:pPr lvl="0"/>
            <a:r>
              <a:rPr lang="en-US" dirty="0"/>
              <a:t>Usernames are not case sensitive.</a:t>
            </a:r>
            <a:endParaRPr lang="en-US" sz="3200" dirty="0"/>
          </a:p>
          <a:p>
            <a:pPr lvl="0"/>
            <a:r>
              <a:rPr lang="en-US" dirty="0"/>
              <a:t>Passwords are case sensitive. Having the Caps Lock on (or the </a:t>
            </a:r>
            <a:r>
              <a:rPr lang="en-US" dirty="0" err="1"/>
              <a:t>Fn</a:t>
            </a:r>
            <a:r>
              <a:rPr lang="en-US" dirty="0"/>
              <a:t> key or the Num Lock on a laptop) could result in incorrect characters in the password.</a:t>
            </a:r>
            <a:endParaRPr lang="en-US" sz="3200" dirty="0"/>
          </a:p>
          <a:p>
            <a:pPr lvl="0"/>
            <a:r>
              <a:rPr lang="en-US" dirty="0"/>
              <a:t>Password Policy settings in the Local Security Policy control characteristics about a password such as how long it must be, how often it must be changed, or whether complex passwords are required.</a:t>
            </a:r>
            <a:endParaRPr lang="en-US" sz="3200" dirty="0"/>
          </a:p>
          <a:p>
            <a:pPr lvl="0"/>
            <a:r>
              <a:rPr lang="en-US" dirty="0"/>
              <a:t>Account Lockout Policy settings in the Local Security Policy control what happens when users enter incorrect passwords. With account lockout, an account is locked (and cannot be used for logon) when a specified number of incorrect passwords are entered.</a:t>
            </a:r>
            <a:endParaRPr lang="en-US" sz="3200" dirty="0"/>
          </a:p>
          <a:p>
            <a:pPr lvl="1"/>
            <a:r>
              <a:rPr lang="en-US" dirty="0"/>
              <a:t>Depending on the policy settings, locked accounts might be unlocked automatically after a period of time.</a:t>
            </a:r>
            <a:endParaRPr lang="en-US" sz="2800" dirty="0"/>
          </a:p>
          <a:p>
            <a:pPr lvl="1"/>
            <a:r>
              <a:rPr lang="en-US" dirty="0"/>
              <a:t>You can unlock a locked account by editing the account properties in Local Users and Groups.</a:t>
            </a:r>
            <a:endParaRPr lang="en-US" sz="2800" dirty="0"/>
          </a:p>
          <a:p>
            <a:pPr lvl="1"/>
            <a:r>
              <a:rPr lang="en-US" dirty="0"/>
              <a:t>If an account is locked because the user forgot the password, an administrator can change the password using Local Users and Groups. As a best practice, when changing the password for a user, the password the administrator configures should be a temporary password. In the user account properties, select </a:t>
            </a:r>
            <a:r>
              <a:rPr lang="en-US" b="1" dirty="0"/>
              <a:t>User must change password at next logon</a:t>
            </a:r>
            <a:r>
              <a:rPr lang="en-US" dirty="0"/>
              <a:t> to require the user to change the password after logging on with the temporary password.</a:t>
            </a:r>
            <a:endParaRPr lang="en-US" sz="2800" dirty="0"/>
          </a:p>
          <a:p>
            <a:pPr lvl="0"/>
            <a:r>
              <a:rPr lang="en-US" dirty="0"/>
              <a:t>A disabled account cannot be used for logon.</a:t>
            </a:r>
            <a:endParaRPr lang="en-US" sz="3200" dirty="0"/>
          </a:p>
          <a:p>
            <a:pPr lvl="1"/>
            <a:r>
              <a:rPr lang="en-US" dirty="0"/>
              <a:t>You will typically disable an account that is no longer needed or that will not be used for a long period of time.</a:t>
            </a:r>
            <a:endParaRPr lang="en-US" sz="2800" dirty="0"/>
          </a:p>
          <a:p>
            <a:pPr lvl="1"/>
            <a:r>
              <a:rPr lang="en-US" dirty="0"/>
              <a:t>You can manually disable and enable an account; however, you cannot manually lock an account (you can only unlock a locked account). Accounts are locked automatically through the account lockout settings.</a:t>
            </a:r>
            <a:endParaRPr lang="en-US" sz="2800" dirty="0"/>
          </a:p>
          <a:p>
            <a:pPr lvl="1"/>
            <a:r>
              <a:rPr lang="en-US" dirty="0"/>
              <a:t>By default, the Guest account is disabled. On later versions of Windows, the built-in Administrator account is also disabled during installation. Both of these accounts are usually left disabled.</a:t>
            </a:r>
            <a:endParaRPr lang="en-US" sz="2800" dirty="0"/>
          </a:p>
          <a:p>
            <a:pPr lvl="0"/>
            <a:r>
              <a:rPr lang="en-US" dirty="0"/>
              <a:t>To access a shared folder, shared printer, or Remote Desktop within a workgroup environment, you must supply credentials that match a valid user account configured on the remote computer you are trying to access. The user account you specify must have a password configured. User accounts with blank passwords cannot be used to access a computer over the network.</a:t>
            </a:r>
            <a:endParaRPr lang="en-US" sz="3200" dirty="0"/>
          </a:p>
          <a:p>
            <a:pPr lvl="0"/>
            <a:r>
              <a:rPr lang="en-US" dirty="0"/>
              <a:t>By default, members of the Administrators group are allowed Remote Desktop access. To allow non-administrators access, add them to the list of authorized users for Remote Desktop. This automatically makes them members of the Remote Desktop Users group.</a:t>
            </a:r>
            <a:endParaRPr lang="en-US" sz="3200" dirty="0"/>
          </a:p>
          <a:p>
            <a:pPr marL="0" indent="0">
              <a:buNone/>
            </a:pPr>
            <a:endParaRPr lang="en-US" dirty="0"/>
          </a:p>
        </p:txBody>
      </p:sp>
    </p:spTree>
    <p:extLst>
      <p:ext uri="{BB962C8B-B14F-4D97-AF65-F5344CB8AC3E}">
        <p14:creationId xmlns:p14="http://schemas.microsoft.com/office/powerpoint/2010/main" val="16394158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8E2BD-A279-4464-993E-C1F497EB7C96}"/>
              </a:ext>
            </a:extLst>
          </p:cNvPr>
          <p:cNvSpPr>
            <a:spLocks noGrp="1"/>
          </p:cNvSpPr>
          <p:nvPr>
            <p:ph type="title"/>
          </p:nvPr>
        </p:nvSpPr>
        <p:spPr>
          <a:xfrm>
            <a:off x="838200" y="0"/>
            <a:ext cx="10515600" cy="580272"/>
          </a:xfrm>
        </p:spPr>
        <p:txBody>
          <a:bodyPr>
            <a:normAutofit fontScale="90000"/>
          </a:bodyPr>
          <a:lstStyle/>
          <a:p>
            <a:r>
              <a:rPr lang="en-US" dirty="0"/>
              <a:t>Common authentication factors</a:t>
            </a:r>
          </a:p>
        </p:txBody>
      </p:sp>
      <p:graphicFrame>
        <p:nvGraphicFramePr>
          <p:cNvPr id="4" name="Content Placeholder 3">
            <a:extLst>
              <a:ext uri="{FF2B5EF4-FFF2-40B4-BE49-F238E27FC236}">
                <a16:creationId xmlns:a16="http://schemas.microsoft.com/office/drawing/2014/main" id="{C0B4172D-8357-4F84-85E6-70CBDFFF76AC}"/>
              </a:ext>
            </a:extLst>
          </p:cNvPr>
          <p:cNvGraphicFramePr>
            <a:graphicFrameLocks noGrp="1"/>
          </p:cNvGraphicFramePr>
          <p:nvPr>
            <p:ph idx="1"/>
            <p:extLst>
              <p:ext uri="{D42A27DB-BD31-4B8C-83A1-F6EECF244321}">
                <p14:modId xmlns:p14="http://schemas.microsoft.com/office/powerpoint/2010/main" val="3292618702"/>
              </p:ext>
            </p:extLst>
          </p:nvPr>
        </p:nvGraphicFramePr>
        <p:xfrm>
          <a:off x="0" y="580272"/>
          <a:ext cx="12192000" cy="3143758"/>
        </p:xfrm>
        <a:graphic>
          <a:graphicData uri="http://schemas.openxmlformats.org/drawingml/2006/table">
            <a:tbl>
              <a:tblPr firstRow="1" firstCol="1" bandRow="1">
                <a:tableStyleId>{5C22544A-7EE6-4342-B048-85BDC9FD1C3A}</a:tableStyleId>
              </a:tblPr>
              <a:tblGrid>
                <a:gridCol w="2509006">
                  <a:extLst>
                    <a:ext uri="{9D8B030D-6E8A-4147-A177-3AD203B41FA5}">
                      <a16:colId xmlns:a16="http://schemas.microsoft.com/office/drawing/2014/main" val="4191716591"/>
                    </a:ext>
                  </a:extLst>
                </a:gridCol>
                <a:gridCol w="9682994">
                  <a:extLst>
                    <a:ext uri="{9D8B030D-6E8A-4147-A177-3AD203B41FA5}">
                      <a16:colId xmlns:a16="http://schemas.microsoft.com/office/drawing/2014/main" val="963246691"/>
                    </a:ext>
                  </a:extLst>
                </a:gridCol>
              </a:tblGrid>
              <a:tr h="2674372">
                <a:tc>
                  <a:txBody>
                    <a:bodyPr/>
                    <a:lstStyle/>
                    <a:p>
                      <a:pPr marL="0" marR="0" algn="ctr">
                        <a:lnSpc>
                          <a:spcPct val="115000"/>
                        </a:lnSpc>
                        <a:spcBef>
                          <a:spcPts val="375"/>
                        </a:spcBef>
                        <a:spcAft>
                          <a:spcPts val="375"/>
                        </a:spcAft>
                      </a:pPr>
                      <a:r>
                        <a:rPr lang="en-US" sz="1050">
                          <a:effectLst/>
                        </a:rPr>
                        <a:t>Type 1</a:t>
                      </a:r>
                      <a:br>
                        <a:rPr lang="en-US" sz="1050">
                          <a:effectLst/>
                        </a:rPr>
                      </a:br>
                      <a:r>
                        <a:rPr lang="en-US" sz="1050">
                          <a:effectLst/>
                        </a:rPr>
                        <a:t>Something you know</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dirty="0">
                          <a:effectLst/>
                        </a:rPr>
                        <a:t>Something you know authentication requires you to provide a password or some other data that you know. This is the weakest type of authentication. Examples of something you know include: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Passwords, codes, or IDs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PINs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Passphrases (long, sentence-length passwords)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Cognitive information such as questions that only the user can answer, including:</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50" dirty="0">
                          <a:effectLst/>
                        </a:rPr>
                        <a:t>Your mother's maiden name</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50" dirty="0">
                          <a:effectLst/>
                        </a:rPr>
                        <a:t>The model or color of your first car</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50" dirty="0">
                          <a:effectLst/>
                        </a:rPr>
                        <a:t>The city where you were born</a:t>
                      </a:r>
                    </a:p>
                    <a:p>
                      <a:pPr marL="0" marR="0">
                        <a:lnSpc>
                          <a:spcPct val="115000"/>
                        </a:lnSpc>
                        <a:spcBef>
                          <a:spcPts val="0"/>
                        </a:spcBef>
                        <a:spcAft>
                          <a:spcPts val="600"/>
                        </a:spcAft>
                      </a:pPr>
                      <a:r>
                        <a:rPr lang="en-US" sz="1050" dirty="0">
                          <a:effectLst/>
                        </a:rPr>
                        <a:t>Usernames are not a form of Type 1 authentication. Usernames are often easy to discover or guess. Only the passwords or other information associated with the usernames can be used to validate identity.</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3716679560"/>
                  </a:ext>
                </a:extLst>
              </a:tr>
            </a:tbl>
          </a:graphicData>
        </a:graphic>
      </p:graphicFrame>
      <p:graphicFrame>
        <p:nvGraphicFramePr>
          <p:cNvPr id="5" name="Table 4">
            <a:extLst>
              <a:ext uri="{FF2B5EF4-FFF2-40B4-BE49-F238E27FC236}">
                <a16:creationId xmlns:a16="http://schemas.microsoft.com/office/drawing/2014/main" id="{36C4F2AC-39F7-4371-9CCB-E2A72D83A5FC}"/>
              </a:ext>
            </a:extLst>
          </p:cNvPr>
          <p:cNvGraphicFramePr>
            <a:graphicFrameLocks noGrp="1"/>
          </p:cNvGraphicFramePr>
          <p:nvPr>
            <p:extLst>
              <p:ext uri="{D42A27DB-BD31-4B8C-83A1-F6EECF244321}">
                <p14:modId xmlns:p14="http://schemas.microsoft.com/office/powerpoint/2010/main" val="3461302127"/>
              </p:ext>
            </p:extLst>
          </p:nvPr>
        </p:nvGraphicFramePr>
        <p:xfrm>
          <a:off x="-1" y="3707012"/>
          <a:ext cx="12192001" cy="3143758"/>
        </p:xfrm>
        <a:graphic>
          <a:graphicData uri="http://schemas.openxmlformats.org/drawingml/2006/table">
            <a:tbl>
              <a:tblPr firstRow="1" firstCol="1" bandRow="1">
                <a:tableStyleId>{5C22544A-7EE6-4342-B048-85BDC9FD1C3A}</a:tableStyleId>
              </a:tblPr>
              <a:tblGrid>
                <a:gridCol w="2458678">
                  <a:extLst>
                    <a:ext uri="{9D8B030D-6E8A-4147-A177-3AD203B41FA5}">
                      <a16:colId xmlns:a16="http://schemas.microsoft.com/office/drawing/2014/main" val="120644972"/>
                    </a:ext>
                  </a:extLst>
                </a:gridCol>
                <a:gridCol w="9733323">
                  <a:extLst>
                    <a:ext uri="{9D8B030D-6E8A-4147-A177-3AD203B41FA5}">
                      <a16:colId xmlns:a16="http://schemas.microsoft.com/office/drawing/2014/main" val="679142903"/>
                    </a:ext>
                  </a:extLst>
                </a:gridCol>
              </a:tblGrid>
              <a:tr h="3143758">
                <a:tc>
                  <a:txBody>
                    <a:bodyPr/>
                    <a:lstStyle/>
                    <a:p>
                      <a:pPr marL="0" marR="0" algn="ctr">
                        <a:lnSpc>
                          <a:spcPct val="115000"/>
                        </a:lnSpc>
                        <a:spcBef>
                          <a:spcPts val="0"/>
                        </a:spcBef>
                        <a:spcAft>
                          <a:spcPts val="0"/>
                        </a:spcAft>
                      </a:pPr>
                      <a:r>
                        <a:rPr lang="en-US" sz="1050">
                          <a:effectLst/>
                        </a:rPr>
                        <a:t>Type 2</a:t>
                      </a:r>
                      <a:br>
                        <a:rPr lang="en-US" sz="1050">
                          <a:effectLst/>
                        </a:rPr>
                      </a:br>
                      <a:r>
                        <a:rPr lang="en-US" sz="1050">
                          <a:effectLst/>
                        </a:rPr>
                        <a:t>Something you have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Something you have (also called token-based authentication) is authentication based on something a user has in their possession. Examples of something you have authentication controls are:</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Swipe cards (similar to credit cards) with authentication information stored on the magnetic strip.</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Smart cards with a memory chip containing encrypted authentication information. Smart cards can:</a:t>
                      </a:r>
                      <a:endParaRPr lang="en-US" sz="1100" dirty="0">
                        <a:effectLst/>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50" dirty="0">
                          <a:effectLst/>
                        </a:rPr>
                        <a:t>Require contact such as swiping, or they can be contactless.</a:t>
                      </a:r>
                      <a:endParaRPr lang="en-US" sz="1100" dirty="0">
                        <a:effectLst/>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50" dirty="0">
                          <a:effectLst/>
                        </a:rPr>
                        <a:t>Contain microprocessor chips with the ability to add, delete, and manipulate data on it.</a:t>
                      </a:r>
                      <a:endParaRPr lang="en-US" sz="1100" dirty="0">
                        <a:effectLst/>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50" dirty="0">
                          <a:effectLst/>
                        </a:rPr>
                        <a:t>Can store digital signatures, cryptography keys, and identification codes.</a:t>
                      </a:r>
                      <a:endParaRPr lang="en-US" sz="1100" dirty="0">
                        <a:effectLst/>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50" dirty="0">
                          <a:effectLst/>
                        </a:rPr>
                        <a:t>Use a private key for authentication to log a user into a network. The private key will be used to digitally sign messages.</a:t>
                      </a:r>
                      <a:endParaRPr lang="en-US" sz="1100" dirty="0">
                        <a:effectLst/>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50" dirty="0">
                          <a:effectLst/>
                        </a:rPr>
                        <a:t>Be based on challenge-response. A user is given a code (the challenge) which he or she enters into the smart card. The smart card then displays a new code (the response) that the user can present to log in.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4239152457"/>
                  </a:ext>
                </a:extLst>
              </a:tr>
            </a:tbl>
          </a:graphicData>
        </a:graphic>
      </p:graphicFrame>
    </p:spTree>
    <p:extLst>
      <p:ext uri="{BB962C8B-B14F-4D97-AF65-F5344CB8AC3E}">
        <p14:creationId xmlns:p14="http://schemas.microsoft.com/office/powerpoint/2010/main" val="164422925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56626-D82D-43B3-9201-37EFF8A4ECE2}"/>
              </a:ext>
            </a:extLst>
          </p:cNvPr>
          <p:cNvSpPr>
            <a:spLocks noGrp="1"/>
          </p:cNvSpPr>
          <p:nvPr>
            <p:ph type="title"/>
          </p:nvPr>
        </p:nvSpPr>
        <p:spPr>
          <a:xfrm>
            <a:off x="838200" y="0"/>
            <a:ext cx="10515600" cy="603519"/>
          </a:xfrm>
        </p:spPr>
        <p:txBody>
          <a:bodyPr>
            <a:normAutofit fontScale="90000"/>
          </a:bodyPr>
          <a:lstStyle/>
          <a:p>
            <a:r>
              <a:rPr lang="en-US" dirty="0"/>
              <a:t>Common authentication factors</a:t>
            </a:r>
          </a:p>
        </p:txBody>
      </p:sp>
      <p:graphicFrame>
        <p:nvGraphicFramePr>
          <p:cNvPr id="4" name="Content Placeholder 3">
            <a:extLst>
              <a:ext uri="{FF2B5EF4-FFF2-40B4-BE49-F238E27FC236}">
                <a16:creationId xmlns:a16="http://schemas.microsoft.com/office/drawing/2014/main" id="{8CE1F8D0-7FB7-4CFA-9467-67D32D33DE9D}"/>
              </a:ext>
            </a:extLst>
          </p:cNvPr>
          <p:cNvGraphicFramePr>
            <a:graphicFrameLocks noGrp="1"/>
          </p:cNvGraphicFramePr>
          <p:nvPr>
            <p:ph idx="1"/>
            <p:extLst>
              <p:ext uri="{D42A27DB-BD31-4B8C-83A1-F6EECF244321}">
                <p14:modId xmlns:p14="http://schemas.microsoft.com/office/powerpoint/2010/main" val="2670651481"/>
              </p:ext>
            </p:extLst>
          </p:nvPr>
        </p:nvGraphicFramePr>
        <p:xfrm>
          <a:off x="0" y="552855"/>
          <a:ext cx="12192000" cy="6284167"/>
        </p:xfrm>
        <a:graphic>
          <a:graphicData uri="http://schemas.openxmlformats.org/drawingml/2006/table">
            <a:tbl>
              <a:tblPr firstRow="1" firstCol="1" bandRow="1">
                <a:tableStyleId>{5C22544A-7EE6-4342-B048-85BDC9FD1C3A}</a:tableStyleId>
              </a:tblPr>
              <a:tblGrid>
                <a:gridCol w="1887590">
                  <a:extLst>
                    <a:ext uri="{9D8B030D-6E8A-4147-A177-3AD203B41FA5}">
                      <a16:colId xmlns:a16="http://schemas.microsoft.com/office/drawing/2014/main" val="1286582622"/>
                    </a:ext>
                  </a:extLst>
                </a:gridCol>
                <a:gridCol w="10304410">
                  <a:extLst>
                    <a:ext uri="{9D8B030D-6E8A-4147-A177-3AD203B41FA5}">
                      <a16:colId xmlns:a16="http://schemas.microsoft.com/office/drawing/2014/main" val="2218623322"/>
                    </a:ext>
                  </a:extLst>
                </a:gridCol>
              </a:tblGrid>
              <a:tr h="6254750">
                <a:tc>
                  <a:txBody>
                    <a:bodyPr/>
                    <a:lstStyle/>
                    <a:p>
                      <a:pPr marL="0" marR="0" algn="ctr">
                        <a:lnSpc>
                          <a:spcPct val="115000"/>
                        </a:lnSpc>
                        <a:spcBef>
                          <a:spcPts val="0"/>
                        </a:spcBef>
                        <a:spcAft>
                          <a:spcPts val="0"/>
                        </a:spcAft>
                      </a:pPr>
                      <a:r>
                        <a:rPr lang="en-US" sz="1000">
                          <a:effectLst/>
                        </a:rPr>
                        <a:t>Type 3</a:t>
                      </a:r>
                      <a:br>
                        <a:rPr lang="en-US" sz="1000">
                          <a:effectLst/>
                        </a:rPr>
                      </a:br>
                      <a:r>
                        <a:rPr lang="en-US" sz="1000">
                          <a:effectLst/>
                        </a:rPr>
                        <a:t>Something you are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52735" marR="152735" marT="38184" marB="38184" anchor="ctr"/>
                </a:tc>
                <a:tc>
                  <a:txBody>
                    <a:bodyPr/>
                    <a:lstStyle/>
                    <a:p>
                      <a:pPr marL="0" marR="0">
                        <a:lnSpc>
                          <a:spcPct val="115000"/>
                        </a:lnSpc>
                        <a:spcBef>
                          <a:spcPts val="0"/>
                        </a:spcBef>
                        <a:spcAft>
                          <a:spcPts val="0"/>
                        </a:spcAft>
                      </a:pPr>
                      <a:r>
                        <a:rPr lang="en-US" sz="1000" dirty="0">
                          <a:effectLst/>
                        </a:rPr>
                        <a:t>Something you are authentication uses a biometric system. A biometric system attempts to identify a person based on metrics or a mathematical representation of the subject's biological attribute. This is generally considered to be the most secure form of authentication.</a:t>
                      </a:r>
                    </a:p>
                    <a:p>
                      <a:pPr marL="0" marR="0">
                        <a:lnSpc>
                          <a:spcPct val="115000"/>
                        </a:lnSpc>
                        <a:spcBef>
                          <a:spcPts val="0"/>
                        </a:spcBef>
                        <a:spcAft>
                          <a:spcPts val="1000"/>
                        </a:spcAft>
                      </a:pPr>
                      <a:r>
                        <a:rPr lang="en-US" sz="1000" dirty="0">
                          <a:effectLst/>
                        </a:rPr>
                        <a:t>Common attributes used for biometric systems are: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Fingerprints (end point and bifurcation pattern)</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Hand topology (side view) or geometry (top down view)</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Palm scans (pattern, including fingerprints)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Retina scans (blood vein pattern)</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Iris scans (color)</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Facial scans (pattern)</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Voice recognition</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Handwriting dynamics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Keyboard or keystroke dynamics (behavioral biometric systems)</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00" dirty="0">
                          <a:effectLst/>
                        </a:rPr>
                        <a:t>Dwell time (key press time)</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00" dirty="0">
                          <a:effectLst/>
                        </a:rPr>
                        <a:t>Flight time (how fingers move from key to key)</a:t>
                      </a:r>
                    </a:p>
                    <a:p>
                      <a:pPr marL="0" marR="0">
                        <a:lnSpc>
                          <a:spcPct val="115000"/>
                        </a:lnSpc>
                        <a:spcBef>
                          <a:spcPts val="0"/>
                        </a:spcBef>
                        <a:spcAft>
                          <a:spcPts val="0"/>
                        </a:spcAft>
                      </a:pPr>
                      <a:r>
                        <a:rPr lang="en-US" sz="1000" dirty="0">
                          <a:effectLst/>
                        </a:rPr>
                        <a:t>When implementing a biometric system, the attribute that is used for authentication must meet the following criteria:</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Universality means that all individuals possess the attribute.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Uniqueness means that the attribute is different for each individual.</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Permanence means that the attribute always exists and will not change over time.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Collectability ensures that the attribute can be measured easily.</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Performance means that the attribute can be accurately and quickly collected.</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Circumvention allows for acceptable substitutes for the attribute in case the original attribute is missing or can't be read.</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Acceptability identifies the degree to which the technology is accepted by users and management.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52735" marR="152735" marT="76367" marB="76367" anchor="ctr"/>
                </a:tc>
                <a:extLst>
                  <a:ext uri="{0D108BD9-81ED-4DB2-BD59-A6C34878D82A}">
                    <a16:rowId xmlns:a16="http://schemas.microsoft.com/office/drawing/2014/main" val="2323982784"/>
                  </a:ext>
                </a:extLst>
              </a:tr>
            </a:tbl>
          </a:graphicData>
        </a:graphic>
      </p:graphicFrame>
    </p:spTree>
    <p:extLst>
      <p:ext uri="{BB962C8B-B14F-4D97-AF65-F5344CB8AC3E}">
        <p14:creationId xmlns:p14="http://schemas.microsoft.com/office/powerpoint/2010/main" val="186584604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1588F-ABBD-4BE2-AEB1-EEB243294FBE}"/>
              </a:ext>
            </a:extLst>
          </p:cNvPr>
          <p:cNvSpPr>
            <a:spLocks noGrp="1"/>
          </p:cNvSpPr>
          <p:nvPr>
            <p:ph type="title"/>
          </p:nvPr>
        </p:nvSpPr>
        <p:spPr>
          <a:xfrm>
            <a:off x="838200" y="0"/>
            <a:ext cx="10515600" cy="572522"/>
          </a:xfrm>
        </p:spPr>
        <p:txBody>
          <a:bodyPr>
            <a:normAutofit fontScale="90000"/>
          </a:bodyPr>
          <a:lstStyle/>
          <a:p>
            <a:r>
              <a:rPr lang="en-US" dirty="0"/>
              <a:t>Encryption – File, Disk, Data Transmission</a:t>
            </a:r>
          </a:p>
        </p:txBody>
      </p:sp>
      <p:sp>
        <p:nvSpPr>
          <p:cNvPr id="3" name="Content Placeholder 2">
            <a:extLst>
              <a:ext uri="{FF2B5EF4-FFF2-40B4-BE49-F238E27FC236}">
                <a16:creationId xmlns:a16="http://schemas.microsoft.com/office/drawing/2014/main" id="{7AE1B7D8-33F6-4CAE-AE16-45907C97BB6E}"/>
              </a:ext>
            </a:extLst>
          </p:cNvPr>
          <p:cNvSpPr>
            <a:spLocks noGrp="1"/>
          </p:cNvSpPr>
          <p:nvPr>
            <p:ph idx="1"/>
          </p:nvPr>
        </p:nvSpPr>
        <p:spPr>
          <a:xfrm>
            <a:off x="0" y="728420"/>
            <a:ext cx="12192000" cy="6129580"/>
          </a:xfrm>
        </p:spPr>
        <p:txBody>
          <a:bodyPr>
            <a:normAutofit fontScale="92500" lnSpcReduction="10000"/>
          </a:bodyPr>
          <a:lstStyle/>
          <a:p>
            <a:r>
              <a:rPr lang="en-US" dirty="0"/>
              <a:t>File encryption encrypts individual files so that only the user who created the file can open it. EFS is only available with NTFS</a:t>
            </a:r>
          </a:p>
          <a:p>
            <a:r>
              <a:rPr lang="en-US" dirty="0"/>
              <a:t>Whole disk encryption encrypts the entire contents of a hard drive, protecting all files on the disk. </a:t>
            </a:r>
            <a:r>
              <a:rPr lang="en-US" dirty="0" err="1"/>
              <a:t>Bitlocker</a:t>
            </a:r>
            <a:r>
              <a:rPr lang="en-US" dirty="0"/>
              <a:t> is the most common tool in Windows for whole disk.</a:t>
            </a:r>
          </a:p>
          <a:p>
            <a:r>
              <a:rPr lang="en-US" dirty="0"/>
              <a:t>Data that is sent through a network can potentially be intercepted and read by an attacker. Use some form of encryption to protect data sent through a network. You should be aware of the following solutions to protect data communications.</a:t>
            </a:r>
          </a:p>
          <a:p>
            <a:pPr lvl="1"/>
            <a:r>
              <a:rPr lang="en-US" dirty="0"/>
              <a:t>A virtual private network (VPN) uses an encryption protocol to establish a secure communication channel between two hosts, or between one site and another site. Data that passes through the unsecured network is encrypted and protected.</a:t>
            </a:r>
          </a:p>
          <a:p>
            <a:pPr lvl="1"/>
            <a:r>
              <a:rPr lang="en-US" dirty="0"/>
              <a:t>IPsec, PPTP, and L2TP are common protocols used for establishing a VPN.</a:t>
            </a:r>
          </a:p>
          <a:p>
            <a:pPr lvl="1"/>
            <a:r>
              <a:rPr lang="en-US" dirty="0"/>
              <a:t>Secure Sockets Layer ((SSL) is a protocol that can be added to other protocols to provide security and encryption. For example, HTTPS uses SSL to secure Web transactions.</a:t>
            </a:r>
          </a:p>
          <a:p>
            <a:pPr lvl="1"/>
            <a:r>
              <a:rPr lang="en-US" dirty="0"/>
              <a:t>Use WPA, WPA2, or WEP to secure wireless communications, which are highly susceptible to eavesdropping (data interception). WEP, WPA Personal, and WPA2 Personal use a common shared key configured on the wireless access point and on all wireless clients.</a:t>
            </a:r>
          </a:p>
          <a:p>
            <a:pPr lvl="1"/>
            <a:r>
              <a:rPr lang="en-US" dirty="0"/>
              <a:t>When implementing network services, do not use protocols such as FTP or Telnet that pass logon credentials and data in clear text. Instead, use a secure alternative such as FTP-S or SSH.</a:t>
            </a:r>
          </a:p>
        </p:txBody>
      </p:sp>
    </p:spTree>
    <p:extLst>
      <p:ext uri="{BB962C8B-B14F-4D97-AF65-F5344CB8AC3E}">
        <p14:creationId xmlns:p14="http://schemas.microsoft.com/office/powerpoint/2010/main" val="235416749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229A8-946D-4572-9031-C01610E7FAB0}"/>
              </a:ext>
            </a:extLst>
          </p:cNvPr>
          <p:cNvSpPr>
            <a:spLocks noGrp="1"/>
          </p:cNvSpPr>
          <p:nvPr>
            <p:ph type="title"/>
          </p:nvPr>
        </p:nvSpPr>
        <p:spPr>
          <a:xfrm>
            <a:off x="838200" y="15525"/>
            <a:ext cx="10515600" cy="665512"/>
          </a:xfrm>
        </p:spPr>
        <p:txBody>
          <a:bodyPr>
            <a:normAutofit fontScale="90000"/>
          </a:bodyPr>
          <a:lstStyle/>
          <a:p>
            <a:r>
              <a:rPr lang="en-US" dirty="0"/>
              <a:t>Increasing Wired Network Security as Admin</a:t>
            </a:r>
          </a:p>
        </p:txBody>
      </p:sp>
      <p:sp>
        <p:nvSpPr>
          <p:cNvPr id="3" name="Content Placeholder 2">
            <a:extLst>
              <a:ext uri="{FF2B5EF4-FFF2-40B4-BE49-F238E27FC236}">
                <a16:creationId xmlns:a16="http://schemas.microsoft.com/office/drawing/2014/main" id="{3B4F0077-6910-4717-98C4-6FBC82A71722}"/>
              </a:ext>
            </a:extLst>
          </p:cNvPr>
          <p:cNvSpPr>
            <a:spLocks noGrp="1"/>
          </p:cNvSpPr>
          <p:nvPr>
            <p:ph idx="1"/>
          </p:nvPr>
        </p:nvSpPr>
        <p:spPr>
          <a:xfrm>
            <a:off x="0" y="681037"/>
            <a:ext cx="12192000" cy="6161438"/>
          </a:xfrm>
        </p:spPr>
        <p:txBody>
          <a:bodyPr/>
          <a:lstStyle/>
          <a:p>
            <a:r>
              <a:rPr lang="en-US" dirty="0"/>
              <a:t>Maintain Physical Security</a:t>
            </a:r>
          </a:p>
          <a:p>
            <a:r>
              <a:rPr lang="en-US" dirty="0"/>
              <a:t>Protect User Accounts and Passwords</a:t>
            </a:r>
          </a:p>
          <a:p>
            <a:r>
              <a:rPr lang="en-US" dirty="0"/>
              <a:t>Implement MAC Address filtering</a:t>
            </a:r>
          </a:p>
          <a:p>
            <a:r>
              <a:rPr lang="en-US" dirty="0"/>
              <a:t>Implement Static IP Addressing</a:t>
            </a:r>
          </a:p>
          <a:p>
            <a:r>
              <a:rPr lang="en-US" dirty="0"/>
              <a:t>Disable unused Switch Ports</a:t>
            </a:r>
          </a:p>
          <a:p>
            <a:r>
              <a:rPr lang="en-US" dirty="0"/>
              <a:t>Maintain Firewalls</a:t>
            </a:r>
          </a:p>
          <a:p>
            <a:r>
              <a:rPr lang="en-US" dirty="0"/>
              <a:t>Implement a Demilitarized Zone (DMZ)</a:t>
            </a:r>
          </a:p>
          <a:p>
            <a:r>
              <a:rPr lang="en-US" dirty="0"/>
              <a:t>Use Content Filters</a:t>
            </a:r>
          </a:p>
          <a:p>
            <a:r>
              <a:rPr lang="en-US" dirty="0"/>
              <a:t>Do not allow port forwarding</a:t>
            </a:r>
          </a:p>
        </p:txBody>
      </p:sp>
    </p:spTree>
    <p:extLst>
      <p:ext uri="{BB962C8B-B14F-4D97-AF65-F5344CB8AC3E}">
        <p14:creationId xmlns:p14="http://schemas.microsoft.com/office/powerpoint/2010/main" val="396096185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F958B-BC44-4253-A209-35F1E780D0CC}"/>
              </a:ext>
            </a:extLst>
          </p:cNvPr>
          <p:cNvSpPr>
            <a:spLocks noGrp="1"/>
          </p:cNvSpPr>
          <p:nvPr>
            <p:ph type="title"/>
          </p:nvPr>
        </p:nvSpPr>
        <p:spPr>
          <a:xfrm>
            <a:off x="838200" y="0"/>
            <a:ext cx="10515600" cy="595770"/>
          </a:xfrm>
        </p:spPr>
        <p:txBody>
          <a:bodyPr>
            <a:normAutofit fontScale="90000"/>
          </a:bodyPr>
          <a:lstStyle/>
          <a:p>
            <a:r>
              <a:rPr lang="en-US" sz="4000" dirty="0"/>
              <a:t>Increasing Wireless Network Security as Admin</a:t>
            </a:r>
          </a:p>
        </p:txBody>
      </p:sp>
      <p:sp>
        <p:nvSpPr>
          <p:cNvPr id="3" name="Content Placeholder 2">
            <a:extLst>
              <a:ext uri="{FF2B5EF4-FFF2-40B4-BE49-F238E27FC236}">
                <a16:creationId xmlns:a16="http://schemas.microsoft.com/office/drawing/2014/main" id="{3CE21575-BDF9-4411-932B-DAB854038F53}"/>
              </a:ext>
            </a:extLst>
          </p:cNvPr>
          <p:cNvSpPr>
            <a:spLocks noGrp="1"/>
          </p:cNvSpPr>
          <p:nvPr>
            <p:ph idx="1"/>
          </p:nvPr>
        </p:nvSpPr>
        <p:spPr>
          <a:xfrm>
            <a:off x="0" y="681924"/>
            <a:ext cx="12192000" cy="6176075"/>
          </a:xfrm>
        </p:spPr>
        <p:txBody>
          <a:bodyPr/>
          <a:lstStyle/>
          <a:p>
            <a:r>
              <a:rPr lang="en-US" dirty="0"/>
              <a:t>Change default Usernames and Passwords</a:t>
            </a:r>
          </a:p>
          <a:p>
            <a:r>
              <a:rPr lang="en-US" dirty="0"/>
              <a:t>Manage the SSID</a:t>
            </a:r>
          </a:p>
          <a:p>
            <a:r>
              <a:rPr lang="en-US" dirty="0"/>
              <a:t>Implement Encryption and Authentication</a:t>
            </a:r>
          </a:p>
          <a:p>
            <a:r>
              <a:rPr lang="en-US" dirty="0"/>
              <a:t>Implement MAC address Filtering</a:t>
            </a:r>
          </a:p>
          <a:p>
            <a:r>
              <a:rPr lang="en-US" dirty="0"/>
              <a:t>Implement Static IP Addressing</a:t>
            </a:r>
          </a:p>
          <a:p>
            <a:r>
              <a:rPr lang="en-US" dirty="0"/>
              <a:t>Manage Antenna Placement</a:t>
            </a:r>
          </a:p>
          <a:p>
            <a:r>
              <a:rPr lang="en-US" dirty="0"/>
              <a:t>Manage Power Levels of Access Points</a:t>
            </a:r>
          </a:p>
          <a:p>
            <a:r>
              <a:rPr lang="en-US" dirty="0"/>
              <a:t>Disable Wi-Fi Protected Setup (WPS)</a:t>
            </a:r>
          </a:p>
        </p:txBody>
      </p:sp>
    </p:spTree>
    <p:extLst>
      <p:ext uri="{BB962C8B-B14F-4D97-AF65-F5344CB8AC3E}">
        <p14:creationId xmlns:p14="http://schemas.microsoft.com/office/powerpoint/2010/main" val="3654842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8A740BC-A0AA-45E0-B899-2AE9C6FE1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13121" y="-2"/>
            <a:ext cx="6278879" cy="6858002"/>
          </a:xfrm>
          <a:custGeom>
            <a:avLst/>
            <a:gdLst>
              <a:gd name="connsiteX0" fmla="*/ 45572 w 6278879"/>
              <a:gd name="connsiteY0" fmla="*/ 0 h 6858002"/>
              <a:gd name="connsiteX1" fmla="*/ 6278879 w 6278879"/>
              <a:gd name="connsiteY1" fmla="*/ 0 h 6858002"/>
              <a:gd name="connsiteX2" fmla="*/ 6278879 w 6278879"/>
              <a:gd name="connsiteY2" fmla="*/ 6858002 h 6858002"/>
              <a:gd name="connsiteX3" fmla="*/ 3292308 w 6278879"/>
              <a:gd name="connsiteY3" fmla="*/ 6858002 h 6858002"/>
              <a:gd name="connsiteX4" fmla="*/ 3181526 w 6278879"/>
              <a:gd name="connsiteY4" fmla="*/ 6786982 h 6858002"/>
              <a:gd name="connsiteX5" fmla="*/ 0 w 6278879"/>
              <a:gd name="connsiteY5" fmla="*/ 803254 h 6858002"/>
              <a:gd name="connsiteX6" fmla="*/ 37255 w 6278879"/>
              <a:gd name="connsiteY6" fmla="*/ 65447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9" h="6858002">
                <a:moveTo>
                  <a:pt x="45572" y="0"/>
                </a:moveTo>
                <a:lnTo>
                  <a:pt x="6278879" y="0"/>
                </a:lnTo>
                <a:lnTo>
                  <a:pt x="6278879" y="6858002"/>
                </a:lnTo>
                <a:lnTo>
                  <a:pt x="3292308" y="6858002"/>
                </a:lnTo>
                <a:lnTo>
                  <a:pt x="3181526" y="6786982"/>
                </a:lnTo>
                <a:cubicBezTo>
                  <a:pt x="1262021" y="5490191"/>
                  <a:pt x="0" y="3294103"/>
                  <a:pt x="0" y="803254"/>
                </a:cubicBezTo>
                <a:cubicBezTo>
                  <a:pt x="0" y="554169"/>
                  <a:pt x="12620" y="308032"/>
                  <a:pt x="37255" y="65447"/>
                </a:cubicBez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8F8EEC4-E706-442D-BADB-5686E2ECAEAC}"/>
              </a:ext>
            </a:extLst>
          </p:cNvPr>
          <p:cNvSpPr>
            <a:spLocks noGrp="1"/>
          </p:cNvSpPr>
          <p:nvPr>
            <p:ph type="title"/>
          </p:nvPr>
        </p:nvSpPr>
        <p:spPr>
          <a:xfrm>
            <a:off x="655320" y="365125"/>
            <a:ext cx="9013052" cy="1623312"/>
          </a:xfrm>
        </p:spPr>
        <p:txBody>
          <a:bodyPr anchor="b">
            <a:normAutofit/>
          </a:bodyPr>
          <a:lstStyle/>
          <a:p>
            <a:r>
              <a:rPr lang="en-US" sz="4000"/>
              <a:t>File Management Command – “xcopy”</a:t>
            </a:r>
          </a:p>
        </p:txBody>
      </p:sp>
      <p:cxnSp>
        <p:nvCxnSpPr>
          <p:cNvPr id="10" name="Straight Arrow Connector 9">
            <a:extLst>
              <a:ext uri="{FF2B5EF4-FFF2-40B4-BE49-F238E27FC236}">
                <a16:creationId xmlns:a16="http://schemas.microsoft.com/office/drawing/2014/main" id="{B874EF51-C858-4BB9-97C3-D17755787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3661" y="2316480"/>
            <a:ext cx="82296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AB358B7-6695-40C0-B96B-5AA5AC602EB6}"/>
              </a:ext>
            </a:extLst>
          </p:cNvPr>
          <p:cNvSpPr>
            <a:spLocks noGrp="1"/>
          </p:cNvSpPr>
          <p:nvPr>
            <p:ph idx="1"/>
          </p:nvPr>
        </p:nvSpPr>
        <p:spPr>
          <a:xfrm>
            <a:off x="0" y="2644518"/>
            <a:ext cx="12192000" cy="4213482"/>
          </a:xfrm>
        </p:spPr>
        <p:txBody>
          <a:bodyPr>
            <a:normAutofit/>
          </a:bodyPr>
          <a:lstStyle/>
          <a:p>
            <a:pPr marL="0" indent="0">
              <a:buNone/>
            </a:pPr>
            <a:r>
              <a:rPr lang="en-US" sz="1600" dirty="0"/>
              <a:t>Use the </a:t>
            </a:r>
            <a:r>
              <a:rPr lang="en-US" sz="1600" b="1" dirty="0" err="1"/>
              <a:t>xcopy</a:t>
            </a:r>
            <a:r>
              <a:rPr lang="en-US" sz="1600" dirty="0"/>
              <a:t> command to copy files and directory trees. Common switches used with </a:t>
            </a:r>
            <a:r>
              <a:rPr lang="en-US" sz="1600" b="1" dirty="0" err="1"/>
              <a:t>xcopy</a:t>
            </a:r>
            <a:r>
              <a:rPr lang="en-US" sz="1600" dirty="0"/>
              <a:t> are:</a:t>
            </a:r>
          </a:p>
          <a:p>
            <a:pPr lvl="0"/>
            <a:r>
              <a:rPr lang="en-US" sz="1600" b="1" dirty="0" err="1"/>
              <a:t>xcopy</a:t>
            </a:r>
            <a:r>
              <a:rPr lang="en-US" sz="1600" b="1" dirty="0"/>
              <a:t> /a</a:t>
            </a:r>
            <a:r>
              <a:rPr lang="en-US" sz="1600" dirty="0"/>
              <a:t> copies files with the archive attribute set and doesn't change the attribute.</a:t>
            </a:r>
          </a:p>
          <a:p>
            <a:pPr lvl="0"/>
            <a:r>
              <a:rPr lang="en-US" sz="1600" b="1" dirty="0" err="1"/>
              <a:t>xcopy</a:t>
            </a:r>
            <a:r>
              <a:rPr lang="en-US" sz="1600" b="1" dirty="0"/>
              <a:t> /m</a:t>
            </a:r>
            <a:r>
              <a:rPr lang="en-US" sz="1600" dirty="0"/>
              <a:t> copies files with the archive attribute set and turns off the archive attribute.</a:t>
            </a:r>
          </a:p>
          <a:p>
            <a:pPr lvl="0"/>
            <a:r>
              <a:rPr lang="en-US" sz="1600" b="1" dirty="0" err="1"/>
              <a:t>xcopy</a:t>
            </a:r>
            <a:r>
              <a:rPr lang="en-US" sz="1600" b="1" dirty="0"/>
              <a:t> /d</a:t>
            </a:r>
            <a:r>
              <a:rPr lang="en-US" sz="1600" dirty="0"/>
              <a:t> copies files changed on or after the specified date. If no date is given, it copies only those files whose source time is newer than the destination time.</a:t>
            </a:r>
          </a:p>
          <a:p>
            <a:pPr lvl="0"/>
            <a:r>
              <a:rPr lang="en-US" sz="1600" b="1" dirty="0" err="1"/>
              <a:t>xcopy</a:t>
            </a:r>
            <a:r>
              <a:rPr lang="en-US" sz="1600" b="1" dirty="0"/>
              <a:t> /p</a:t>
            </a:r>
            <a:r>
              <a:rPr lang="en-US" sz="1600" dirty="0"/>
              <a:t> prompts you before creating each destination file.</a:t>
            </a:r>
          </a:p>
          <a:p>
            <a:pPr lvl="0"/>
            <a:r>
              <a:rPr lang="en-US" sz="1600" b="1" dirty="0" err="1"/>
              <a:t>xcopy</a:t>
            </a:r>
            <a:r>
              <a:rPr lang="en-US" sz="1600" b="1" dirty="0"/>
              <a:t> /s</a:t>
            </a:r>
            <a:r>
              <a:rPr lang="en-US" sz="1600" dirty="0"/>
              <a:t> copies directories and subdirectories (except empty ones).</a:t>
            </a:r>
          </a:p>
          <a:p>
            <a:pPr lvl="0"/>
            <a:r>
              <a:rPr lang="en-US" sz="1600" b="1" dirty="0" err="1"/>
              <a:t>xcopy</a:t>
            </a:r>
            <a:r>
              <a:rPr lang="en-US" sz="1600" b="1" dirty="0"/>
              <a:t> /e</a:t>
            </a:r>
            <a:r>
              <a:rPr lang="en-US" sz="1600" dirty="0"/>
              <a:t> copies directories and subdirectories, including empty ones.</a:t>
            </a:r>
          </a:p>
          <a:p>
            <a:pPr lvl="0"/>
            <a:r>
              <a:rPr lang="en-US" sz="1600" b="1" dirty="0" err="1"/>
              <a:t>xcopy</a:t>
            </a:r>
            <a:r>
              <a:rPr lang="en-US" sz="1600" b="1" dirty="0"/>
              <a:t> /h</a:t>
            </a:r>
            <a:r>
              <a:rPr lang="en-US" sz="1600" dirty="0"/>
              <a:t> copies hidden and system files also.</a:t>
            </a:r>
          </a:p>
          <a:p>
            <a:pPr lvl="0"/>
            <a:r>
              <a:rPr lang="en-US" sz="1600" b="1" dirty="0" err="1"/>
              <a:t>xcopy</a:t>
            </a:r>
            <a:r>
              <a:rPr lang="en-US" sz="1600" b="1" dirty="0"/>
              <a:t> /r</a:t>
            </a:r>
            <a:r>
              <a:rPr lang="en-US" sz="1600" dirty="0"/>
              <a:t> overwrites read-only files.</a:t>
            </a:r>
          </a:p>
          <a:p>
            <a:pPr lvl="0"/>
            <a:r>
              <a:rPr lang="en-US" sz="1600" b="1" dirty="0" err="1"/>
              <a:t>xcopy</a:t>
            </a:r>
            <a:r>
              <a:rPr lang="en-US" sz="1600" b="1" dirty="0"/>
              <a:t> /k</a:t>
            </a:r>
            <a:r>
              <a:rPr lang="en-US" sz="1600" dirty="0"/>
              <a:t> copies attributes. Normal </a:t>
            </a:r>
            <a:r>
              <a:rPr lang="en-US" sz="1600" b="1" dirty="0" err="1"/>
              <a:t>xcopy</a:t>
            </a:r>
            <a:r>
              <a:rPr lang="en-US" sz="1600" dirty="0"/>
              <a:t> will reset read-only attributes.</a:t>
            </a:r>
          </a:p>
          <a:p>
            <a:r>
              <a:rPr lang="en-US" sz="1600" b="1" dirty="0" err="1"/>
              <a:t>xcopy</a:t>
            </a:r>
            <a:r>
              <a:rPr lang="en-US" sz="1600" b="1" dirty="0"/>
              <a:t> /y</a:t>
            </a:r>
            <a:r>
              <a:rPr lang="en-US" sz="1600" dirty="0"/>
              <a:t> overwrites existing files without prompting.</a:t>
            </a:r>
          </a:p>
        </p:txBody>
      </p:sp>
    </p:spTree>
    <p:extLst>
      <p:ext uri="{BB962C8B-B14F-4D97-AF65-F5344CB8AC3E}">
        <p14:creationId xmlns:p14="http://schemas.microsoft.com/office/powerpoint/2010/main" val="856003586"/>
      </p:ext>
    </p:extLst>
  </p:cSld>
  <p:clrMapOvr>
    <a:overrideClrMapping bg1="dk1" tx1="lt1" bg2="dk2" tx2="lt2" accent1="accent1" accent2="accent2" accent3="accent3" accent4="accent4" accent5="accent5" accent6="accent6" hlink="hlink" folHlink="folHlink"/>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54ADB-CF9E-4ED4-9E93-15CAEDE2377A}"/>
              </a:ext>
            </a:extLst>
          </p:cNvPr>
          <p:cNvSpPr>
            <a:spLocks noGrp="1"/>
          </p:cNvSpPr>
          <p:nvPr>
            <p:ph type="title"/>
          </p:nvPr>
        </p:nvSpPr>
        <p:spPr>
          <a:xfrm>
            <a:off x="838200" y="0"/>
            <a:ext cx="10515600" cy="626767"/>
          </a:xfrm>
        </p:spPr>
        <p:txBody>
          <a:bodyPr>
            <a:normAutofit fontScale="90000"/>
          </a:bodyPr>
          <a:lstStyle/>
          <a:p>
            <a:r>
              <a:rPr lang="en-US" dirty="0"/>
              <a:t>Firewalls</a:t>
            </a:r>
          </a:p>
        </p:txBody>
      </p:sp>
      <p:sp>
        <p:nvSpPr>
          <p:cNvPr id="3" name="Content Placeholder 2">
            <a:extLst>
              <a:ext uri="{FF2B5EF4-FFF2-40B4-BE49-F238E27FC236}">
                <a16:creationId xmlns:a16="http://schemas.microsoft.com/office/drawing/2014/main" id="{5FCC9351-BB25-4EDB-9C82-FFD9CB6423EA}"/>
              </a:ext>
            </a:extLst>
          </p:cNvPr>
          <p:cNvSpPr>
            <a:spLocks noGrp="1"/>
          </p:cNvSpPr>
          <p:nvPr>
            <p:ph idx="1"/>
          </p:nvPr>
        </p:nvSpPr>
        <p:spPr>
          <a:xfrm>
            <a:off x="0" y="626766"/>
            <a:ext cx="12192000" cy="6231233"/>
          </a:xfrm>
        </p:spPr>
        <p:txBody>
          <a:bodyPr/>
          <a:lstStyle/>
          <a:p>
            <a:pPr marL="0" indent="0">
              <a:buNone/>
            </a:pPr>
            <a:r>
              <a:rPr lang="en-US" dirty="0"/>
              <a:t>Firewalls use filtering rules, sometimes called access control lists (ACLs), to identify allowed and blocked traffic. A rule identifies characteristics of the traffic, such as:</a:t>
            </a:r>
          </a:p>
          <a:p>
            <a:pPr lvl="0"/>
            <a:r>
              <a:rPr lang="en-US" dirty="0"/>
              <a:t>The interface the rule applies to</a:t>
            </a:r>
          </a:p>
          <a:p>
            <a:pPr lvl="0"/>
            <a:r>
              <a:rPr lang="en-US" dirty="0"/>
              <a:t>The direction of traffic (inbound or outbound)</a:t>
            </a:r>
          </a:p>
          <a:p>
            <a:pPr lvl="0"/>
            <a:r>
              <a:rPr lang="en-US" dirty="0"/>
              <a:t>Packet information such as the source or destination IP address or port number</a:t>
            </a:r>
          </a:p>
          <a:p>
            <a:pPr lvl="0"/>
            <a:r>
              <a:rPr lang="en-US" dirty="0"/>
              <a:t>The action to take when the traffic matches the filter criteria</a:t>
            </a:r>
          </a:p>
          <a:p>
            <a:r>
              <a:rPr lang="en-US" dirty="0"/>
              <a:t>When you turn on the firewall, you can block all incoming connections or allow exceptions. If all incoming connections are blocked, any defined exceptions are ignored.</a:t>
            </a:r>
          </a:p>
          <a:p>
            <a:pPr marL="0" indent="0">
              <a:buNone/>
            </a:pPr>
            <a:endParaRPr lang="en-US" dirty="0"/>
          </a:p>
        </p:txBody>
      </p:sp>
    </p:spTree>
    <p:extLst>
      <p:ext uri="{BB962C8B-B14F-4D97-AF65-F5344CB8AC3E}">
        <p14:creationId xmlns:p14="http://schemas.microsoft.com/office/powerpoint/2010/main" val="248280860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73277-2607-407E-BE44-27B72E28AF5B}"/>
              </a:ext>
            </a:extLst>
          </p:cNvPr>
          <p:cNvSpPr>
            <a:spLocks noGrp="1"/>
          </p:cNvSpPr>
          <p:nvPr>
            <p:ph type="title"/>
          </p:nvPr>
        </p:nvSpPr>
        <p:spPr>
          <a:xfrm>
            <a:off x="838200" y="0"/>
            <a:ext cx="10515600" cy="611268"/>
          </a:xfrm>
        </p:spPr>
        <p:txBody>
          <a:bodyPr>
            <a:normAutofit fontScale="90000"/>
          </a:bodyPr>
          <a:lstStyle/>
          <a:p>
            <a:r>
              <a:rPr lang="en-US" dirty="0"/>
              <a:t>Network Based Firewalls</a:t>
            </a:r>
          </a:p>
        </p:txBody>
      </p:sp>
      <p:sp>
        <p:nvSpPr>
          <p:cNvPr id="3" name="Content Placeholder 2">
            <a:extLst>
              <a:ext uri="{FF2B5EF4-FFF2-40B4-BE49-F238E27FC236}">
                <a16:creationId xmlns:a16="http://schemas.microsoft.com/office/drawing/2014/main" id="{E0EE86FB-4EE4-40B3-B8A5-B8149F8B4A1E}"/>
              </a:ext>
            </a:extLst>
          </p:cNvPr>
          <p:cNvSpPr>
            <a:spLocks noGrp="1"/>
          </p:cNvSpPr>
          <p:nvPr>
            <p:ph idx="1"/>
          </p:nvPr>
        </p:nvSpPr>
        <p:spPr>
          <a:xfrm>
            <a:off x="0" y="611268"/>
            <a:ext cx="12192000" cy="6246732"/>
          </a:xfrm>
        </p:spPr>
        <p:txBody>
          <a:bodyPr>
            <a:normAutofit fontScale="55000" lnSpcReduction="20000"/>
          </a:bodyPr>
          <a:lstStyle/>
          <a:p>
            <a:r>
              <a:rPr lang="en-US" dirty="0"/>
              <a:t>When you configure a network-based firewall, you identify the traffic type that is allowed both into and out of your private network. Keep the following in mind:</a:t>
            </a:r>
            <a:endParaRPr lang="en-US" sz="3200" dirty="0"/>
          </a:p>
          <a:p>
            <a:pPr lvl="0"/>
            <a:r>
              <a:rPr lang="en-US" dirty="0"/>
              <a:t>Most SOHO routers and access points include a firewall to protect your private network.</a:t>
            </a:r>
            <a:endParaRPr lang="en-US" sz="3200" dirty="0"/>
          </a:p>
          <a:p>
            <a:pPr lvl="0"/>
            <a:r>
              <a:rPr lang="en-US" dirty="0"/>
              <a:t>By default, most SOHO routers allow all traffic initiated on the private network to pass through the firewall. Responses to those outbound requests are typically also allowed. For example, a user browsing a website will receive the web pages back from the internet server.</a:t>
            </a:r>
            <a:endParaRPr lang="en-US" sz="3200" dirty="0"/>
          </a:p>
          <a:p>
            <a:pPr lvl="0"/>
            <a:r>
              <a:rPr lang="en-US" dirty="0"/>
              <a:t>All traffic initiating from the external network is blocked by default.</a:t>
            </a:r>
            <a:endParaRPr lang="en-US" sz="3200" dirty="0"/>
          </a:p>
          <a:p>
            <a:pPr lvl="0"/>
            <a:r>
              <a:rPr lang="en-US" dirty="0"/>
              <a:t>You can configure individual exceptions to allow or deny specific types of traffic. A best practice is to block all ports, then open only the necessary ports.</a:t>
            </a:r>
            <a:endParaRPr lang="en-US" sz="3200" dirty="0"/>
          </a:p>
          <a:p>
            <a:pPr lvl="0"/>
            <a:r>
              <a:rPr lang="en-US" dirty="0"/>
              <a:t>Some firewalls support </a:t>
            </a:r>
            <a:r>
              <a:rPr lang="en-US" i="1" dirty="0"/>
              <a:t>port triggering</a:t>
            </a:r>
            <a:r>
              <a:rPr lang="en-US" dirty="0"/>
              <a:t>, which allows the firewall to dynamically open incoming ports based on outgoing traffic from a specific private IP address and port.</a:t>
            </a:r>
            <a:endParaRPr lang="en-US" sz="3200" dirty="0"/>
          </a:p>
          <a:p>
            <a:pPr lvl="1"/>
            <a:r>
              <a:rPr lang="en-US" dirty="0"/>
              <a:t>On the firewall you identify a private IP address and port, then associate one or more public ports.</a:t>
            </a:r>
            <a:endParaRPr lang="en-US" sz="2800" dirty="0"/>
          </a:p>
          <a:p>
            <a:pPr lvl="1"/>
            <a:r>
              <a:rPr lang="en-US" dirty="0"/>
              <a:t>When the router sees traffic sent from the private network from that host and port number, the corresponding incoming ports are opened.</a:t>
            </a:r>
            <a:endParaRPr lang="en-US" sz="2800" dirty="0"/>
          </a:p>
          <a:p>
            <a:pPr lvl="1"/>
            <a:r>
              <a:rPr lang="en-US" dirty="0"/>
              <a:t>The incoming ports remain open as long as the outgoing ports show activity. When the outgoing traffic stops for a period of time, the incoming ports are automatically closed.</a:t>
            </a:r>
            <a:endParaRPr lang="en-US" sz="2800" dirty="0"/>
          </a:p>
          <a:p>
            <a:pPr lvl="1"/>
            <a:r>
              <a:rPr lang="en-US" dirty="0"/>
              <a:t>Use port triggering to open incoming ports required for specific applications (such as online games).</a:t>
            </a:r>
            <a:endParaRPr lang="en-US" sz="2800" dirty="0"/>
          </a:p>
          <a:p>
            <a:pPr lvl="0"/>
            <a:r>
              <a:rPr lang="en-US" dirty="0"/>
              <a:t>Some applications identify incoming ports dynamically once a session is established with the destination device. The ports that the application might use are typically within a certain range.</a:t>
            </a:r>
            <a:endParaRPr lang="en-US" sz="3200" dirty="0"/>
          </a:p>
          <a:p>
            <a:pPr lvl="1"/>
            <a:r>
              <a:rPr lang="en-US" dirty="0"/>
              <a:t>For some applications, you can configure the application to use a specific port instead of a dynamic port. You can then open only that port in the firewall.</a:t>
            </a:r>
            <a:endParaRPr lang="en-US" sz="2800" dirty="0"/>
          </a:p>
          <a:p>
            <a:pPr lvl="1"/>
            <a:r>
              <a:rPr lang="en-US" dirty="0"/>
              <a:t>If you are unable to configure the application, you will need to open the entire range of possible ports in the firewall.</a:t>
            </a:r>
            <a:endParaRPr lang="en-US" sz="2800" dirty="0"/>
          </a:p>
          <a:p>
            <a:pPr lvl="1"/>
            <a:r>
              <a:rPr lang="en-US" dirty="0"/>
              <a:t>Use port triggering to dynamically open the ports when the application runs instead of permanently opening all required ports.</a:t>
            </a:r>
            <a:endParaRPr lang="en-US" sz="2800" dirty="0"/>
          </a:p>
          <a:p>
            <a:pPr lvl="0"/>
            <a:r>
              <a:rPr lang="en-US" dirty="0"/>
              <a:t>Configure port forwarding to allow incoming traffic directed to a specific port to be allowed through the firewall and sent to a specific device on the private network.</a:t>
            </a:r>
            <a:endParaRPr lang="en-US" sz="3200" dirty="0"/>
          </a:p>
          <a:p>
            <a:pPr lvl="1"/>
            <a:r>
              <a:rPr lang="en-US" dirty="0"/>
              <a:t>Inbound requests are directed to the public IP address on the router to the port number used by the service (such as port 80 for a Web server). The port number is often called the public port.</a:t>
            </a:r>
            <a:endParaRPr lang="en-US" sz="2800" dirty="0"/>
          </a:p>
          <a:p>
            <a:pPr lvl="1"/>
            <a:r>
              <a:rPr lang="en-US" dirty="0"/>
              <a:t>Port forwarding associates the inbound port number with the IP address and port of a host on the private network. This port number is often called the private port.</a:t>
            </a:r>
            <a:endParaRPr lang="en-US" sz="2800" dirty="0"/>
          </a:p>
          <a:p>
            <a:pPr lvl="1"/>
            <a:r>
              <a:rPr lang="en-US" dirty="0"/>
              <a:t>Incoming traffic sent to the public port is redirected to the private port.</a:t>
            </a:r>
            <a:endParaRPr lang="en-US" sz="2800" dirty="0"/>
          </a:p>
          <a:p>
            <a:pPr marL="0" indent="0">
              <a:buNone/>
            </a:pPr>
            <a:endParaRPr lang="en-US" dirty="0"/>
          </a:p>
        </p:txBody>
      </p:sp>
    </p:spTree>
    <p:extLst>
      <p:ext uri="{BB962C8B-B14F-4D97-AF65-F5344CB8AC3E}">
        <p14:creationId xmlns:p14="http://schemas.microsoft.com/office/powerpoint/2010/main" val="37870405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D17E4E0-71E1-438A-94AE-EA4091BD92A2}"/>
              </a:ext>
            </a:extLst>
          </p:cNvPr>
          <p:cNvSpPr>
            <a:spLocks noGrp="1"/>
          </p:cNvSpPr>
          <p:nvPr>
            <p:ph type="title"/>
          </p:nvPr>
        </p:nvSpPr>
        <p:spPr>
          <a:xfrm>
            <a:off x="863029" y="1012004"/>
            <a:ext cx="3416158" cy="4795408"/>
          </a:xfrm>
        </p:spPr>
        <p:txBody>
          <a:bodyPr>
            <a:normAutofit/>
          </a:bodyPr>
          <a:lstStyle/>
          <a:p>
            <a:r>
              <a:rPr lang="en-US">
                <a:solidFill>
                  <a:srgbClr val="FFFFFF"/>
                </a:solidFill>
              </a:rPr>
              <a:t>Port Numbers of Common Network Protocols</a:t>
            </a:r>
          </a:p>
        </p:txBody>
      </p:sp>
      <p:graphicFrame>
        <p:nvGraphicFramePr>
          <p:cNvPr id="4" name="Content Placeholder 3">
            <a:extLst>
              <a:ext uri="{FF2B5EF4-FFF2-40B4-BE49-F238E27FC236}">
                <a16:creationId xmlns:a16="http://schemas.microsoft.com/office/drawing/2014/main" id="{79F37AD4-5422-49A2-9831-3B14762ECBEB}"/>
              </a:ext>
            </a:extLst>
          </p:cNvPr>
          <p:cNvGraphicFramePr>
            <a:graphicFrameLocks noGrp="1"/>
          </p:cNvGraphicFramePr>
          <p:nvPr>
            <p:ph idx="1"/>
            <p:extLst>
              <p:ext uri="{D42A27DB-BD31-4B8C-83A1-F6EECF244321}">
                <p14:modId xmlns:p14="http://schemas.microsoft.com/office/powerpoint/2010/main" val="2173428017"/>
              </p:ext>
            </p:extLst>
          </p:nvPr>
        </p:nvGraphicFramePr>
        <p:xfrm>
          <a:off x="5194300" y="286327"/>
          <a:ext cx="6914573" cy="6266034"/>
        </p:xfrm>
        <a:graphic>
          <a:graphicData uri="http://schemas.openxmlformats.org/drawingml/2006/table">
            <a:tbl>
              <a:tblPr firstRow="1" firstCol="1" bandRow="1">
                <a:tableStyleId>{5C22544A-7EE6-4342-B048-85BDC9FD1C3A}</a:tableStyleId>
              </a:tblPr>
              <a:tblGrid>
                <a:gridCol w="5100891">
                  <a:extLst>
                    <a:ext uri="{9D8B030D-6E8A-4147-A177-3AD203B41FA5}">
                      <a16:colId xmlns:a16="http://schemas.microsoft.com/office/drawing/2014/main" val="1144642297"/>
                    </a:ext>
                  </a:extLst>
                </a:gridCol>
                <a:gridCol w="1813682">
                  <a:extLst>
                    <a:ext uri="{9D8B030D-6E8A-4147-A177-3AD203B41FA5}">
                      <a16:colId xmlns:a16="http://schemas.microsoft.com/office/drawing/2014/main" val="3753321296"/>
                    </a:ext>
                  </a:extLst>
                </a:gridCol>
              </a:tblGrid>
              <a:tr h="372628">
                <a:tc>
                  <a:txBody>
                    <a:bodyPr/>
                    <a:lstStyle/>
                    <a:p>
                      <a:pPr marL="0" marR="0" algn="ctr">
                        <a:lnSpc>
                          <a:spcPct val="115000"/>
                        </a:lnSpc>
                        <a:spcBef>
                          <a:spcPts val="375"/>
                        </a:spcBef>
                        <a:spcAft>
                          <a:spcPts val="375"/>
                        </a:spcAft>
                      </a:pPr>
                      <a:r>
                        <a:rPr lang="en-US" sz="1100">
                          <a:effectLst/>
                        </a:rPr>
                        <a:t>Service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tc>
                  <a:txBody>
                    <a:bodyPr/>
                    <a:lstStyle/>
                    <a:p>
                      <a:pPr marL="0" marR="0" algn="ctr">
                        <a:lnSpc>
                          <a:spcPct val="115000"/>
                        </a:lnSpc>
                        <a:spcBef>
                          <a:spcPts val="375"/>
                        </a:spcBef>
                        <a:spcAft>
                          <a:spcPts val="375"/>
                        </a:spcAft>
                      </a:pPr>
                      <a:r>
                        <a:rPr lang="en-US" sz="1100">
                          <a:effectLst/>
                        </a:rPr>
                        <a:t>Port(s)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extLst>
                  <a:ext uri="{0D108BD9-81ED-4DB2-BD59-A6C34878D82A}">
                    <a16:rowId xmlns:a16="http://schemas.microsoft.com/office/drawing/2014/main" val="678111892"/>
                  </a:ext>
                </a:extLst>
              </a:tr>
              <a:tr h="598166">
                <a:tc>
                  <a:txBody>
                    <a:bodyPr/>
                    <a:lstStyle/>
                    <a:p>
                      <a:pPr marL="0" marR="0" algn="ctr">
                        <a:lnSpc>
                          <a:spcPct val="115000"/>
                        </a:lnSpc>
                        <a:spcBef>
                          <a:spcPts val="375"/>
                        </a:spcBef>
                        <a:spcAft>
                          <a:spcPts val="375"/>
                        </a:spcAft>
                      </a:pPr>
                      <a:r>
                        <a:rPr lang="en-US" sz="1100">
                          <a:effectLst/>
                        </a:rPr>
                        <a:t>File Transfer Protocol (FTP)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tc>
                  <a:txBody>
                    <a:bodyPr/>
                    <a:lstStyle/>
                    <a:p>
                      <a:pPr marL="0" marR="0" algn="ctr">
                        <a:lnSpc>
                          <a:spcPct val="115000"/>
                        </a:lnSpc>
                        <a:spcBef>
                          <a:spcPts val="375"/>
                        </a:spcBef>
                        <a:spcAft>
                          <a:spcPts val="375"/>
                        </a:spcAft>
                      </a:pPr>
                      <a:r>
                        <a:rPr lang="en-US" sz="1100">
                          <a:effectLst/>
                        </a:rPr>
                        <a:t>20 TCP</a:t>
                      </a:r>
                      <a:br>
                        <a:rPr lang="en-US" sz="1100">
                          <a:effectLst/>
                        </a:rPr>
                      </a:br>
                      <a:r>
                        <a:rPr lang="en-US" sz="1100">
                          <a:effectLst/>
                        </a:rPr>
                        <a:t>21 TCP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extLst>
                  <a:ext uri="{0D108BD9-81ED-4DB2-BD59-A6C34878D82A}">
                    <a16:rowId xmlns:a16="http://schemas.microsoft.com/office/drawing/2014/main" val="3767826605"/>
                  </a:ext>
                </a:extLst>
              </a:tr>
              <a:tr h="372628">
                <a:tc>
                  <a:txBody>
                    <a:bodyPr/>
                    <a:lstStyle/>
                    <a:p>
                      <a:pPr marL="0" marR="0" algn="ctr">
                        <a:lnSpc>
                          <a:spcPct val="115000"/>
                        </a:lnSpc>
                        <a:spcBef>
                          <a:spcPts val="375"/>
                        </a:spcBef>
                        <a:spcAft>
                          <a:spcPts val="375"/>
                        </a:spcAft>
                      </a:pPr>
                      <a:r>
                        <a:rPr lang="en-US" sz="1100">
                          <a:effectLst/>
                        </a:rPr>
                        <a:t>Secure Shell (SSH)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tc>
                  <a:txBody>
                    <a:bodyPr/>
                    <a:lstStyle/>
                    <a:p>
                      <a:pPr marL="0" marR="0" algn="ctr">
                        <a:lnSpc>
                          <a:spcPct val="115000"/>
                        </a:lnSpc>
                        <a:spcBef>
                          <a:spcPts val="375"/>
                        </a:spcBef>
                        <a:spcAft>
                          <a:spcPts val="375"/>
                        </a:spcAft>
                      </a:pPr>
                      <a:r>
                        <a:rPr lang="en-US" sz="1100">
                          <a:effectLst/>
                        </a:rPr>
                        <a:t>22 TCP and UDP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extLst>
                  <a:ext uri="{0D108BD9-81ED-4DB2-BD59-A6C34878D82A}">
                    <a16:rowId xmlns:a16="http://schemas.microsoft.com/office/drawing/2014/main" val="2449308532"/>
                  </a:ext>
                </a:extLst>
              </a:tr>
              <a:tr h="372628">
                <a:tc>
                  <a:txBody>
                    <a:bodyPr/>
                    <a:lstStyle/>
                    <a:p>
                      <a:pPr marL="0" marR="0" algn="ctr">
                        <a:lnSpc>
                          <a:spcPct val="115000"/>
                        </a:lnSpc>
                        <a:spcBef>
                          <a:spcPts val="375"/>
                        </a:spcBef>
                        <a:spcAft>
                          <a:spcPts val="375"/>
                        </a:spcAft>
                      </a:pPr>
                      <a:r>
                        <a:rPr lang="en-US" sz="1100">
                          <a:effectLst/>
                        </a:rPr>
                        <a:t>Telnet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tc>
                  <a:txBody>
                    <a:bodyPr/>
                    <a:lstStyle/>
                    <a:p>
                      <a:pPr marL="0" marR="0" algn="ctr">
                        <a:lnSpc>
                          <a:spcPct val="115000"/>
                        </a:lnSpc>
                        <a:spcBef>
                          <a:spcPts val="375"/>
                        </a:spcBef>
                        <a:spcAft>
                          <a:spcPts val="375"/>
                        </a:spcAft>
                      </a:pPr>
                      <a:r>
                        <a:rPr lang="en-US" sz="1100">
                          <a:effectLst/>
                        </a:rPr>
                        <a:t>23 TCP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extLst>
                  <a:ext uri="{0D108BD9-81ED-4DB2-BD59-A6C34878D82A}">
                    <a16:rowId xmlns:a16="http://schemas.microsoft.com/office/drawing/2014/main" val="476214203"/>
                  </a:ext>
                </a:extLst>
              </a:tr>
              <a:tr h="372628">
                <a:tc>
                  <a:txBody>
                    <a:bodyPr/>
                    <a:lstStyle/>
                    <a:p>
                      <a:pPr marL="0" marR="0" algn="ctr">
                        <a:lnSpc>
                          <a:spcPct val="115000"/>
                        </a:lnSpc>
                        <a:spcBef>
                          <a:spcPts val="375"/>
                        </a:spcBef>
                        <a:spcAft>
                          <a:spcPts val="375"/>
                        </a:spcAft>
                      </a:pPr>
                      <a:r>
                        <a:rPr lang="en-US" sz="1100">
                          <a:effectLst/>
                        </a:rPr>
                        <a:t>Simple Mail Transfer Protocol (SMTP)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tc>
                  <a:txBody>
                    <a:bodyPr/>
                    <a:lstStyle/>
                    <a:p>
                      <a:pPr marL="0" marR="0" algn="ctr">
                        <a:lnSpc>
                          <a:spcPct val="115000"/>
                        </a:lnSpc>
                        <a:spcBef>
                          <a:spcPts val="375"/>
                        </a:spcBef>
                        <a:spcAft>
                          <a:spcPts val="375"/>
                        </a:spcAft>
                      </a:pPr>
                      <a:r>
                        <a:rPr lang="en-US" sz="1100">
                          <a:effectLst/>
                        </a:rPr>
                        <a:t>25 TCP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extLst>
                  <a:ext uri="{0D108BD9-81ED-4DB2-BD59-A6C34878D82A}">
                    <a16:rowId xmlns:a16="http://schemas.microsoft.com/office/drawing/2014/main" val="2003628708"/>
                  </a:ext>
                </a:extLst>
              </a:tr>
              <a:tr h="372628">
                <a:tc>
                  <a:txBody>
                    <a:bodyPr/>
                    <a:lstStyle/>
                    <a:p>
                      <a:pPr marL="0" marR="0" algn="ctr">
                        <a:lnSpc>
                          <a:spcPct val="115000"/>
                        </a:lnSpc>
                        <a:spcBef>
                          <a:spcPts val="375"/>
                        </a:spcBef>
                        <a:spcAft>
                          <a:spcPts val="375"/>
                        </a:spcAft>
                      </a:pPr>
                      <a:r>
                        <a:rPr lang="en-US" sz="1100">
                          <a:effectLst/>
                        </a:rPr>
                        <a:t>Domain Name System (DNS)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tc>
                  <a:txBody>
                    <a:bodyPr/>
                    <a:lstStyle/>
                    <a:p>
                      <a:pPr marL="0" marR="0" algn="ctr">
                        <a:lnSpc>
                          <a:spcPct val="115000"/>
                        </a:lnSpc>
                        <a:spcBef>
                          <a:spcPts val="375"/>
                        </a:spcBef>
                        <a:spcAft>
                          <a:spcPts val="375"/>
                        </a:spcAft>
                      </a:pPr>
                      <a:r>
                        <a:rPr lang="en-US" sz="1100">
                          <a:effectLst/>
                        </a:rPr>
                        <a:t>53 UDP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extLst>
                  <a:ext uri="{0D108BD9-81ED-4DB2-BD59-A6C34878D82A}">
                    <a16:rowId xmlns:a16="http://schemas.microsoft.com/office/drawing/2014/main" val="2049703334"/>
                  </a:ext>
                </a:extLst>
              </a:tr>
              <a:tr h="372628">
                <a:tc>
                  <a:txBody>
                    <a:bodyPr/>
                    <a:lstStyle/>
                    <a:p>
                      <a:pPr marL="0" marR="0" algn="ctr">
                        <a:lnSpc>
                          <a:spcPct val="115000"/>
                        </a:lnSpc>
                        <a:spcBef>
                          <a:spcPts val="375"/>
                        </a:spcBef>
                        <a:spcAft>
                          <a:spcPts val="375"/>
                        </a:spcAft>
                      </a:pPr>
                      <a:r>
                        <a:rPr lang="en-US" sz="1100">
                          <a:effectLst/>
                        </a:rPr>
                        <a:t>HyperText Transfer Protocol (HTTP)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tc>
                  <a:txBody>
                    <a:bodyPr/>
                    <a:lstStyle/>
                    <a:p>
                      <a:pPr marL="0" marR="0" algn="ctr">
                        <a:lnSpc>
                          <a:spcPct val="115000"/>
                        </a:lnSpc>
                        <a:spcBef>
                          <a:spcPts val="375"/>
                        </a:spcBef>
                        <a:spcAft>
                          <a:spcPts val="375"/>
                        </a:spcAft>
                      </a:pPr>
                      <a:r>
                        <a:rPr lang="en-US" sz="1100">
                          <a:effectLst/>
                        </a:rPr>
                        <a:t>80 TCP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extLst>
                  <a:ext uri="{0D108BD9-81ED-4DB2-BD59-A6C34878D82A}">
                    <a16:rowId xmlns:a16="http://schemas.microsoft.com/office/drawing/2014/main" val="1280823967"/>
                  </a:ext>
                </a:extLst>
              </a:tr>
              <a:tr h="372628">
                <a:tc>
                  <a:txBody>
                    <a:bodyPr/>
                    <a:lstStyle/>
                    <a:p>
                      <a:pPr marL="0" marR="0" algn="ctr">
                        <a:lnSpc>
                          <a:spcPct val="115000"/>
                        </a:lnSpc>
                        <a:spcBef>
                          <a:spcPts val="375"/>
                        </a:spcBef>
                        <a:spcAft>
                          <a:spcPts val="375"/>
                        </a:spcAft>
                      </a:pPr>
                      <a:r>
                        <a:rPr lang="en-US" sz="1100">
                          <a:effectLst/>
                        </a:rPr>
                        <a:t>Post Office Protocol (POP3)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tc>
                  <a:txBody>
                    <a:bodyPr/>
                    <a:lstStyle/>
                    <a:p>
                      <a:pPr marL="0" marR="0" algn="ctr">
                        <a:lnSpc>
                          <a:spcPct val="115000"/>
                        </a:lnSpc>
                        <a:spcBef>
                          <a:spcPts val="375"/>
                        </a:spcBef>
                        <a:spcAft>
                          <a:spcPts val="375"/>
                        </a:spcAft>
                      </a:pPr>
                      <a:r>
                        <a:rPr lang="en-US" sz="1100">
                          <a:effectLst/>
                        </a:rPr>
                        <a:t>110 TCP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extLst>
                  <a:ext uri="{0D108BD9-81ED-4DB2-BD59-A6C34878D82A}">
                    <a16:rowId xmlns:a16="http://schemas.microsoft.com/office/drawing/2014/main" val="394940842"/>
                  </a:ext>
                </a:extLst>
              </a:tr>
              <a:tr h="823704">
                <a:tc>
                  <a:txBody>
                    <a:bodyPr/>
                    <a:lstStyle/>
                    <a:p>
                      <a:pPr marL="0" marR="0" algn="ctr">
                        <a:lnSpc>
                          <a:spcPct val="115000"/>
                        </a:lnSpc>
                        <a:spcBef>
                          <a:spcPts val="375"/>
                        </a:spcBef>
                        <a:spcAft>
                          <a:spcPts val="375"/>
                        </a:spcAft>
                      </a:pPr>
                      <a:r>
                        <a:rPr lang="en-US" sz="1100">
                          <a:effectLst/>
                        </a:rPr>
                        <a:t>Network Basic Input/Output System (NetBIOS)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tc>
                  <a:txBody>
                    <a:bodyPr/>
                    <a:lstStyle/>
                    <a:p>
                      <a:pPr marL="0" marR="0" algn="ctr">
                        <a:lnSpc>
                          <a:spcPct val="115000"/>
                        </a:lnSpc>
                        <a:spcBef>
                          <a:spcPts val="375"/>
                        </a:spcBef>
                        <a:spcAft>
                          <a:spcPts val="375"/>
                        </a:spcAft>
                      </a:pPr>
                      <a:r>
                        <a:rPr lang="en-US" sz="1100">
                          <a:effectLst/>
                        </a:rPr>
                        <a:t>137 TCP</a:t>
                      </a:r>
                      <a:br>
                        <a:rPr lang="en-US" sz="1100">
                          <a:effectLst/>
                        </a:rPr>
                      </a:br>
                      <a:r>
                        <a:rPr lang="en-US" sz="1100">
                          <a:effectLst/>
                        </a:rPr>
                        <a:t>138 TCP</a:t>
                      </a:r>
                      <a:br>
                        <a:rPr lang="en-US" sz="1100">
                          <a:effectLst/>
                        </a:rPr>
                      </a:br>
                      <a:r>
                        <a:rPr lang="en-US" sz="1100">
                          <a:effectLst/>
                        </a:rPr>
                        <a:t>139 TCP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extLst>
                  <a:ext uri="{0D108BD9-81ED-4DB2-BD59-A6C34878D82A}">
                    <a16:rowId xmlns:a16="http://schemas.microsoft.com/office/drawing/2014/main" val="2252042626"/>
                  </a:ext>
                </a:extLst>
              </a:tr>
              <a:tr h="372628">
                <a:tc>
                  <a:txBody>
                    <a:bodyPr/>
                    <a:lstStyle/>
                    <a:p>
                      <a:pPr marL="0" marR="0" algn="ctr">
                        <a:lnSpc>
                          <a:spcPct val="115000"/>
                        </a:lnSpc>
                        <a:spcBef>
                          <a:spcPts val="375"/>
                        </a:spcBef>
                        <a:spcAft>
                          <a:spcPts val="375"/>
                        </a:spcAft>
                      </a:pPr>
                      <a:r>
                        <a:rPr lang="en-US" sz="1100">
                          <a:effectLst/>
                        </a:rPr>
                        <a:t>Internet Message Access Protocol (IMAP4)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tc>
                  <a:txBody>
                    <a:bodyPr/>
                    <a:lstStyle/>
                    <a:p>
                      <a:pPr marL="0" marR="0" algn="ctr">
                        <a:lnSpc>
                          <a:spcPct val="115000"/>
                        </a:lnSpc>
                        <a:spcBef>
                          <a:spcPts val="375"/>
                        </a:spcBef>
                        <a:spcAft>
                          <a:spcPts val="375"/>
                        </a:spcAft>
                      </a:pPr>
                      <a:r>
                        <a:rPr lang="en-US" sz="1100">
                          <a:effectLst/>
                        </a:rPr>
                        <a:t>143 TCP and UDP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extLst>
                  <a:ext uri="{0D108BD9-81ED-4DB2-BD59-A6C34878D82A}">
                    <a16:rowId xmlns:a16="http://schemas.microsoft.com/office/drawing/2014/main" val="1113874154"/>
                  </a:ext>
                </a:extLst>
              </a:tr>
              <a:tr h="372628">
                <a:tc>
                  <a:txBody>
                    <a:bodyPr/>
                    <a:lstStyle/>
                    <a:p>
                      <a:pPr marL="0" marR="0" algn="ctr">
                        <a:lnSpc>
                          <a:spcPct val="115000"/>
                        </a:lnSpc>
                        <a:spcBef>
                          <a:spcPts val="375"/>
                        </a:spcBef>
                        <a:spcAft>
                          <a:spcPts val="375"/>
                        </a:spcAft>
                      </a:pPr>
                      <a:r>
                        <a:rPr lang="en-US" sz="1100">
                          <a:effectLst/>
                        </a:rPr>
                        <a:t>HTTP with Secure Sockets Layer (SSL)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tc>
                  <a:txBody>
                    <a:bodyPr/>
                    <a:lstStyle/>
                    <a:p>
                      <a:pPr marL="0" marR="0" algn="ctr">
                        <a:lnSpc>
                          <a:spcPct val="115000"/>
                        </a:lnSpc>
                        <a:spcBef>
                          <a:spcPts val="375"/>
                        </a:spcBef>
                        <a:spcAft>
                          <a:spcPts val="375"/>
                        </a:spcAft>
                      </a:pPr>
                      <a:r>
                        <a:rPr lang="en-US" sz="1100">
                          <a:effectLst/>
                        </a:rPr>
                        <a:t>443 TCP and UDP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extLst>
                  <a:ext uri="{0D108BD9-81ED-4DB2-BD59-A6C34878D82A}">
                    <a16:rowId xmlns:a16="http://schemas.microsoft.com/office/drawing/2014/main" val="2187558032"/>
                  </a:ext>
                </a:extLst>
              </a:tr>
              <a:tr h="372628">
                <a:tc>
                  <a:txBody>
                    <a:bodyPr/>
                    <a:lstStyle/>
                    <a:p>
                      <a:pPr marL="0" marR="0" algn="ctr">
                        <a:lnSpc>
                          <a:spcPct val="115000"/>
                        </a:lnSpc>
                        <a:spcBef>
                          <a:spcPts val="375"/>
                        </a:spcBef>
                        <a:spcAft>
                          <a:spcPts val="375"/>
                        </a:spcAft>
                      </a:pPr>
                      <a:r>
                        <a:rPr lang="en-US" sz="1100">
                          <a:effectLst/>
                        </a:rPr>
                        <a:t>Service Location Protocol (SLP)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tc>
                  <a:txBody>
                    <a:bodyPr/>
                    <a:lstStyle/>
                    <a:p>
                      <a:pPr marL="0" marR="0" algn="ctr">
                        <a:lnSpc>
                          <a:spcPct val="115000"/>
                        </a:lnSpc>
                        <a:spcBef>
                          <a:spcPts val="375"/>
                        </a:spcBef>
                        <a:spcAft>
                          <a:spcPts val="375"/>
                        </a:spcAft>
                      </a:pPr>
                      <a:r>
                        <a:rPr lang="en-US" sz="1100">
                          <a:effectLst/>
                        </a:rPr>
                        <a:t>427 TCP and UDP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extLst>
                  <a:ext uri="{0D108BD9-81ED-4DB2-BD59-A6C34878D82A}">
                    <a16:rowId xmlns:a16="http://schemas.microsoft.com/office/drawing/2014/main" val="4195154788"/>
                  </a:ext>
                </a:extLst>
              </a:tr>
              <a:tr h="372628">
                <a:tc>
                  <a:txBody>
                    <a:bodyPr/>
                    <a:lstStyle/>
                    <a:p>
                      <a:pPr marL="0" marR="0" algn="ctr">
                        <a:lnSpc>
                          <a:spcPct val="115000"/>
                        </a:lnSpc>
                        <a:spcBef>
                          <a:spcPts val="375"/>
                        </a:spcBef>
                        <a:spcAft>
                          <a:spcPts val="375"/>
                        </a:spcAft>
                      </a:pPr>
                      <a:r>
                        <a:rPr lang="en-US" sz="1100">
                          <a:effectLst/>
                        </a:rPr>
                        <a:t>Server Message Block (SMB)/Common Internet File System (CIFS)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tc>
                  <a:txBody>
                    <a:bodyPr/>
                    <a:lstStyle/>
                    <a:p>
                      <a:pPr marL="0" marR="0" algn="ctr">
                        <a:lnSpc>
                          <a:spcPct val="115000"/>
                        </a:lnSpc>
                        <a:spcBef>
                          <a:spcPts val="375"/>
                        </a:spcBef>
                        <a:spcAft>
                          <a:spcPts val="375"/>
                        </a:spcAft>
                      </a:pPr>
                      <a:r>
                        <a:rPr lang="en-US" sz="1100">
                          <a:effectLst/>
                        </a:rPr>
                        <a:t>445 TCP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extLst>
                  <a:ext uri="{0D108BD9-81ED-4DB2-BD59-A6C34878D82A}">
                    <a16:rowId xmlns:a16="http://schemas.microsoft.com/office/drawing/2014/main" val="1464208057"/>
                  </a:ext>
                </a:extLst>
              </a:tr>
              <a:tr h="372628">
                <a:tc>
                  <a:txBody>
                    <a:bodyPr/>
                    <a:lstStyle/>
                    <a:p>
                      <a:pPr marL="0" marR="0" algn="ctr">
                        <a:lnSpc>
                          <a:spcPct val="115000"/>
                        </a:lnSpc>
                        <a:spcBef>
                          <a:spcPts val="375"/>
                        </a:spcBef>
                        <a:spcAft>
                          <a:spcPts val="375"/>
                        </a:spcAft>
                      </a:pPr>
                      <a:r>
                        <a:rPr lang="en-US" sz="1100">
                          <a:effectLst/>
                        </a:rPr>
                        <a:t>Apple File Protocol (AFP)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tc>
                  <a:txBody>
                    <a:bodyPr/>
                    <a:lstStyle/>
                    <a:p>
                      <a:pPr marL="0" marR="0" algn="ctr">
                        <a:lnSpc>
                          <a:spcPct val="115000"/>
                        </a:lnSpc>
                        <a:spcBef>
                          <a:spcPts val="375"/>
                        </a:spcBef>
                        <a:spcAft>
                          <a:spcPts val="375"/>
                        </a:spcAft>
                      </a:pPr>
                      <a:r>
                        <a:rPr lang="en-US" sz="1100">
                          <a:effectLst/>
                        </a:rPr>
                        <a:t>548 TCP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extLst>
                  <a:ext uri="{0D108BD9-81ED-4DB2-BD59-A6C34878D82A}">
                    <a16:rowId xmlns:a16="http://schemas.microsoft.com/office/drawing/2014/main" val="1735444018"/>
                  </a:ext>
                </a:extLst>
              </a:tr>
              <a:tr h="372628">
                <a:tc>
                  <a:txBody>
                    <a:bodyPr/>
                    <a:lstStyle/>
                    <a:p>
                      <a:pPr marL="0" marR="0" algn="ctr">
                        <a:lnSpc>
                          <a:spcPct val="115000"/>
                        </a:lnSpc>
                        <a:spcBef>
                          <a:spcPts val="375"/>
                        </a:spcBef>
                        <a:spcAft>
                          <a:spcPts val="375"/>
                        </a:spcAft>
                      </a:pPr>
                      <a:r>
                        <a:rPr lang="en-US" sz="1100">
                          <a:effectLst/>
                        </a:rPr>
                        <a:t>Remote Desktop Protocol (RDP)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tc>
                  <a:txBody>
                    <a:bodyPr/>
                    <a:lstStyle/>
                    <a:p>
                      <a:pPr marL="0" marR="0" algn="ctr">
                        <a:lnSpc>
                          <a:spcPct val="115000"/>
                        </a:lnSpc>
                        <a:spcBef>
                          <a:spcPts val="375"/>
                        </a:spcBef>
                        <a:spcAft>
                          <a:spcPts val="375"/>
                        </a:spcAft>
                      </a:pPr>
                      <a:r>
                        <a:rPr lang="en-US" sz="1100" dirty="0">
                          <a:effectLst/>
                        </a:rPr>
                        <a:t>3389 TCP</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5185" marR="205185" marT="51296" marB="51296" anchor="ctr"/>
                </a:tc>
                <a:extLst>
                  <a:ext uri="{0D108BD9-81ED-4DB2-BD59-A6C34878D82A}">
                    <a16:rowId xmlns:a16="http://schemas.microsoft.com/office/drawing/2014/main" val="1175552391"/>
                  </a:ext>
                </a:extLst>
              </a:tr>
            </a:tbl>
          </a:graphicData>
        </a:graphic>
      </p:graphicFrame>
    </p:spTree>
    <p:extLst>
      <p:ext uri="{BB962C8B-B14F-4D97-AF65-F5344CB8AC3E}">
        <p14:creationId xmlns:p14="http://schemas.microsoft.com/office/powerpoint/2010/main" val="143774188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6DBE4-FC18-40AA-93A8-322AE8194705}"/>
              </a:ext>
            </a:extLst>
          </p:cNvPr>
          <p:cNvSpPr>
            <a:spLocks noGrp="1"/>
          </p:cNvSpPr>
          <p:nvPr>
            <p:ph type="title"/>
          </p:nvPr>
        </p:nvSpPr>
        <p:spPr/>
        <p:txBody>
          <a:bodyPr/>
          <a:lstStyle/>
          <a:p>
            <a:r>
              <a:rPr lang="en-US" dirty="0"/>
              <a:t>All-in-One Security Appliance</a:t>
            </a:r>
          </a:p>
        </p:txBody>
      </p:sp>
      <p:sp>
        <p:nvSpPr>
          <p:cNvPr id="3" name="Content Placeholder 2">
            <a:extLst>
              <a:ext uri="{FF2B5EF4-FFF2-40B4-BE49-F238E27FC236}">
                <a16:creationId xmlns:a16="http://schemas.microsoft.com/office/drawing/2014/main" id="{97E46C16-B5E3-428E-B86E-D5B035F7FEEE}"/>
              </a:ext>
            </a:extLst>
          </p:cNvPr>
          <p:cNvSpPr>
            <a:spLocks noGrp="1"/>
          </p:cNvSpPr>
          <p:nvPr>
            <p:ph idx="1"/>
          </p:nvPr>
        </p:nvSpPr>
        <p:spPr>
          <a:xfrm>
            <a:off x="838200" y="1825624"/>
            <a:ext cx="11353800" cy="5032375"/>
          </a:xfrm>
        </p:spPr>
        <p:txBody>
          <a:bodyPr>
            <a:normAutofit fontScale="85000" lnSpcReduction="20000"/>
          </a:bodyPr>
          <a:lstStyle/>
          <a:p>
            <a:pPr lvl="0"/>
            <a:r>
              <a:rPr lang="en-US" dirty="0"/>
              <a:t>An endpoint management server to keep track of various devices, while ensuring their software is secure</a:t>
            </a:r>
          </a:p>
          <a:p>
            <a:pPr lvl="0"/>
            <a:r>
              <a:rPr lang="en-US" dirty="0"/>
              <a:t>A network switch to provide internal network connectivity between hosts</a:t>
            </a:r>
          </a:p>
          <a:p>
            <a:pPr lvl="0"/>
            <a:r>
              <a:rPr lang="en-US" dirty="0"/>
              <a:t>A router to connect network segments together</a:t>
            </a:r>
          </a:p>
          <a:p>
            <a:pPr lvl="0"/>
            <a:r>
              <a:rPr lang="en-US" dirty="0"/>
              <a:t>An ISP interface for connecting the local network to the internet</a:t>
            </a:r>
          </a:p>
          <a:p>
            <a:pPr lvl="0"/>
            <a:r>
              <a:rPr lang="en-US" dirty="0"/>
              <a:t>A firewall to filter network traffic</a:t>
            </a:r>
          </a:p>
          <a:p>
            <a:pPr lvl="0"/>
            <a:r>
              <a:rPr lang="en-US" dirty="0"/>
              <a:t>A syslog server to store event messages</a:t>
            </a:r>
          </a:p>
          <a:p>
            <a:pPr lvl="0"/>
            <a:r>
              <a:rPr lang="en-US" dirty="0"/>
              <a:t>A spam filter to block unwanted emails</a:t>
            </a:r>
          </a:p>
          <a:p>
            <a:pPr lvl="0"/>
            <a:r>
              <a:rPr lang="en-US" dirty="0"/>
              <a:t>A web content filter to prevent employees from visiting inappropriate websites</a:t>
            </a:r>
          </a:p>
          <a:p>
            <a:pPr lvl="0"/>
            <a:r>
              <a:rPr lang="en-US" dirty="0"/>
              <a:t>A malware inspection engine to prevent malware from entering the network</a:t>
            </a:r>
          </a:p>
          <a:p>
            <a:pPr lvl="0"/>
            <a:r>
              <a:rPr lang="en-US" dirty="0"/>
              <a:t>An intrusion detection system (IDS) or intrusion prevention system (IPS) to detect hackers trying to break into systems on the network</a:t>
            </a:r>
          </a:p>
          <a:p>
            <a:r>
              <a:rPr lang="en-US" dirty="0"/>
              <a:t>An IDS detects intrusion attempts and alerts the system administrator. An IPS detects intrusion attempts, notifies the administrator, and also tries to block the attempt.</a:t>
            </a:r>
          </a:p>
          <a:p>
            <a:pPr marL="0" indent="0">
              <a:buNone/>
            </a:pPr>
            <a:endParaRPr lang="en-US" dirty="0"/>
          </a:p>
        </p:txBody>
      </p:sp>
    </p:spTree>
    <p:extLst>
      <p:ext uri="{BB962C8B-B14F-4D97-AF65-F5344CB8AC3E}">
        <p14:creationId xmlns:p14="http://schemas.microsoft.com/office/powerpoint/2010/main" val="267411260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A77EA-C2ED-4428-85B7-706F7321D9E6}"/>
              </a:ext>
            </a:extLst>
          </p:cNvPr>
          <p:cNvSpPr>
            <a:spLocks noGrp="1"/>
          </p:cNvSpPr>
          <p:nvPr>
            <p:ph type="title"/>
          </p:nvPr>
        </p:nvSpPr>
        <p:spPr>
          <a:xfrm>
            <a:off x="838200" y="0"/>
            <a:ext cx="10515600" cy="530802"/>
          </a:xfrm>
        </p:spPr>
        <p:txBody>
          <a:bodyPr>
            <a:normAutofit fontScale="90000"/>
          </a:bodyPr>
          <a:lstStyle/>
          <a:p>
            <a:r>
              <a:rPr lang="en-US" dirty="0"/>
              <a:t>Proxy Server</a:t>
            </a:r>
          </a:p>
        </p:txBody>
      </p:sp>
      <p:sp>
        <p:nvSpPr>
          <p:cNvPr id="3" name="Content Placeholder 2">
            <a:extLst>
              <a:ext uri="{FF2B5EF4-FFF2-40B4-BE49-F238E27FC236}">
                <a16:creationId xmlns:a16="http://schemas.microsoft.com/office/drawing/2014/main" id="{5FE21C19-9D74-4A27-9C0A-1756FDA7ED60}"/>
              </a:ext>
            </a:extLst>
          </p:cNvPr>
          <p:cNvSpPr>
            <a:spLocks noGrp="1"/>
          </p:cNvSpPr>
          <p:nvPr>
            <p:ph idx="1"/>
          </p:nvPr>
        </p:nvSpPr>
        <p:spPr>
          <a:xfrm>
            <a:off x="0" y="530802"/>
            <a:ext cx="12192000" cy="6327198"/>
          </a:xfrm>
        </p:spPr>
        <p:txBody>
          <a:bodyPr>
            <a:normAutofit fontScale="70000" lnSpcReduction="20000"/>
          </a:bodyPr>
          <a:lstStyle/>
          <a:p>
            <a:pPr marL="0" indent="0">
              <a:buNone/>
            </a:pPr>
            <a:r>
              <a:rPr lang="en-US" dirty="0"/>
              <a:t>A </a:t>
            </a:r>
            <a:r>
              <a:rPr lang="en-US" i="1" dirty="0"/>
              <a:t>proxy server</a:t>
            </a:r>
            <a:r>
              <a:rPr lang="en-US" dirty="0"/>
              <a:t> is a device that stands as an intermediary between a host and the internet. A proxy server is a specific implementation of a firewall that uses filter rules to allow or deny internet traffic. With a proxy, every packet is stopped and inspected, which causes a break between the client and the server on the internet. Proxies can be configured to:</a:t>
            </a:r>
          </a:p>
          <a:p>
            <a:pPr marL="0" indent="0">
              <a:buNone/>
            </a:pPr>
            <a:endParaRPr lang="en-US" dirty="0"/>
          </a:p>
          <a:p>
            <a:pPr lvl="0"/>
            <a:r>
              <a:rPr lang="en-US" dirty="0"/>
              <a:t>Control internet access based on user account and time of day.</a:t>
            </a:r>
          </a:p>
          <a:p>
            <a:pPr lvl="0"/>
            <a:r>
              <a:rPr lang="en-US" dirty="0"/>
              <a:t>Prevent users from accessing certain websites. For example, proxy servers used in schools or at home protect children from viewing inappropriate sites.</a:t>
            </a:r>
          </a:p>
          <a:p>
            <a:pPr lvl="0"/>
            <a:r>
              <a:rPr lang="en-US" dirty="0"/>
              <a:t>Restrict users from using certain protocols. For example, a proxy server at work might prevent instant messaging, online games, or streaming media.</a:t>
            </a:r>
          </a:p>
          <a:p>
            <a:pPr lvl="0"/>
            <a:r>
              <a:rPr lang="en-US" dirty="0"/>
              <a:t>Cache heavily accessed web content to improve performance.</a:t>
            </a:r>
          </a:p>
          <a:p>
            <a:pPr marL="0" lvl="0" indent="0">
              <a:buNone/>
            </a:pPr>
            <a:endParaRPr lang="en-US" dirty="0"/>
          </a:p>
          <a:p>
            <a:pPr marL="0" indent="0">
              <a:buNone/>
            </a:pPr>
            <a:r>
              <a:rPr lang="en-US" dirty="0"/>
              <a:t>Be aware of the following when using proxy servers:</a:t>
            </a:r>
          </a:p>
          <a:p>
            <a:pPr lvl="0"/>
            <a:r>
              <a:rPr lang="en-US" dirty="0"/>
              <a:t>Configure a proxy server as a firewall device between the private network and the internet to control internet access based on user account.</a:t>
            </a:r>
          </a:p>
          <a:p>
            <a:pPr lvl="0"/>
            <a:r>
              <a:rPr lang="en-US" dirty="0"/>
              <a:t>You can use a third-party service that uses proxy servers at your ISP or on the internet for content filtering.</a:t>
            </a:r>
          </a:p>
          <a:p>
            <a:pPr lvl="0"/>
            <a:r>
              <a:rPr lang="en-US" dirty="0"/>
              <a:t>When using a proxy server, all traffic must be sent to the proxy server first before being forwarded to the destination device. This redirection is typically done by configuring the client to use the proxy server.</a:t>
            </a:r>
          </a:p>
          <a:p>
            <a:pPr lvl="0"/>
            <a:r>
              <a:rPr lang="en-US" dirty="0"/>
              <a:t>Content filtering solutions reconfigure the client such that the redirection is done automatically and cannot be bypassed.</a:t>
            </a:r>
          </a:p>
          <a:p>
            <a:pPr lvl="0"/>
            <a:r>
              <a:rPr lang="en-US" dirty="0"/>
              <a:t>Internet Explorer automatically detects and uses a proxy server if one is on the network. If the proxy server is not detected, use Internet Options to identify the proxy server IP address and port number.</a:t>
            </a:r>
          </a:p>
          <a:p>
            <a:pPr marL="0" indent="0">
              <a:buNone/>
            </a:pPr>
            <a:endParaRPr lang="en-US" dirty="0"/>
          </a:p>
        </p:txBody>
      </p:sp>
    </p:spTree>
    <p:extLst>
      <p:ext uri="{BB962C8B-B14F-4D97-AF65-F5344CB8AC3E}">
        <p14:creationId xmlns:p14="http://schemas.microsoft.com/office/powerpoint/2010/main" val="206087738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ACC0E-5FEF-4579-899D-AC118D1AA64F}"/>
              </a:ext>
            </a:extLst>
          </p:cNvPr>
          <p:cNvSpPr>
            <a:spLocks noGrp="1"/>
          </p:cNvSpPr>
          <p:nvPr>
            <p:ph type="title"/>
          </p:nvPr>
        </p:nvSpPr>
        <p:spPr>
          <a:xfrm>
            <a:off x="838200" y="30162"/>
            <a:ext cx="10515600" cy="650875"/>
          </a:xfrm>
        </p:spPr>
        <p:txBody>
          <a:bodyPr>
            <a:normAutofit fontScale="90000"/>
          </a:bodyPr>
          <a:lstStyle/>
          <a:p>
            <a:r>
              <a:rPr lang="en-US" dirty="0"/>
              <a:t>VPN: Virtual Private Network</a:t>
            </a:r>
          </a:p>
        </p:txBody>
      </p:sp>
      <p:sp>
        <p:nvSpPr>
          <p:cNvPr id="3" name="Content Placeholder 2">
            <a:extLst>
              <a:ext uri="{FF2B5EF4-FFF2-40B4-BE49-F238E27FC236}">
                <a16:creationId xmlns:a16="http://schemas.microsoft.com/office/drawing/2014/main" id="{F93B790A-B446-4B43-9CCB-513B6CBCED80}"/>
              </a:ext>
            </a:extLst>
          </p:cNvPr>
          <p:cNvSpPr>
            <a:spLocks noGrp="1"/>
          </p:cNvSpPr>
          <p:nvPr>
            <p:ph idx="1"/>
          </p:nvPr>
        </p:nvSpPr>
        <p:spPr>
          <a:xfrm>
            <a:off x="0" y="681036"/>
            <a:ext cx="12192000" cy="6176963"/>
          </a:xfrm>
        </p:spPr>
        <p:txBody>
          <a:bodyPr>
            <a:normAutofit fontScale="77500" lnSpcReduction="20000"/>
          </a:bodyPr>
          <a:lstStyle/>
          <a:p>
            <a:pPr marL="0" indent="0">
              <a:buNone/>
            </a:pPr>
            <a:r>
              <a:rPr lang="en-US" dirty="0"/>
              <a:t>A virtual private network (VPN) is a type of network that uses encryption to allow IP traffic to travel securely over the TCP/IP network. A VPN is used primarily to support secure communications over an untrusted network.</a:t>
            </a:r>
            <a:endParaRPr lang="en-US" sz="3200" dirty="0"/>
          </a:p>
          <a:p>
            <a:pPr lvl="0"/>
            <a:r>
              <a:rPr lang="en-US" dirty="0"/>
              <a:t>VPNs work by using a tunneling protocol that encrypts packet contents and wraps them in an unencrypted packet.</a:t>
            </a:r>
            <a:endParaRPr lang="en-US" sz="3200" dirty="0"/>
          </a:p>
          <a:p>
            <a:pPr lvl="0"/>
            <a:r>
              <a:rPr lang="en-US" dirty="0"/>
              <a:t>Tunnel endpoints are devices that can encrypt and decrypt packets. When you create a VPN, you establish a security association between the two tunnel endpoints. The endpoints create a secure, virtual communication channel. Only the destination tunnel endpoint can unwrap packets and decrypt the packet contents.</a:t>
            </a:r>
            <a:endParaRPr lang="en-US" sz="3200" dirty="0"/>
          </a:p>
          <a:p>
            <a:pPr lvl="0"/>
            <a:r>
              <a:rPr lang="en-US" dirty="0"/>
              <a:t>Routers use the unencrypted packet headers to deliver the packet to the destination device. Intermediate routers along the path cannot read the encrypted packet contents.</a:t>
            </a:r>
            <a:endParaRPr lang="en-US" sz="3200" dirty="0"/>
          </a:p>
          <a:p>
            <a:pPr lvl="0"/>
            <a:r>
              <a:rPr lang="en-US" dirty="0"/>
              <a:t>A VPN can be used over a local area network, across a WAN connection, over the internet, and even over a dial-up connection.</a:t>
            </a:r>
            <a:endParaRPr lang="en-US" sz="3200" dirty="0"/>
          </a:p>
          <a:p>
            <a:pPr lvl="0"/>
            <a:r>
              <a:rPr lang="en-US" dirty="0"/>
              <a:t>VPNs can be implemented in the following ways:</a:t>
            </a:r>
            <a:endParaRPr lang="en-US" sz="3200" dirty="0"/>
          </a:p>
          <a:p>
            <a:pPr lvl="1"/>
            <a:r>
              <a:rPr lang="en-US" dirty="0"/>
              <a:t>With a </a:t>
            </a:r>
            <a:r>
              <a:rPr lang="en-US" i="1" dirty="0"/>
              <a:t>host-to-host</a:t>
            </a:r>
            <a:r>
              <a:rPr lang="en-US" dirty="0"/>
              <a:t> VPN, two hosts establish a secure channel and communicate directly. With this configuration, both devices must be capable of creating the VPN connection.</a:t>
            </a:r>
            <a:endParaRPr lang="en-US" sz="2800" dirty="0"/>
          </a:p>
          <a:p>
            <a:pPr lvl="1"/>
            <a:r>
              <a:rPr lang="en-US" dirty="0"/>
              <a:t>With a </a:t>
            </a:r>
            <a:r>
              <a:rPr lang="en-US" i="1" dirty="0"/>
              <a:t>site-to-site</a:t>
            </a:r>
            <a:r>
              <a:rPr lang="en-US" dirty="0"/>
              <a:t> VPN, routers on the edge of each site establish a VPN with the router at the other location. Data from hosts within the site are encrypted before being sent to the other site. With this configuration, individual hosts are unaware of the VPN.</a:t>
            </a:r>
            <a:endParaRPr lang="en-US" sz="2800" dirty="0"/>
          </a:p>
          <a:p>
            <a:pPr lvl="1"/>
            <a:r>
              <a:rPr lang="en-US" dirty="0"/>
              <a:t>With a </a:t>
            </a:r>
            <a:r>
              <a:rPr lang="en-US" i="1" dirty="0"/>
              <a:t>remote access</a:t>
            </a:r>
            <a:r>
              <a:rPr lang="en-US" dirty="0"/>
              <a:t> VPN, a server on the edge of a network (called a VPN </a:t>
            </a:r>
            <a:r>
              <a:rPr lang="en-US" i="1" dirty="0"/>
              <a:t>concentrator</a:t>
            </a:r>
            <a:r>
              <a:rPr lang="en-US" dirty="0"/>
              <a:t>) is configured to accept VPN connections from individual hosts in a </a:t>
            </a:r>
            <a:r>
              <a:rPr lang="en-US" i="1" dirty="0"/>
              <a:t>client-to-site</a:t>
            </a:r>
            <a:r>
              <a:rPr lang="en-US" dirty="0"/>
              <a:t> configuration. Hosts that are allowed to connect using the VPN connection are granted access to resources on the VPN server or the private network.</a:t>
            </a:r>
            <a:endParaRPr lang="en-US" sz="2800" dirty="0"/>
          </a:p>
          <a:p>
            <a:pPr marL="0" indent="0">
              <a:buNone/>
            </a:pPr>
            <a:endParaRPr lang="en-US" dirty="0"/>
          </a:p>
        </p:txBody>
      </p:sp>
    </p:spTree>
    <p:extLst>
      <p:ext uri="{BB962C8B-B14F-4D97-AF65-F5344CB8AC3E}">
        <p14:creationId xmlns:p14="http://schemas.microsoft.com/office/powerpoint/2010/main" val="208153456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81D5E-9DEF-4CEA-A373-FFCB75E6D595}"/>
              </a:ext>
            </a:extLst>
          </p:cNvPr>
          <p:cNvSpPr>
            <a:spLocks noGrp="1"/>
          </p:cNvSpPr>
          <p:nvPr>
            <p:ph type="title"/>
          </p:nvPr>
        </p:nvSpPr>
        <p:spPr>
          <a:xfrm>
            <a:off x="838200" y="39398"/>
            <a:ext cx="10515600" cy="641639"/>
          </a:xfrm>
        </p:spPr>
        <p:txBody>
          <a:bodyPr>
            <a:normAutofit fontScale="90000"/>
          </a:bodyPr>
          <a:lstStyle/>
          <a:p>
            <a:r>
              <a:rPr lang="en-US" dirty="0"/>
              <a:t>Common Network Attacks</a:t>
            </a:r>
          </a:p>
        </p:txBody>
      </p:sp>
      <p:sp>
        <p:nvSpPr>
          <p:cNvPr id="3" name="Content Placeholder 2">
            <a:extLst>
              <a:ext uri="{FF2B5EF4-FFF2-40B4-BE49-F238E27FC236}">
                <a16:creationId xmlns:a16="http://schemas.microsoft.com/office/drawing/2014/main" id="{F98F05F5-A6D4-4242-8396-7672F894D9CA}"/>
              </a:ext>
            </a:extLst>
          </p:cNvPr>
          <p:cNvSpPr>
            <a:spLocks noGrp="1"/>
          </p:cNvSpPr>
          <p:nvPr>
            <p:ph idx="1"/>
          </p:nvPr>
        </p:nvSpPr>
        <p:spPr>
          <a:xfrm>
            <a:off x="0" y="681036"/>
            <a:ext cx="12192000" cy="6176963"/>
          </a:xfrm>
        </p:spPr>
        <p:txBody>
          <a:bodyPr>
            <a:normAutofit fontScale="92500" lnSpcReduction="20000"/>
          </a:bodyPr>
          <a:lstStyle/>
          <a:p>
            <a:r>
              <a:rPr lang="en-US" dirty="0"/>
              <a:t>A </a:t>
            </a:r>
            <a:r>
              <a:rPr lang="en-US" i="1" dirty="0"/>
              <a:t>man-in-the-middle</a:t>
            </a:r>
            <a:r>
              <a:rPr lang="en-US" dirty="0"/>
              <a:t> attack is used to intercept information passing between two communication partners</a:t>
            </a:r>
          </a:p>
          <a:p>
            <a:r>
              <a:rPr lang="en-US" i="1" dirty="0"/>
              <a:t>TCP/IP hijacking</a:t>
            </a:r>
            <a:r>
              <a:rPr lang="en-US" dirty="0"/>
              <a:t> is an extension of a man-in-the-middle attack where the attacker steals an open and active communication session from a legitimate user.</a:t>
            </a:r>
          </a:p>
          <a:p>
            <a:r>
              <a:rPr lang="en-US" i="1" dirty="0"/>
              <a:t>HTTP (session) hijacking</a:t>
            </a:r>
            <a:r>
              <a:rPr lang="en-US" dirty="0"/>
              <a:t> is a real-time attack in which the attacker hijacks a legitimate user's cookies and uses the cookies to take over the HTTP session.</a:t>
            </a:r>
          </a:p>
          <a:p>
            <a:r>
              <a:rPr lang="en-US" dirty="0"/>
              <a:t>In a </a:t>
            </a:r>
            <a:r>
              <a:rPr lang="en-US" i="1" dirty="0"/>
              <a:t>replay attack</a:t>
            </a:r>
            <a:r>
              <a:rPr lang="en-US" dirty="0"/>
              <a:t>, the attacker uses a protocol analyzer or sniffer to capture authentication information going from the client to the server. </a:t>
            </a:r>
          </a:p>
          <a:p>
            <a:r>
              <a:rPr lang="en-US" dirty="0"/>
              <a:t>A </a:t>
            </a:r>
            <a:r>
              <a:rPr lang="en-US" i="1" dirty="0"/>
              <a:t>phishing</a:t>
            </a:r>
            <a:r>
              <a:rPr lang="en-US" dirty="0"/>
              <a:t> scam employs an email pretending to be from a trusted organization, asking to verify personal information or send a credit card number</a:t>
            </a:r>
          </a:p>
          <a:p>
            <a:r>
              <a:rPr lang="en-US" dirty="0"/>
              <a:t>A </a:t>
            </a:r>
            <a:r>
              <a:rPr lang="en-US" i="1" dirty="0"/>
              <a:t>zombie</a:t>
            </a:r>
            <a:r>
              <a:rPr lang="en-US" dirty="0"/>
              <a:t> is a computer that is infected with malware that allows remote software updates and control by a command and control center called a </a:t>
            </a:r>
            <a:r>
              <a:rPr lang="en-US" i="1" dirty="0"/>
              <a:t>zombie master</a:t>
            </a:r>
          </a:p>
          <a:p>
            <a:r>
              <a:rPr lang="en-US" dirty="0"/>
              <a:t>A </a:t>
            </a:r>
            <a:r>
              <a:rPr lang="en-US" i="1" dirty="0"/>
              <a:t>botnet</a:t>
            </a:r>
            <a:r>
              <a:rPr lang="en-US" dirty="0"/>
              <a:t> refers to a group of zombie computers that are commanded from a central control infrastructure</a:t>
            </a:r>
          </a:p>
          <a:p>
            <a:r>
              <a:rPr lang="en-US" dirty="0"/>
              <a:t>A </a:t>
            </a:r>
            <a:r>
              <a:rPr lang="en-US" i="1" dirty="0"/>
              <a:t>zero day</a:t>
            </a:r>
            <a:r>
              <a:rPr lang="en-US" dirty="0"/>
              <a:t> attack (also known as a </a:t>
            </a:r>
            <a:r>
              <a:rPr lang="en-US" i="1" dirty="0"/>
              <a:t>zero hour</a:t>
            </a:r>
            <a:r>
              <a:rPr lang="en-US" dirty="0"/>
              <a:t> or </a:t>
            </a:r>
            <a:r>
              <a:rPr lang="en-US" i="1" dirty="0"/>
              <a:t>day zero</a:t>
            </a:r>
            <a:r>
              <a:rPr lang="en-US" dirty="0"/>
              <a:t> attack) is an attack that exploits computer application vulnerabilities before they are known and patched by the application's developer.</a:t>
            </a:r>
          </a:p>
        </p:txBody>
      </p:sp>
    </p:spTree>
    <p:extLst>
      <p:ext uri="{BB962C8B-B14F-4D97-AF65-F5344CB8AC3E}">
        <p14:creationId xmlns:p14="http://schemas.microsoft.com/office/powerpoint/2010/main" val="351393136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55F77-F740-4413-B856-0263ADA7D30F}"/>
              </a:ext>
            </a:extLst>
          </p:cNvPr>
          <p:cNvSpPr>
            <a:spLocks noGrp="1"/>
          </p:cNvSpPr>
          <p:nvPr>
            <p:ph type="title"/>
          </p:nvPr>
        </p:nvSpPr>
        <p:spPr>
          <a:xfrm>
            <a:off x="838200" y="0"/>
            <a:ext cx="10515600" cy="650875"/>
          </a:xfrm>
        </p:spPr>
        <p:txBody>
          <a:bodyPr>
            <a:normAutofit fontScale="90000"/>
          </a:bodyPr>
          <a:lstStyle/>
          <a:p>
            <a:r>
              <a:rPr lang="en-US" dirty="0"/>
              <a:t>Spoofing</a:t>
            </a:r>
          </a:p>
        </p:txBody>
      </p:sp>
      <p:sp>
        <p:nvSpPr>
          <p:cNvPr id="3" name="Content Placeholder 2">
            <a:extLst>
              <a:ext uri="{FF2B5EF4-FFF2-40B4-BE49-F238E27FC236}">
                <a16:creationId xmlns:a16="http://schemas.microsoft.com/office/drawing/2014/main" id="{F0AC24BF-54BF-43BF-8AEE-5479D6128B3A}"/>
              </a:ext>
            </a:extLst>
          </p:cNvPr>
          <p:cNvSpPr>
            <a:spLocks noGrp="1"/>
          </p:cNvSpPr>
          <p:nvPr>
            <p:ph idx="1"/>
          </p:nvPr>
        </p:nvSpPr>
        <p:spPr>
          <a:xfrm>
            <a:off x="0" y="650874"/>
            <a:ext cx="12192000" cy="6207125"/>
          </a:xfrm>
        </p:spPr>
        <p:txBody>
          <a:bodyPr/>
          <a:lstStyle/>
          <a:p>
            <a:pPr marL="0" indent="0">
              <a:buNone/>
            </a:pPr>
            <a:r>
              <a:rPr lang="en-US" i="1" dirty="0"/>
              <a:t>Spoofing</a:t>
            </a:r>
            <a:r>
              <a:rPr lang="en-US" dirty="0"/>
              <a:t> is used to hide the true source of packets or to redirect traffic to another location. Spoofing attacks:</a:t>
            </a:r>
          </a:p>
          <a:p>
            <a:pPr lvl="0"/>
            <a:r>
              <a:rPr lang="en-US" dirty="0"/>
              <a:t>Use modified source and/or destination addresses in packets</a:t>
            </a:r>
          </a:p>
          <a:p>
            <a:pPr lvl="0"/>
            <a:r>
              <a:rPr lang="en-US" dirty="0"/>
              <a:t>Can include site spoofing that tricks users into revealing information</a:t>
            </a:r>
          </a:p>
          <a:p>
            <a:pPr marL="0" indent="0">
              <a:buNone/>
            </a:pPr>
            <a:r>
              <a:rPr lang="en-US" dirty="0"/>
              <a:t>Network attacks may also falsify source or destination addresses for network communications. </a:t>
            </a:r>
          </a:p>
          <a:p>
            <a:r>
              <a:rPr lang="en-US" dirty="0"/>
              <a:t>IP spoofing changes the IP address information within a packet. </a:t>
            </a:r>
          </a:p>
          <a:p>
            <a:r>
              <a:rPr lang="en-US" dirty="0"/>
              <a:t>MAC spoofing occurs when an attacking device spoofs the MAC address of a valid host currently in the MAC address table of the switch. </a:t>
            </a:r>
          </a:p>
          <a:p>
            <a:r>
              <a:rPr lang="en-US" dirty="0"/>
              <a:t>ARP spoofing (also known as ARP poisoning) uses spoofed ARP messages to associate a different MAC address with an IP address</a:t>
            </a:r>
          </a:p>
        </p:txBody>
      </p:sp>
    </p:spTree>
    <p:extLst>
      <p:ext uri="{BB962C8B-B14F-4D97-AF65-F5344CB8AC3E}">
        <p14:creationId xmlns:p14="http://schemas.microsoft.com/office/powerpoint/2010/main" val="231999572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C09D22-1BE2-4E5B-BC3D-007B75F2BFAD}"/>
              </a:ext>
            </a:extLst>
          </p:cNvPr>
          <p:cNvSpPr>
            <a:spLocks noGrp="1"/>
          </p:cNvSpPr>
          <p:nvPr>
            <p:ph type="title"/>
          </p:nvPr>
        </p:nvSpPr>
        <p:spPr>
          <a:xfrm>
            <a:off x="838200" y="2360180"/>
            <a:ext cx="10515600" cy="1325563"/>
          </a:xfrm>
        </p:spPr>
        <p:txBody>
          <a:bodyPr/>
          <a:lstStyle/>
          <a:p>
            <a:pPr algn="ctr"/>
            <a:r>
              <a:rPr lang="en-US"/>
              <a:t>End of Week 4</a:t>
            </a:r>
          </a:p>
        </p:txBody>
      </p:sp>
    </p:spTree>
    <p:extLst>
      <p:ext uri="{BB962C8B-B14F-4D97-AF65-F5344CB8AC3E}">
        <p14:creationId xmlns:p14="http://schemas.microsoft.com/office/powerpoint/2010/main" val="242933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34348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595617B-40D9-42CF-8B01-C9282500A62C}"/>
              </a:ext>
            </a:extLst>
          </p:cNvPr>
          <p:cNvSpPr>
            <a:spLocks noGrp="1"/>
          </p:cNvSpPr>
          <p:nvPr>
            <p:ph type="title"/>
          </p:nvPr>
        </p:nvSpPr>
        <p:spPr>
          <a:xfrm>
            <a:off x="526073" y="466578"/>
            <a:ext cx="11139854" cy="930447"/>
          </a:xfrm>
        </p:spPr>
        <p:txBody>
          <a:bodyPr vert="horz" lIns="91440" tIns="45720" rIns="91440" bIns="45720" rtlCol="0" anchor="b">
            <a:normAutofit/>
          </a:bodyPr>
          <a:lstStyle/>
          <a:p>
            <a:pPr algn="ctr"/>
            <a:r>
              <a:rPr lang="en-US" sz="5000" kern="1200">
                <a:solidFill>
                  <a:srgbClr val="FFFFFF"/>
                </a:solidFill>
                <a:latin typeface="+mj-lt"/>
                <a:ea typeface="+mj-ea"/>
                <a:cs typeface="+mj-cs"/>
              </a:rPr>
              <a:t>File Management Command – “robocopy”</a:t>
            </a:r>
          </a:p>
        </p:txBody>
      </p:sp>
      <p:cxnSp>
        <p:nvCxnSpPr>
          <p:cNvPr id="11" name="Straight Connector 10">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144863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graphicFrame>
        <p:nvGraphicFramePr>
          <p:cNvPr id="4" name="Content Placeholder 3">
            <a:extLst>
              <a:ext uri="{FF2B5EF4-FFF2-40B4-BE49-F238E27FC236}">
                <a16:creationId xmlns:a16="http://schemas.microsoft.com/office/drawing/2014/main" id="{2F268D37-F17F-4F66-90D4-6106250A5D5E}"/>
              </a:ext>
            </a:extLst>
          </p:cNvPr>
          <p:cNvGraphicFramePr>
            <a:graphicFrameLocks noGrp="1"/>
          </p:cNvGraphicFramePr>
          <p:nvPr>
            <p:ph idx="1"/>
            <p:extLst>
              <p:ext uri="{D42A27DB-BD31-4B8C-83A1-F6EECF244321}">
                <p14:modId xmlns:p14="http://schemas.microsoft.com/office/powerpoint/2010/main" val="10082301"/>
              </p:ext>
            </p:extLst>
          </p:nvPr>
        </p:nvGraphicFramePr>
        <p:xfrm>
          <a:off x="320040" y="2382983"/>
          <a:ext cx="11496821" cy="4350326"/>
        </p:xfrm>
        <a:graphic>
          <a:graphicData uri="http://schemas.openxmlformats.org/drawingml/2006/table">
            <a:tbl>
              <a:tblPr firstRow="1" firstCol="1" bandRow="1">
                <a:tableStyleId>{5C22544A-7EE6-4342-B048-85BDC9FD1C3A}</a:tableStyleId>
              </a:tblPr>
              <a:tblGrid>
                <a:gridCol w="11496821">
                  <a:extLst>
                    <a:ext uri="{9D8B030D-6E8A-4147-A177-3AD203B41FA5}">
                      <a16:colId xmlns:a16="http://schemas.microsoft.com/office/drawing/2014/main" val="1618779854"/>
                    </a:ext>
                  </a:extLst>
                </a:gridCol>
              </a:tblGrid>
              <a:tr h="4350326">
                <a:tc>
                  <a:txBody>
                    <a:bodyPr/>
                    <a:lstStyle/>
                    <a:p>
                      <a:pPr marL="0" marR="0">
                        <a:lnSpc>
                          <a:spcPct val="115000"/>
                        </a:lnSpc>
                        <a:spcBef>
                          <a:spcPts val="0"/>
                        </a:spcBef>
                        <a:spcAft>
                          <a:spcPts val="0"/>
                        </a:spcAft>
                      </a:pPr>
                      <a:r>
                        <a:rPr lang="en-US" sz="1500" dirty="0">
                          <a:effectLst/>
                        </a:rPr>
                        <a:t>The robocopy command (short for Robust File Copy) is used to copy entire folder structures between volumes or across a network. The benefit of using robocopy is that all NTFS file permissions and attributes are maintained and interrupted transfers can be resumed. Common switches used with robocopy uses the following are: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500" dirty="0">
                          <a:effectLst/>
                        </a:rPr>
                        <a:t>robocopy [</a:t>
                      </a:r>
                      <a:r>
                        <a:rPr lang="en-US" sz="1500" dirty="0" err="1">
                          <a:effectLst/>
                        </a:rPr>
                        <a:t>source_folder</a:t>
                      </a:r>
                      <a:r>
                        <a:rPr lang="en-US" sz="1500" dirty="0">
                          <a:effectLst/>
                        </a:rPr>
                        <a:t>] [destination] [options] copies entire folder structures to destination.</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500" dirty="0">
                          <a:effectLst/>
                        </a:rPr>
                        <a:t>robocopy /s copies subdirectories, excluding empty directories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500" dirty="0">
                          <a:effectLst/>
                        </a:rPr>
                        <a:t>robocopy /e copies subdirectories, including empty directories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500" dirty="0">
                          <a:effectLst/>
                        </a:rPr>
                        <a:t>robocopy /mov moves all specified files and directories, and deletes them from the source when complete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500" dirty="0">
                          <a:effectLst/>
                        </a:rPr>
                        <a:t>robocopy /</a:t>
                      </a:r>
                      <a:r>
                        <a:rPr lang="en-US" sz="1500" dirty="0" err="1">
                          <a:effectLst/>
                        </a:rPr>
                        <a:t>copyall</a:t>
                      </a:r>
                      <a:r>
                        <a:rPr lang="en-US" sz="1500" dirty="0">
                          <a:effectLst/>
                        </a:rPr>
                        <a:t> copies all files attributes and information</a:t>
                      </a:r>
                    </a:p>
                    <a:p>
                      <a:pPr marL="0" marR="0">
                        <a:lnSpc>
                          <a:spcPct val="115000"/>
                        </a:lnSpc>
                        <a:spcBef>
                          <a:spcPts val="0"/>
                        </a:spcBef>
                        <a:spcAft>
                          <a:spcPts val="600"/>
                        </a:spcAft>
                      </a:pPr>
                      <a:r>
                        <a:rPr lang="en-US" sz="1400" dirty="0" err="1">
                          <a:effectLst/>
                        </a:rPr>
                        <a:t>RoboCopy</a:t>
                      </a:r>
                      <a:r>
                        <a:rPr lang="en-US" sz="1400" dirty="0">
                          <a:effectLst/>
                        </a:rPr>
                        <a:t> is a very powerful copy utility and should be used only if you fully understand how to use it.</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266686" marR="266686" marT="133343" marB="133343" anchor="ctr"/>
                </a:tc>
                <a:extLst>
                  <a:ext uri="{0D108BD9-81ED-4DB2-BD59-A6C34878D82A}">
                    <a16:rowId xmlns:a16="http://schemas.microsoft.com/office/drawing/2014/main" val="1418388363"/>
                  </a:ext>
                </a:extLst>
              </a:tr>
            </a:tbl>
          </a:graphicData>
        </a:graphic>
      </p:graphicFrame>
    </p:spTree>
    <p:extLst>
      <p:ext uri="{BB962C8B-B14F-4D97-AF65-F5344CB8AC3E}">
        <p14:creationId xmlns:p14="http://schemas.microsoft.com/office/powerpoint/2010/main" val="2193491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34348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8FD3FD1-3334-417A-B900-CF93E5D872CA}"/>
              </a:ext>
            </a:extLst>
          </p:cNvPr>
          <p:cNvSpPr>
            <a:spLocks noGrp="1"/>
          </p:cNvSpPr>
          <p:nvPr>
            <p:ph type="title"/>
          </p:nvPr>
        </p:nvSpPr>
        <p:spPr>
          <a:xfrm>
            <a:off x="526073" y="466578"/>
            <a:ext cx="11139854" cy="930447"/>
          </a:xfrm>
        </p:spPr>
        <p:txBody>
          <a:bodyPr vert="horz" lIns="91440" tIns="45720" rIns="91440" bIns="45720" rtlCol="0" anchor="b">
            <a:normAutofit/>
          </a:bodyPr>
          <a:lstStyle/>
          <a:p>
            <a:pPr algn="ctr"/>
            <a:r>
              <a:rPr lang="en-US" sz="5400" kern="1200">
                <a:solidFill>
                  <a:srgbClr val="FFFFFF"/>
                </a:solidFill>
                <a:latin typeface="+mj-lt"/>
                <a:ea typeface="+mj-ea"/>
                <a:cs typeface="+mj-cs"/>
              </a:rPr>
              <a:t>File Management Command – “edit”</a:t>
            </a:r>
          </a:p>
        </p:txBody>
      </p:sp>
      <p:cxnSp>
        <p:nvCxnSpPr>
          <p:cNvPr id="11" name="Straight Connector 10">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144863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graphicFrame>
        <p:nvGraphicFramePr>
          <p:cNvPr id="4" name="Content Placeholder 3">
            <a:extLst>
              <a:ext uri="{FF2B5EF4-FFF2-40B4-BE49-F238E27FC236}">
                <a16:creationId xmlns:a16="http://schemas.microsoft.com/office/drawing/2014/main" id="{39C26128-846E-4719-BCBB-CC979B084DB6}"/>
              </a:ext>
            </a:extLst>
          </p:cNvPr>
          <p:cNvGraphicFramePr>
            <a:graphicFrameLocks noGrp="1"/>
          </p:cNvGraphicFramePr>
          <p:nvPr>
            <p:ph idx="1"/>
            <p:extLst>
              <p:ext uri="{D42A27DB-BD31-4B8C-83A1-F6EECF244321}">
                <p14:modId xmlns:p14="http://schemas.microsoft.com/office/powerpoint/2010/main" val="1270465418"/>
              </p:ext>
            </p:extLst>
          </p:nvPr>
        </p:nvGraphicFramePr>
        <p:xfrm>
          <a:off x="320040" y="3088328"/>
          <a:ext cx="11496821" cy="2840803"/>
        </p:xfrm>
        <a:graphic>
          <a:graphicData uri="http://schemas.openxmlformats.org/drawingml/2006/table">
            <a:tbl>
              <a:tblPr firstRow="1" firstCol="1" bandRow="1">
                <a:tableStyleId>{5C22544A-7EE6-4342-B048-85BDC9FD1C3A}</a:tableStyleId>
              </a:tblPr>
              <a:tblGrid>
                <a:gridCol w="11496821">
                  <a:extLst>
                    <a:ext uri="{9D8B030D-6E8A-4147-A177-3AD203B41FA5}">
                      <a16:colId xmlns:a16="http://schemas.microsoft.com/office/drawing/2014/main" val="848005144"/>
                    </a:ext>
                  </a:extLst>
                </a:gridCol>
              </a:tblGrid>
              <a:tr h="2840803">
                <a:tc>
                  <a:txBody>
                    <a:bodyPr/>
                    <a:lstStyle/>
                    <a:p>
                      <a:pPr marL="0" marR="0">
                        <a:lnSpc>
                          <a:spcPct val="115000"/>
                        </a:lnSpc>
                        <a:spcBef>
                          <a:spcPts val="0"/>
                        </a:spcBef>
                        <a:spcAft>
                          <a:spcPts val="0"/>
                        </a:spcAft>
                      </a:pPr>
                      <a:r>
                        <a:rPr lang="en-US" sz="2400" dirty="0">
                          <a:effectLst/>
                        </a:rPr>
                        <a:t>Use the edit command to view, create, or modify files. Common switches used with edit are:</a:t>
                      </a:r>
                      <a:endParaRPr lang="en-US" sz="25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2400" dirty="0">
                          <a:effectLst/>
                        </a:rPr>
                        <a:t>edit [file] specifies initial files(s) to load. Wildcards and multiple file specs can be given.</a:t>
                      </a:r>
                      <a:endParaRPr lang="en-US" sz="25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2400" dirty="0">
                          <a:effectLst/>
                        </a:rPr>
                        <a:t>edit /r load file(s) in read-only mode.</a:t>
                      </a:r>
                      <a:endParaRPr lang="en-US" sz="2500" dirty="0">
                        <a:effectLst/>
                        <a:latin typeface="Calibri" panose="020F0502020204030204" pitchFamily="34" charset="0"/>
                        <a:ea typeface="Calibri" panose="020F0502020204030204" pitchFamily="34" charset="0"/>
                        <a:cs typeface="Times New Roman" panose="02020603050405020304" pitchFamily="18" charset="0"/>
                      </a:endParaRPr>
                    </a:p>
                  </a:txBody>
                  <a:tcPr marL="428693" marR="428693" marT="214346" marB="214346" anchor="ctr"/>
                </a:tc>
                <a:extLst>
                  <a:ext uri="{0D108BD9-81ED-4DB2-BD59-A6C34878D82A}">
                    <a16:rowId xmlns:a16="http://schemas.microsoft.com/office/drawing/2014/main" val="3840369578"/>
                  </a:ext>
                </a:extLst>
              </a:tr>
            </a:tbl>
          </a:graphicData>
        </a:graphic>
      </p:graphicFrame>
    </p:spTree>
    <p:extLst>
      <p:ext uri="{BB962C8B-B14F-4D97-AF65-F5344CB8AC3E}">
        <p14:creationId xmlns:p14="http://schemas.microsoft.com/office/powerpoint/2010/main" val="1430664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8A740BC-A0AA-45E0-B899-2AE9C6FE1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13121" y="-2"/>
            <a:ext cx="6278879" cy="6858002"/>
          </a:xfrm>
          <a:custGeom>
            <a:avLst/>
            <a:gdLst>
              <a:gd name="connsiteX0" fmla="*/ 45572 w 6278879"/>
              <a:gd name="connsiteY0" fmla="*/ 0 h 6858002"/>
              <a:gd name="connsiteX1" fmla="*/ 6278879 w 6278879"/>
              <a:gd name="connsiteY1" fmla="*/ 0 h 6858002"/>
              <a:gd name="connsiteX2" fmla="*/ 6278879 w 6278879"/>
              <a:gd name="connsiteY2" fmla="*/ 6858002 h 6858002"/>
              <a:gd name="connsiteX3" fmla="*/ 3292308 w 6278879"/>
              <a:gd name="connsiteY3" fmla="*/ 6858002 h 6858002"/>
              <a:gd name="connsiteX4" fmla="*/ 3181526 w 6278879"/>
              <a:gd name="connsiteY4" fmla="*/ 6786982 h 6858002"/>
              <a:gd name="connsiteX5" fmla="*/ 0 w 6278879"/>
              <a:gd name="connsiteY5" fmla="*/ 803254 h 6858002"/>
              <a:gd name="connsiteX6" fmla="*/ 37255 w 6278879"/>
              <a:gd name="connsiteY6" fmla="*/ 65447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9" h="6858002">
                <a:moveTo>
                  <a:pt x="45572" y="0"/>
                </a:moveTo>
                <a:lnTo>
                  <a:pt x="6278879" y="0"/>
                </a:lnTo>
                <a:lnTo>
                  <a:pt x="6278879" y="6858002"/>
                </a:lnTo>
                <a:lnTo>
                  <a:pt x="3292308" y="6858002"/>
                </a:lnTo>
                <a:lnTo>
                  <a:pt x="3181526" y="6786982"/>
                </a:lnTo>
                <a:cubicBezTo>
                  <a:pt x="1262021" y="5490191"/>
                  <a:pt x="0" y="3294103"/>
                  <a:pt x="0" y="803254"/>
                </a:cubicBezTo>
                <a:cubicBezTo>
                  <a:pt x="0" y="554169"/>
                  <a:pt x="12620" y="308032"/>
                  <a:pt x="37255" y="65447"/>
                </a:cubicBez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EC153EB-8875-4E59-992A-2546D674986E}"/>
              </a:ext>
            </a:extLst>
          </p:cNvPr>
          <p:cNvSpPr>
            <a:spLocks noGrp="1"/>
          </p:cNvSpPr>
          <p:nvPr>
            <p:ph type="title"/>
          </p:nvPr>
        </p:nvSpPr>
        <p:spPr>
          <a:xfrm>
            <a:off x="655320" y="365125"/>
            <a:ext cx="9013052" cy="1623312"/>
          </a:xfrm>
        </p:spPr>
        <p:txBody>
          <a:bodyPr anchor="b">
            <a:normAutofit/>
          </a:bodyPr>
          <a:lstStyle/>
          <a:p>
            <a:r>
              <a:rPr lang="en-US" sz="4000"/>
              <a:t>File Management Command – “del”</a:t>
            </a:r>
          </a:p>
        </p:txBody>
      </p:sp>
      <p:cxnSp>
        <p:nvCxnSpPr>
          <p:cNvPr id="10" name="Straight Arrow Connector 9">
            <a:extLst>
              <a:ext uri="{FF2B5EF4-FFF2-40B4-BE49-F238E27FC236}">
                <a16:creationId xmlns:a16="http://schemas.microsoft.com/office/drawing/2014/main" id="{B874EF51-C858-4BB9-97C3-D17755787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3661" y="2316480"/>
            <a:ext cx="82296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51020FD-D68F-42AF-B708-B2F04FD02A44}"/>
              </a:ext>
            </a:extLst>
          </p:cNvPr>
          <p:cNvSpPr>
            <a:spLocks noGrp="1"/>
          </p:cNvSpPr>
          <p:nvPr>
            <p:ph idx="1"/>
          </p:nvPr>
        </p:nvSpPr>
        <p:spPr>
          <a:xfrm>
            <a:off x="655320" y="2644518"/>
            <a:ext cx="9013052" cy="3327251"/>
          </a:xfrm>
        </p:spPr>
        <p:txBody>
          <a:bodyPr>
            <a:normAutofit/>
          </a:bodyPr>
          <a:lstStyle/>
          <a:p>
            <a:r>
              <a:rPr lang="en-US" sz="2000" dirty="0"/>
              <a:t>Use the </a:t>
            </a:r>
            <a:r>
              <a:rPr lang="en-US" sz="2000" b="1" dirty="0"/>
              <a:t>del</a:t>
            </a:r>
            <a:r>
              <a:rPr lang="en-US" sz="2000" dirty="0"/>
              <a:t> command to delete one or more files on the system. Common switches used with </a:t>
            </a:r>
            <a:r>
              <a:rPr lang="en-US" sz="2000" b="1" dirty="0"/>
              <a:t>del</a:t>
            </a:r>
            <a:r>
              <a:rPr lang="en-US" sz="2000" dirty="0"/>
              <a:t> are:</a:t>
            </a:r>
          </a:p>
          <a:p>
            <a:pPr lvl="0"/>
            <a:r>
              <a:rPr lang="en-US" sz="2000" b="1" dirty="0"/>
              <a:t>del </a:t>
            </a:r>
            <a:r>
              <a:rPr lang="en-US" sz="2000" b="1" i="1" dirty="0"/>
              <a:t>[file]</a:t>
            </a:r>
            <a:r>
              <a:rPr lang="en-US" sz="2000" dirty="0"/>
              <a:t> specifies the file to delete. Wildcards and multiple filenames can be given.</a:t>
            </a:r>
          </a:p>
          <a:p>
            <a:r>
              <a:rPr lang="en-US" sz="2000" b="1" dirty="0"/>
              <a:t>del /p</a:t>
            </a:r>
            <a:r>
              <a:rPr lang="en-US" sz="2000" dirty="0"/>
              <a:t> prompts for confirmation before deleting the specified file(s).</a:t>
            </a:r>
          </a:p>
        </p:txBody>
      </p:sp>
    </p:spTree>
    <p:extLst>
      <p:ext uri="{BB962C8B-B14F-4D97-AF65-F5344CB8AC3E}">
        <p14:creationId xmlns:p14="http://schemas.microsoft.com/office/powerpoint/2010/main" val="205461946"/>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5724071-AC7B-4A67-934B-CD7F90745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73"/>
            <a:ext cx="12192000" cy="185587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68B44A-AD30-46C9-94CF-36822D99963F}"/>
              </a:ext>
            </a:extLst>
          </p:cNvPr>
          <p:cNvSpPr>
            <a:spLocks noGrp="1"/>
          </p:cNvSpPr>
          <p:nvPr>
            <p:ph type="title"/>
          </p:nvPr>
        </p:nvSpPr>
        <p:spPr>
          <a:xfrm>
            <a:off x="838200" y="365125"/>
            <a:ext cx="10515600" cy="1325563"/>
          </a:xfrm>
        </p:spPr>
        <p:txBody>
          <a:bodyPr>
            <a:normAutofit/>
          </a:bodyPr>
          <a:lstStyle/>
          <a:p>
            <a:r>
              <a:rPr lang="en-US">
                <a:solidFill>
                  <a:schemeClr val="bg1"/>
                </a:solidFill>
              </a:rPr>
              <a:t>NTFS Permissions: ACL (Access Control List)</a:t>
            </a:r>
          </a:p>
        </p:txBody>
      </p:sp>
      <p:graphicFrame>
        <p:nvGraphicFramePr>
          <p:cNvPr id="4" name="Content Placeholder 3">
            <a:extLst>
              <a:ext uri="{FF2B5EF4-FFF2-40B4-BE49-F238E27FC236}">
                <a16:creationId xmlns:a16="http://schemas.microsoft.com/office/drawing/2014/main" id="{4D84FC53-607B-4194-B67A-F6721525516C}"/>
              </a:ext>
            </a:extLst>
          </p:cNvPr>
          <p:cNvGraphicFramePr>
            <a:graphicFrameLocks noGrp="1"/>
          </p:cNvGraphicFramePr>
          <p:nvPr>
            <p:ph idx="1"/>
            <p:extLst>
              <p:ext uri="{D42A27DB-BD31-4B8C-83A1-F6EECF244321}">
                <p14:modId xmlns:p14="http://schemas.microsoft.com/office/powerpoint/2010/main" val="1715624329"/>
              </p:ext>
            </p:extLst>
          </p:nvPr>
        </p:nvGraphicFramePr>
        <p:xfrm>
          <a:off x="838200" y="2060386"/>
          <a:ext cx="10515601" cy="4562085"/>
        </p:xfrm>
        <a:graphic>
          <a:graphicData uri="http://schemas.openxmlformats.org/drawingml/2006/table">
            <a:tbl>
              <a:tblPr firstRow="1" firstCol="1" bandRow="1">
                <a:noFill/>
                <a:tableStyleId>{5C22544A-7EE6-4342-B048-85BDC9FD1C3A}</a:tableStyleId>
              </a:tblPr>
              <a:tblGrid>
                <a:gridCol w="4252959">
                  <a:extLst>
                    <a:ext uri="{9D8B030D-6E8A-4147-A177-3AD203B41FA5}">
                      <a16:colId xmlns:a16="http://schemas.microsoft.com/office/drawing/2014/main" val="2107866137"/>
                    </a:ext>
                  </a:extLst>
                </a:gridCol>
                <a:gridCol w="6262642">
                  <a:extLst>
                    <a:ext uri="{9D8B030D-6E8A-4147-A177-3AD203B41FA5}">
                      <a16:colId xmlns:a16="http://schemas.microsoft.com/office/drawing/2014/main" val="3398929112"/>
                    </a:ext>
                  </a:extLst>
                </a:gridCol>
              </a:tblGrid>
              <a:tr h="561169">
                <a:tc>
                  <a:txBody>
                    <a:bodyPr/>
                    <a:lstStyle/>
                    <a:p>
                      <a:pPr marL="0" marR="0" algn="r">
                        <a:lnSpc>
                          <a:spcPct val="115000"/>
                        </a:lnSpc>
                        <a:spcBef>
                          <a:spcPts val="375"/>
                        </a:spcBef>
                        <a:spcAft>
                          <a:spcPts val="375"/>
                        </a:spcAft>
                      </a:pPr>
                      <a:r>
                        <a:rPr lang="en-US" sz="1300" b="1">
                          <a:solidFill>
                            <a:schemeClr val="tx1">
                              <a:lumMod val="75000"/>
                              <a:lumOff val="25000"/>
                            </a:schemeClr>
                          </a:solidFill>
                          <a:effectLst/>
                        </a:rPr>
                        <a:t>Permission</a:t>
                      </a:r>
                      <a:endParaRPr lang="en-US" sz="13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4226" marR="231339" marT="77113" marB="77113" anchor="ctr">
                    <a:lnL w="12700" cmpd="sng">
                      <a:noFill/>
                      <a:prstDash val="solid"/>
                    </a:lnL>
                    <a:lnR w="12700" cmpd="sng">
                      <a:noFill/>
                      <a:prstDash val="solid"/>
                    </a:lnR>
                    <a:lnT w="12700" cmpd="sng">
                      <a:noFill/>
                      <a:prstDash val="solid"/>
                    </a:lnT>
                    <a:lnB w="9525" cap="flat" cmpd="sng" algn="ctr">
                      <a:solidFill>
                        <a:srgbClr val="D8DCDC"/>
                      </a:solidFill>
                      <a:prstDash val="solid"/>
                    </a:lnB>
                    <a:noFill/>
                  </a:tcPr>
                </a:tc>
                <a:tc>
                  <a:txBody>
                    <a:bodyPr/>
                    <a:lstStyle/>
                    <a:p>
                      <a:pPr marL="0" marR="0">
                        <a:lnSpc>
                          <a:spcPct val="115000"/>
                        </a:lnSpc>
                        <a:spcBef>
                          <a:spcPts val="375"/>
                        </a:spcBef>
                        <a:spcAft>
                          <a:spcPts val="375"/>
                        </a:spcAft>
                      </a:pPr>
                      <a:r>
                        <a:rPr lang="en-US" sz="1300" b="1">
                          <a:solidFill>
                            <a:schemeClr val="tx1">
                              <a:lumMod val="75000"/>
                              <a:lumOff val="25000"/>
                            </a:schemeClr>
                          </a:solidFill>
                          <a:effectLst/>
                        </a:rPr>
                        <a:t>Allowed Actions</a:t>
                      </a:r>
                      <a:endParaRPr lang="en-US" sz="13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4226" marR="160652" marT="77113" marB="77113" anchor="ctr">
                    <a:lnL w="12700" cmpd="sng">
                      <a:noFill/>
                      <a:prstDash val="solid"/>
                    </a:lnL>
                    <a:lnR w="12700" cmpd="sng">
                      <a:noFill/>
                      <a:prstDash val="solid"/>
                    </a:lnR>
                    <a:lnT w="12700" cmpd="sng">
                      <a:noFill/>
                      <a:prstDash val="solid"/>
                    </a:lnT>
                    <a:lnB w="9525" cap="flat" cmpd="sng" algn="ctr">
                      <a:solidFill>
                        <a:srgbClr val="D8DCDC"/>
                      </a:solidFill>
                      <a:prstDash val="solid"/>
                    </a:lnB>
                    <a:noFill/>
                  </a:tcPr>
                </a:tc>
                <a:extLst>
                  <a:ext uri="{0D108BD9-81ED-4DB2-BD59-A6C34878D82A}">
                    <a16:rowId xmlns:a16="http://schemas.microsoft.com/office/drawing/2014/main" val="2914602542"/>
                  </a:ext>
                </a:extLst>
              </a:tr>
              <a:tr h="561169">
                <a:tc>
                  <a:txBody>
                    <a:bodyPr/>
                    <a:lstStyle/>
                    <a:p>
                      <a:pPr marL="0" marR="0" algn="r">
                        <a:lnSpc>
                          <a:spcPct val="115000"/>
                        </a:lnSpc>
                        <a:spcBef>
                          <a:spcPts val="375"/>
                        </a:spcBef>
                        <a:spcAft>
                          <a:spcPts val="375"/>
                        </a:spcAft>
                      </a:pPr>
                      <a:r>
                        <a:rPr lang="en-US" sz="1300" b="1">
                          <a:solidFill>
                            <a:schemeClr val="tx1">
                              <a:lumMod val="75000"/>
                              <a:lumOff val="25000"/>
                            </a:schemeClr>
                          </a:solidFill>
                          <a:effectLst/>
                        </a:rPr>
                        <a:t>Read</a:t>
                      </a:r>
                      <a:endParaRPr lang="en-US" sz="13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4226" marR="231339" marT="77113" marB="77113" anchor="ctr">
                    <a:lnL w="12700" cmpd="sng">
                      <a:noFill/>
                      <a:prstDash val="solid"/>
                    </a:lnL>
                    <a:lnR w="9525" cap="flat" cmpd="sng" algn="ctr">
                      <a:solidFill>
                        <a:srgbClr val="D8DCDC"/>
                      </a:solidFill>
                      <a:prstDash val="solid"/>
                    </a:lnR>
                    <a:lnT w="9525" cap="flat" cmpd="sng" algn="ctr">
                      <a:solidFill>
                        <a:srgbClr val="D8DCDC"/>
                      </a:solidFill>
                      <a:prstDash val="solid"/>
                    </a:lnT>
                    <a:lnB w="12700" cmpd="sng">
                      <a:noFill/>
                      <a:prstDash val="solid"/>
                    </a:lnB>
                    <a:noFill/>
                  </a:tcPr>
                </a:tc>
                <a:tc>
                  <a:txBody>
                    <a:bodyPr/>
                    <a:lstStyle/>
                    <a:p>
                      <a:pPr marL="0" marR="0">
                        <a:lnSpc>
                          <a:spcPct val="115000"/>
                        </a:lnSpc>
                        <a:spcBef>
                          <a:spcPts val="375"/>
                        </a:spcBef>
                        <a:spcAft>
                          <a:spcPts val="375"/>
                        </a:spcAft>
                      </a:pPr>
                      <a:r>
                        <a:rPr lang="en-US" sz="1300">
                          <a:solidFill>
                            <a:schemeClr val="tx1">
                              <a:lumMod val="75000"/>
                              <a:lumOff val="25000"/>
                            </a:schemeClr>
                          </a:solidFill>
                          <a:effectLst/>
                        </a:rPr>
                        <a:t>View folder details and attributes. View file attributes; open a file.</a:t>
                      </a:r>
                      <a:endParaRPr lang="en-US" sz="13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4226" marR="160652" marT="77113" marB="77113" anchor="ctr">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extLst>
                  <a:ext uri="{0D108BD9-81ED-4DB2-BD59-A6C34878D82A}">
                    <a16:rowId xmlns:a16="http://schemas.microsoft.com/office/drawing/2014/main" val="3802918840"/>
                  </a:ext>
                </a:extLst>
              </a:tr>
              <a:tr h="561169">
                <a:tc>
                  <a:txBody>
                    <a:bodyPr/>
                    <a:lstStyle/>
                    <a:p>
                      <a:pPr marL="0" marR="0" algn="r">
                        <a:lnSpc>
                          <a:spcPct val="115000"/>
                        </a:lnSpc>
                        <a:spcBef>
                          <a:spcPts val="375"/>
                        </a:spcBef>
                        <a:spcAft>
                          <a:spcPts val="375"/>
                        </a:spcAft>
                      </a:pPr>
                      <a:r>
                        <a:rPr lang="en-US" sz="1300" b="1">
                          <a:solidFill>
                            <a:schemeClr val="tx1">
                              <a:lumMod val="75000"/>
                              <a:lumOff val="25000"/>
                            </a:schemeClr>
                          </a:solidFill>
                          <a:effectLst/>
                        </a:rPr>
                        <a:t>Write</a:t>
                      </a:r>
                      <a:endParaRPr lang="en-US" sz="13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4226" marR="231339" marT="77113" marB="77113" anchor="ctr">
                    <a:lnL w="12700" cmpd="sng">
                      <a:noFill/>
                      <a:prstDash val="solid"/>
                    </a:lnL>
                    <a:lnR w="9525" cap="flat" cmpd="sng" algn="ctr">
                      <a:solidFill>
                        <a:srgbClr val="D8DCDC"/>
                      </a:solidFill>
                      <a:prstDash val="solid"/>
                    </a:lnR>
                    <a:lnT w="12700" cmpd="sng">
                      <a:noFill/>
                      <a:prstDash val="solid"/>
                    </a:lnT>
                    <a:lnB w="12700" cmpd="sng">
                      <a:noFill/>
                      <a:prstDash val="solid"/>
                    </a:lnB>
                    <a:noFill/>
                  </a:tcPr>
                </a:tc>
                <a:tc>
                  <a:txBody>
                    <a:bodyPr/>
                    <a:lstStyle/>
                    <a:p>
                      <a:pPr marL="0" marR="0">
                        <a:lnSpc>
                          <a:spcPct val="115000"/>
                        </a:lnSpc>
                        <a:spcBef>
                          <a:spcPts val="375"/>
                        </a:spcBef>
                        <a:spcAft>
                          <a:spcPts val="375"/>
                        </a:spcAft>
                      </a:pPr>
                      <a:r>
                        <a:rPr lang="en-US" sz="1300">
                          <a:solidFill>
                            <a:schemeClr val="tx1">
                              <a:lumMod val="75000"/>
                              <a:lumOff val="25000"/>
                            </a:schemeClr>
                          </a:solidFill>
                          <a:effectLst/>
                        </a:rPr>
                        <a:t>Change folder or file data and attributes.</a:t>
                      </a:r>
                      <a:endParaRPr lang="en-US" sz="13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4226" marR="160652" marT="77113" marB="77113" anchor="ctr">
                    <a:lnL w="9525" cap="flat" cmpd="sng" algn="ctr">
                      <a:solidFill>
                        <a:srgbClr val="D8DC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extLst>
                  <a:ext uri="{0D108BD9-81ED-4DB2-BD59-A6C34878D82A}">
                    <a16:rowId xmlns:a16="http://schemas.microsoft.com/office/drawing/2014/main" val="2999673725"/>
                  </a:ext>
                </a:extLst>
              </a:tr>
              <a:tr h="561169">
                <a:tc>
                  <a:txBody>
                    <a:bodyPr/>
                    <a:lstStyle/>
                    <a:p>
                      <a:pPr marL="0" marR="0" algn="r">
                        <a:lnSpc>
                          <a:spcPct val="115000"/>
                        </a:lnSpc>
                        <a:spcBef>
                          <a:spcPts val="375"/>
                        </a:spcBef>
                        <a:spcAft>
                          <a:spcPts val="375"/>
                        </a:spcAft>
                      </a:pPr>
                      <a:r>
                        <a:rPr lang="en-US" sz="1300" b="1">
                          <a:solidFill>
                            <a:schemeClr val="tx1">
                              <a:lumMod val="75000"/>
                              <a:lumOff val="25000"/>
                            </a:schemeClr>
                          </a:solidFill>
                          <a:effectLst/>
                        </a:rPr>
                        <a:t>List Folder Contents</a:t>
                      </a:r>
                      <a:endParaRPr lang="en-US" sz="13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4226" marR="231339" marT="77113" marB="77113" anchor="ctr">
                    <a:lnL w="12700" cmpd="sng">
                      <a:noFill/>
                      <a:prstDash val="solid"/>
                    </a:lnL>
                    <a:lnR w="9525" cap="flat" cmpd="sng" algn="ctr">
                      <a:solidFill>
                        <a:srgbClr val="D8DCDC"/>
                      </a:solidFill>
                      <a:prstDash val="solid"/>
                    </a:lnR>
                    <a:lnT w="12700" cmpd="sng">
                      <a:noFill/>
                      <a:prstDash val="solid"/>
                    </a:lnT>
                    <a:lnB w="12700" cmpd="sng">
                      <a:noFill/>
                      <a:prstDash val="solid"/>
                    </a:lnB>
                    <a:noFill/>
                  </a:tcPr>
                </a:tc>
                <a:tc>
                  <a:txBody>
                    <a:bodyPr/>
                    <a:lstStyle/>
                    <a:p>
                      <a:pPr marL="0" marR="0">
                        <a:lnSpc>
                          <a:spcPct val="115000"/>
                        </a:lnSpc>
                        <a:spcBef>
                          <a:spcPts val="375"/>
                        </a:spcBef>
                        <a:spcAft>
                          <a:spcPts val="375"/>
                        </a:spcAft>
                      </a:pPr>
                      <a:r>
                        <a:rPr lang="en-US" sz="1300" dirty="0">
                          <a:solidFill>
                            <a:schemeClr val="tx1">
                              <a:lumMod val="75000"/>
                              <a:lumOff val="25000"/>
                            </a:schemeClr>
                          </a:solidFill>
                          <a:effectLst/>
                        </a:rPr>
                        <a:t>Includes all Read actions and adds the ability to view a folder's contents.</a:t>
                      </a:r>
                      <a:endParaRPr lang="en-US" sz="13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4226" marR="160652" marT="77113" marB="77113" anchor="ctr">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extLst>
                  <a:ext uri="{0D108BD9-81ED-4DB2-BD59-A6C34878D82A}">
                    <a16:rowId xmlns:a16="http://schemas.microsoft.com/office/drawing/2014/main" val="91765724"/>
                  </a:ext>
                </a:extLst>
              </a:tr>
              <a:tr h="561169">
                <a:tc>
                  <a:txBody>
                    <a:bodyPr/>
                    <a:lstStyle/>
                    <a:p>
                      <a:pPr marL="0" marR="0" algn="r">
                        <a:lnSpc>
                          <a:spcPct val="115000"/>
                        </a:lnSpc>
                        <a:spcBef>
                          <a:spcPts val="375"/>
                        </a:spcBef>
                        <a:spcAft>
                          <a:spcPts val="375"/>
                        </a:spcAft>
                      </a:pPr>
                      <a:r>
                        <a:rPr lang="en-US" sz="1300" b="1">
                          <a:solidFill>
                            <a:schemeClr val="tx1">
                              <a:lumMod val="75000"/>
                              <a:lumOff val="25000"/>
                            </a:schemeClr>
                          </a:solidFill>
                          <a:effectLst/>
                        </a:rPr>
                        <a:t>Read &amp; Execute</a:t>
                      </a:r>
                      <a:endParaRPr lang="en-US" sz="13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4226" marR="231339" marT="77113" marB="77113" anchor="ctr">
                    <a:lnL w="12700" cmpd="sng">
                      <a:noFill/>
                      <a:prstDash val="solid"/>
                    </a:lnL>
                    <a:lnR w="9525" cap="flat" cmpd="sng" algn="ctr">
                      <a:solidFill>
                        <a:srgbClr val="D8DCDC"/>
                      </a:solidFill>
                      <a:prstDash val="solid"/>
                    </a:lnR>
                    <a:lnT w="12700" cmpd="sng">
                      <a:noFill/>
                      <a:prstDash val="solid"/>
                    </a:lnT>
                    <a:lnB w="12700" cmpd="sng">
                      <a:noFill/>
                      <a:prstDash val="solid"/>
                    </a:lnB>
                    <a:noFill/>
                  </a:tcPr>
                </a:tc>
                <a:tc>
                  <a:txBody>
                    <a:bodyPr/>
                    <a:lstStyle/>
                    <a:p>
                      <a:pPr marL="0" marR="0">
                        <a:lnSpc>
                          <a:spcPct val="115000"/>
                        </a:lnSpc>
                        <a:spcBef>
                          <a:spcPts val="375"/>
                        </a:spcBef>
                        <a:spcAft>
                          <a:spcPts val="375"/>
                        </a:spcAft>
                      </a:pPr>
                      <a:r>
                        <a:rPr lang="en-US" sz="1300">
                          <a:solidFill>
                            <a:schemeClr val="tx1">
                              <a:lumMod val="75000"/>
                              <a:lumOff val="25000"/>
                            </a:schemeClr>
                          </a:solidFill>
                          <a:effectLst/>
                        </a:rPr>
                        <a:t>Includes all Read actions and adds the ability to run programs.</a:t>
                      </a:r>
                      <a:endParaRPr lang="en-US" sz="13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4226" marR="160652" marT="77113" marB="77113" anchor="ctr">
                    <a:lnL w="9525" cap="flat" cmpd="sng" algn="ctr">
                      <a:solidFill>
                        <a:srgbClr val="D8DC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extLst>
                  <a:ext uri="{0D108BD9-81ED-4DB2-BD59-A6C34878D82A}">
                    <a16:rowId xmlns:a16="http://schemas.microsoft.com/office/drawing/2014/main" val="2627921818"/>
                  </a:ext>
                </a:extLst>
              </a:tr>
              <a:tr h="878120">
                <a:tc>
                  <a:txBody>
                    <a:bodyPr/>
                    <a:lstStyle/>
                    <a:p>
                      <a:pPr marL="0" marR="0" algn="r">
                        <a:lnSpc>
                          <a:spcPct val="115000"/>
                        </a:lnSpc>
                        <a:spcBef>
                          <a:spcPts val="375"/>
                        </a:spcBef>
                        <a:spcAft>
                          <a:spcPts val="375"/>
                        </a:spcAft>
                      </a:pPr>
                      <a:r>
                        <a:rPr lang="en-US" sz="1300" b="1">
                          <a:solidFill>
                            <a:schemeClr val="tx1">
                              <a:lumMod val="75000"/>
                              <a:lumOff val="25000"/>
                            </a:schemeClr>
                          </a:solidFill>
                          <a:effectLst/>
                        </a:rPr>
                        <a:t>Modify</a:t>
                      </a:r>
                      <a:endParaRPr lang="en-US" sz="13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4226" marR="231339" marT="77113" marB="77113" anchor="ctr">
                    <a:lnL w="12700" cmpd="sng">
                      <a:noFill/>
                      <a:prstDash val="solid"/>
                    </a:lnL>
                    <a:lnR w="9525" cap="flat" cmpd="sng" algn="ctr">
                      <a:solidFill>
                        <a:srgbClr val="D8DCDC"/>
                      </a:solidFill>
                      <a:prstDash val="solid"/>
                    </a:lnR>
                    <a:lnT w="12700" cmpd="sng">
                      <a:noFill/>
                      <a:prstDash val="solid"/>
                    </a:lnT>
                    <a:lnB w="12700" cmpd="sng">
                      <a:noFill/>
                      <a:prstDash val="solid"/>
                    </a:lnB>
                    <a:noFill/>
                  </a:tcPr>
                </a:tc>
                <a:tc>
                  <a:txBody>
                    <a:bodyPr/>
                    <a:lstStyle/>
                    <a:p>
                      <a:pPr marL="0" marR="0">
                        <a:lnSpc>
                          <a:spcPct val="115000"/>
                        </a:lnSpc>
                        <a:spcBef>
                          <a:spcPts val="375"/>
                        </a:spcBef>
                        <a:spcAft>
                          <a:spcPts val="375"/>
                        </a:spcAft>
                      </a:pPr>
                      <a:r>
                        <a:rPr lang="en-US" sz="1300">
                          <a:solidFill>
                            <a:schemeClr val="tx1">
                              <a:lumMod val="75000"/>
                              <a:lumOff val="25000"/>
                            </a:schemeClr>
                          </a:solidFill>
                          <a:effectLst/>
                        </a:rPr>
                        <a:t>Includes all Read &amp; Execute and Write actions and adds the ability to add or delete files.</a:t>
                      </a:r>
                      <a:endParaRPr lang="en-US" sz="13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4226" marR="160652" marT="77113" marB="77113" anchor="ctr">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extLst>
                  <a:ext uri="{0D108BD9-81ED-4DB2-BD59-A6C34878D82A}">
                    <a16:rowId xmlns:a16="http://schemas.microsoft.com/office/drawing/2014/main" val="2778587501"/>
                  </a:ext>
                </a:extLst>
              </a:tr>
              <a:tr h="878120">
                <a:tc>
                  <a:txBody>
                    <a:bodyPr/>
                    <a:lstStyle/>
                    <a:p>
                      <a:pPr marL="0" marR="0" algn="r">
                        <a:lnSpc>
                          <a:spcPct val="115000"/>
                        </a:lnSpc>
                        <a:spcBef>
                          <a:spcPts val="375"/>
                        </a:spcBef>
                        <a:spcAft>
                          <a:spcPts val="375"/>
                        </a:spcAft>
                      </a:pPr>
                      <a:r>
                        <a:rPr lang="en-US" sz="1300" b="1">
                          <a:solidFill>
                            <a:schemeClr val="tx1">
                              <a:lumMod val="75000"/>
                              <a:lumOff val="25000"/>
                            </a:schemeClr>
                          </a:solidFill>
                          <a:effectLst/>
                        </a:rPr>
                        <a:t>Full Control</a:t>
                      </a:r>
                      <a:endParaRPr lang="en-US" sz="13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4226" marR="231339" marT="77113" marB="77113" anchor="ctr">
                    <a:lnL w="12700" cmpd="sng">
                      <a:noFill/>
                      <a:prstDash val="solid"/>
                    </a:lnL>
                    <a:lnR w="9525" cap="flat" cmpd="sng" algn="ctr">
                      <a:solidFill>
                        <a:srgbClr val="D8DCDC"/>
                      </a:solidFill>
                      <a:prstDash val="solid"/>
                    </a:lnR>
                    <a:lnT w="12700" cmpd="sng">
                      <a:noFill/>
                      <a:prstDash val="solid"/>
                    </a:lnT>
                    <a:lnB w="12700" cmpd="sng">
                      <a:noFill/>
                      <a:prstDash val="solid"/>
                    </a:lnB>
                    <a:noFill/>
                  </a:tcPr>
                </a:tc>
                <a:tc>
                  <a:txBody>
                    <a:bodyPr/>
                    <a:lstStyle/>
                    <a:p>
                      <a:pPr marL="0" marR="0">
                        <a:lnSpc>
                          <a:spcPct val="115000"/>
                        </a:lnSpc>
                        <a:spcBef>
                          <a:spcPts val="375"/>
                        </a:spcBef>
                        <a:spcAft>
                          <a:spcPts val="375"/>
                        </a:spcAft>
                      </a:pPr>
                      <a:r>
                        <a:rPr lang="en-US" sz="1300" dirty="0">
                          <a:solidFill>
                            <a:schemeClr val="tx1">
                              <a:lumMod val="75000"/>
                              <a:lumOff val="25000"/>
                            </a:schemeClr>
                          </a:solidFill>
                          <a:effectLst/>
                        </a:rPr>
                        <a:t>Includes all other actions and adds the ability to take ownership of and change permissions on the folder.</a:t>
                      </a:r>
                      <a:endParaRPr lang="en-US" sz="13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54226" marR="160652" marT="77113" marB="77113" anchor="ctr">
                    <a:lnL w="9525" cap="flat" cmpd="sng" algn="ctr">
                      <a:solidFill>
                        <a:srgbClr val="D8DC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EDC"/>
                      </a:solidFill>
                      <a:prstDash val="solid"/>
                    </a:lnB>
                    <a:noFill/>
                  </a:tcPr>
                </a:tc>
                <a:extLst>
                  <a:ext uri="{0D108BD9-81ED-4DB2-BD59-A6C34878D82A}">
                    <a16:rowId xmlns:a16="http://schemas.microsoft.com/office/drawing/2014/main" val="3853038558"/>
                  </a:ext>
                </a:extLst>
              </a:tr>
            </a:tbl>
          </a:graphicData>
        </a:graphic>
      </p:graphicFrame>
    </p:spTree>
    <p:extLst>
      <p:ext uri="{BB962C8B-B14F-4D97-AF65-F5344CB8AC3E}">
        <p14:creationId xmlns:p14="http://schemas.microsoft.com/office/powerpoint/2010/main" val="3724022432"/>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8A740BC-A0AA-45E0-B899-2AE9C6FE1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13121" y="-2"/>
            <a:ext cx="6278879" cy="6858002"/>
          </a:xfrm>
          <a:custGeom>
            <a:avLst/>
            <a:gdLst>
              <a:gd name="connsiteX0" fmla="*/ 45572 w 6278879"/>
              <a:gd name="connsiteY0" fmla="*/ 0 h 6858002"/>
              <a:gd name="connsiteX1" fmla="*/ 6278879 w 6278879"/>
              <a:gd name="connsiteY1" fmla="*/ 0 h 6858002"/>
              <a:gd name="connsiteX2" fmla="*/ 6278879 w 6278879"/>
              <a:gd name="connsiteY2" fmla="*/ 6858002 h 6858002"/>
              <a:gd name="connsiteX3" fmla="*/ 3292308 w 6278879"/>
              <a:gd name="connsiteY3" fmla="*/ 6858002 h 6858002"/>
              <a:gd name="connsiteX4" fmla="*/ 3181526 w 6278879"/>
              <a:gd name="connsiteY4" fmla="*/ 6786982 h 6858002"/>
              <a:gd name="connsiteX5" fmla="*/ 0 w 6278879"/>
              <a:gd name="connsiteY5" fmla="*/ 803254 h 6858002"/>
              <a:gd name="connsiteX6" fmla="*/ 37255 w 6278879"/>
              <a:gd name="connsiteY6" fmla="*/ 65447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9" h="6858002">
                <a:moveTo>
                  <a:pt x="45572" y="0"/>
                </a:moveTo>
                <a:lnTo>
                  <a:pt x="6278879" y="0"/>
                </a:lnTo>
                <a:lnTo>
                  <a:pt x="6278879" y="6858002"/>
                </a:lnTo>
                <a:lnTo>
                  <a:pt x="3292308" y="6858002"/>
                </a:lnTo>
                <a:lnTo>
                  <a:pt x="3181526" y="6786982"/>
                </a:lnTo>
                <a:cubicBezTo>
                  <a:pt x="1262021" y="5490191"/>
                  <a:pt x="0" y="3294103"/>
                  <a:pt x="0" y="803254"/>
                </a:cubicBezTo>
                <a:cubicBezTo>
                  <a:pt x="0" y="554169"/>
                  <a:pt x="12620" y="308032"/>
                  <a:pt x="37255" y="65447"/>
                </a:cubicBez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A20A584-25C2-490A-8D75-37CB9C4BE061}"/>
              </a:ext>
            </a:extLst>
          </p:cNvPr>
          <p:cNvSpPr>
            <a:spLocks noGrp="1"/>
          </p:cNvSpPr>
          <p:nvPr>
            <p:ph type="title"/>
          </p:nvPr>
        </p:nvSpPr>
        <p:spPr>
          <a:xfrm>
            <a:off x="655320" y="365125"/>
            <a:ext cx="9013052" cy="1623312"/>
          </a:xfrm>
        </p:spPr>
        <p:txBody>
          <a:bodyPr anchor="b">
            <a:normAutofit/>
          </a:bodyPr>
          <a:lstStyle/>
          <a:p>
            <a:r>
              <a:rPr lang="en-US" sz="4000"/>
              <a:t>NTFS Permission Facts:</a:t>
            </a:r>
          </a:p>
        </p:txBody>
      </p:sp>
      <p:cxnSp>
        <p:nvCxnSpPr>
          <p:cNvPr id="10" name="Straight Arrow Connector 9">
            <a:extLst>
              <a:ext uri="{FF2B5EF4-FFF2-40B4-BE49-F238E27FC236}">
                <a16:creationId xmlns:a16="http://schemas.microsoft.com/office/drawing/2014/main" id="{B874EF51-C858-4BB9-97C3-D17755787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3661" y="2316480"/>
            <a:ext cx="82296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3B0BFC9-C0AC-4BC7-AFDC-C126DC5227D5}"/>
              </a:ext>
            </a:extLst>
          </p:cNvPr>
          <p:cNvSpPr>
            <a:spLocks noGrp="1"/>
          </p:cNvSpPr>
          <p:nvPr>
            <p:ph idx="1"/>
          </p:nvPr>
        </p:nvSpPr>
        <p:spPr>
          <a:xfrm>
            <a:off x="655319" y="2644518"/>
            <a:ext cx="11315007" cy="4042603"/>
          </a:xfrm>
        </p:spPr>
        <p:txBody>
          <a:bodyPr>
            <a:normAutofit/>
          </a:bodyPr>
          <a:lstStyle/>
          <a:p>
            <a:pPr lvl="0"/>
            <a:r>
              <a:rPr lang="en-US" sz="2000" dirty="0"/>
              <a:t>When possible, assign permissions to groups rather than individual users.</a:t>
            </a:r>
          </a:p>
          <a:p>
            <a:pPr lvl="0"/>
            <a:r>
              <a:rPr lang="en-US" sz="2000" dirty="0"/>
              <a:t>Permissions are cumulative. Users gain the sum of all permissions granted to the user account and any groups.</a:t>
            </a:r>
          </a:p>
          <a:p>
            <a:pPr lvl="0"/>
            <a:r>
              <a:rPr lang="en-US" sz="2000" dirty="0"/>
              <a:t>Permissions can be allowed or denied. Denied permissions always override allowed permissions. For example, if a user belongs to two groups, and a specific permission is allowed for one group and denied for the other, the permission is denied.</a:t>
            </a:r>
          </a:p>
          <a:p>
            <a:pPr lvl="0"/>
            <a:r>
              <a:rPr lang="en-US" sz="2000" dirty="0"/>
              <a:t>In addition to the standard permissions, there are special permissions that offer finer control over the actions that can be performed on the file or the folder.</a:t>
            </a:r>
          </a:p>
          <a:p>
            <a:pPr lvl="0"/>
            <a:r>
              <a:rPr lang="en-US" sz="2000" dirty="0"/>
              <a:t>By default, users have Full Control permissions to all files in their user profile. No other users can access files in the user profile.</a:t>
            </a:r>
          </a:p>
          <a:p>
            <a:pPr lvl="0"/>
            <a:r>
              <a:rPr lang="en-US" sz="2000" dirty="0"/>
              <a:t>NTFS permissions control access for logged on users as well as users who access files through a network connection.</a:t>
            </a:r>
          </a:p>
          <a:p>
            <a:pPr marL="0" indent="0">
              <a:buNone/>
            </a:pPr>
            <a:endParaRPr lang="en-US" sz="1400" dirty="0"/>
          </a:p>
        </p:txBody>
      </p:sp>
    </p:spTree>
    <p:extLst>
      <p:ext uri="{BB962C8B-B14F-4D97-AF65-F5344CB8AC3E}">
        <p14:creationId xmlns:p14="http://schemas.microsoft.com/office/powerpoint/2010/main" val="786532994"/>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8A740BC-A0AA-45E0-B899-2AE9C6FE1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13121" y="-2"/>
            <a:ext cx="6278879" cy="6858002"/>
          </a:xfrm>
          <a:custGeom>
            <a:avLst/>
            <a:gdLst>
              <a:gd name="connsiteX0" fmla="*/ 45572 w 6278879"/>
              <a:gd name="connsiteY0" fmla="*/ 0 h 6858002"/>
              <a:gd name="connsiteX1" fmla="*/ 6278879 w 6278879"/>
              <a:gd name="connsiteY1" fmla="*/ 0 h 6858002"/>
              <a:gd name="connsiteX2" fmla="*/ 6278879 w 6278879"/>
              <a:gd name="connsiteY2" fmla="*/ 6858002 h 6858002"/>
              <a:gd name="connsiteX3" fmla="*/ 3292308 w 6278879"/>
              <a:gd name="connsiteY3" fmla="*/ 6858002 h 6858002"/>
              <a:gd name="connsiteX4" fmla="*/ 3181526 w 6278879"/>
              <a:gd name="connsiteY4" fmla="*/ 6786982 h 6858002"/>
              <a:gd name="connsiteX5" fmla="*/ 0 w 6278879"/>
              <a:gd name="connsiteY5" fmla="*/ 803254 h 6858002"/>
              <a:gd name="connsiteX6" fmla="*/ 37255 w 6278879"/>
              <a:gd name="connsiteY6" fmla="*/ 65447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9" h="6858002">
                <a:moveTo>
                  <a:pt x="45572" y="0"/>
                </a:moveTo>
                <a:lnTo>
                  <a:pt x="6278879" y="0"/>
                </a:lnTo>
                <a:lnTo>
                  <a:pt x="6278879" y="6858002"/>
                </a:lnTo>
                <a:lnTo>
                  <a:pt x="3292308" y="6858002"/>
                </a:lnTo>
                <a:lnTo>
                  <a:pt x="3181526" y="6786982"/>
                </a:lnTo>
                <a:cubicBezTo>
                  <a:pt x="1262021" y="5490191"/>
                  <a:pt x="0" y="3294103"/>
                  <a:pt x="0" y="803254"/>
                </a:cubicBezTo>
                <a:cubicBezTo>
                  <a:pt x="0" y="554169"/>
                  <a:pt x="12620" y="308032"/>
                  <a:pt x="37255" y="65447"/>
                </a:cubicBez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C8B73BB-132C-4CD0-9CE2-955F004B8B95}"/>
              </a:ext>
            </a:extLst>
          </p:cNvPr>
          <p:cNvSpPr>
            <a:spLocks noGrp="1"/>
          </p:cNvSpPr>
          <p:nvPr>
            <p:ph type="title"/>
          </p:nvPr>
        </p:nvSpPr>
        <p:spPr>
          <a:xfrm>
            <a:off x="655320" y="365125"/>
            <a:ext cx="9013052" cy="1623312"/>
          </a:xfrm>
        </p:spPr>
        <p:txBody>
          <a:bodyPr anchor="b">
            <a:normAutofit/>
          </a:bodyPr>
          <a:lstStyle/>
          <a:p>
            <a:r>
              <a:rPr lang="en-US" sz="4000"/>
              <a:t>Ownership affecting permissions:</a:t>
            </a:r>
          </a:p>
        </p:txBody>
      </p:sp>
      <p:cxnSp>
        <p:nvCxnSpPr>
          <p:cNvPr id="10" name="Straight Arrow Connector 9">
            <a:extLst>
              <a:ext uri="{FF2B5EF4-FFF2-40B4-BE49-F238E27FC236}">
                <a16:creationId xmlns:a16="http://schemas.microsoft.com/office/drawing/2014/main" id="{B874EF51-C858-4BB9-97C3-D17755787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3661" y="2316480"/>
            <a:ext cx="82296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3AE6BF8-522B-4A18-8EC0-BD3EE87C3795}"/>
              </a:ext>
            </a:extLst>
          </p:cNvPr>
          <p:cNvSpPr>
            <a:spLocks noGrp="1"/>
          </p:cNvSpPr>
          <p:nvPr>
            <p:ph idx="1"/>
          </p:nvPr>
        </p:nvSpPr>
        <p:spPr>
          <a:xfrm>
            <a:off x="655319" y="2644518"/>
            <a:ext cx="11398135" cy="3987187"/>
          </a:xfrm>
        </p:spPr>
        <p:txBody>
          <a:bodyPr>
            <a:normAutofit/>
          </a:bodyPr>
          <a:lstStyle/>
          <a:p>
            <a:pPr lvl="0"/>
            <a:r>
              <a:rPr lang="en-US" sz="1900" dirty="0"/>
              <a:t>Every object, including files and folders, has an owner.</a:t>
            </a:r>
          </a:p>
          <a:p>
            <a:pPr lvl="0"/>
            <a:r>
              <a:rPr lang="en-US" sz="1900" dirty="0"/>
              <a:t>The owner is typically the user who created the file.</a:t>
            </a:r>
          </a:p>
          <a:p>
            <a:pPr lvl="0"/>
            <a:r>
              <a:rPr lang="en-US" sz="1900" dirty="0"/>
              <a:t>The owner has full control over the file and can assign permissions to the file.</a:t>
            </a:r>
          </a:p>
          <a:p>
            <a:pPr lvl="0"/>
            <a:r>
              <a:rPr lang="en-US" sz="1900" dirty="0"/>
              <a:t>Administrators have the Take Ownership right to all objects. Administrators can assign ownership of a file or folder even if they do not have permissions to access the file.</a:t>
            </a:r>
          </a:p>
          <a:p>
            <a:pPr lvl="0"/>
            <a:r>
              <a:rPr lang="en-US" sz="1900" dirty="0"/>
              <a:t>You can reassign ownership of a file or folder to easily give a user all permissions. You might reassign ownership when someone leaves your organization.</a:t>
            </a:r>
          </a:p>
          <a:p>
            <a:pPr lvl="0"/>
            <a:r>
              <a:rPr lang="en-US" sz="1900" dirty="0"/>
              <a:t>If you cannot access a file because of insufficient permissions, take ownership of the file and modify the permissions.</a:t>
            </a:r>
          </a:p>
          <a:p>
            <a:pPr marL="0" indent="0">
              <a:buNone/>
            </a:pPr>
            <a:endParaRPr lang="en-US" sz="1900" dirty="0"/>
          </a:p>
        </p:txBody>
      </p:sp>
    </p:spTree>
    <p:extLst>
      <p:ext uri="{BB962C8B-B14F-4D97-AF65-F5344CB8AC3E}">
        <p14:creationId xmlns:p14="http://schemas.microsoft.com/office/powerpoint/2010/main" val="3200949811"/>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C1F6A75-7BD5-426A-91F7-5B67EE5A0DD3}"/>
              </a:ext>
            </a:extLst>
          </p:cNvPr>
          <p:cNvSpPr>
            <a:spLocks noGrp="1"/>
          </p:cNvSpPr>
          <p:nvPr>
            <p:ph type="title"/>
          </p:nvPr>
        </p:nvSpPr>
        <p:spPr>
          <a:xfrm>
            <a:off x="833002" y="365125"/>
            <a:ext cx="10520702" cy="1325563"/>
          </a:xfrm>
        </p:spPr>
        <p:txBody>
          <a:bodyPr>
            <a:normAutofit/>
          </a:bodyPr>
          <a:lstStyle/>
          <a:p>
            <a:r>
              <a:rPr lang="en-US">
                <a:solidFill>
                  <a:srgbClr val="FFFFFF"/>
                </a:solidFill>
              </a:rPr>
              <a:t>Copying|Moving Files affecting Permissions</a:t>
            </a:r>
          </a:p>
        </p:txBody>
      </p:sp>
      <p:sp>
        <p:nvSpPr>
          <p:cNvPr id="3" name="Content Placeholder 2">
            <a:extLst>
              <a:ext uri="{FF2B5EF4-FFF2-40B4-BE49-F238E27FC236}">
                <a16:creationId xmlns:a16="http://schemas.microsoft.com/office/drawing/2014/main" id="{A885B588-DE81-4346-B600-6D75C2944CE2}"/>
              </a:ext>
            </a:extLst>
          </p:cNvPr>
          <p:cNvSpPr>
            <a:spLocks noGrp="1"/>
          </p:cNvSpPr>
          <p:nvPr>
            <p:ph idx="1"/>
          </p:nvPr>
        </p:nvSpPr>
        <p:spPr>
          <a:xfrm>
            <a:off x="838201" y="1690688"/>
            <a:ext cx="11215254" cy="4913311"/>
          </a:xfrm>
        </p:spPr>
        <p:txBody>
          <a:bodyPr>
            <a:normAutofit lnSpcReduction="10000"/>
          </a:bodyPr>
          <a:lstStyle/>
          <a:p>
            <a:pPr lvl="0"/>
            <a:r>
              <a:rPr lang="en-US" sz="2000" dirty="0">
                <a:solidFill>
                  <a:srgbClr val="FFFFFF"/>
                </a:solidFill>
              </a:rPr>
              <a:t>You must have the proper permissions to copy or move a folder or a file:</a:t>
            </a:r>
          </a:p>
          <a:p>
            <a:pPr lvl="1"/>
            <a:r>
              <a:rPr lang="en-US" sz="2000" dirty="0">
                <a:solidFill>
                  <a:srgbClr val="FFFFFF"/>
                </a:solidFill>
              </a:rPr>
              <a:t>To copy a file or folder, you must have the Read permission to the source file and the Write permission to the destination location.</a:t>
            </a:r>
          </a:p>
          <a:p>
            <a:pPr lvl="1"/>
            <a:r>
              <a:rPr lang="en-US" sz="2000" dirty="0">
                <a:solidFill>
                  <a:srgbClr val="FFFFFF"/>
                </a:solidFill>
              </a:rPr>
              <a:t>To move a file or folder, you must have Read and Modify permissions to the source file, and the Write permission to the destination location.</a:t>
            </a:r>
          </a:p>
          <a:p>
            <a:pPr lvl="0"/>
            <a:r>
              <a:rPr lang="en-US" sz="2000" dirty="0">
                <a:solidFill>
                  <a:srgbClr val="FFFFFF"/>
                </a:solidFill>
              </a:rPr>
              <a:t>If you copy or move a file to a non-NTFS partition, all permissions are removed.</a:t>
            </a:r>
          </a:p>
          <a:p>
            <a:pPr lvl="0"/>
            <a:r>
              <a:rPr lang="en-US" sz="2000" dirty="0">
                <a:solidFill>
                  <a:srgbClr val="FFFFFF"/>
                </a:solidFill>
              </a:rPr>
              <a:t>In all cases, if you copy or move a file to an NTFS partition, it will inherit the permissions assigned to the parent partition and folders.</a:t>
            </a:r>
          </a:p>
          <a:p>
            <a:pPr lvl="0"/>
            <a:r>
              <a:rPr lang="en-US" sz="2000" dirty="0">
                <a:solidFill>
                  <a:srgbClr val="FFFFFF"/>
                </a:solidFill>
              </a:rPr>
              <a:t>If a file has explicit NTFS permissions assigned to that file:</a:t>
            </a:r>
          </a:p>
          <a:p>
            <a:pPr lvl="1"/>
            <a:r>
              <a:rPr lang="en-US" sz="2000" dirty="0">
                <a:solidFill>
                  <a:srgbClr val="FFFFFF"/>
                </a:solidFill>
              </a:rPr>
              <a:t>If you copy or move the file to a different NTFS partition, the explicit permissions will be removed.</a:t>
            </a:r>
          </a:p>
          <a:p>
            <a:pPr lvl="1"/>
            <a:r>
              <a:rPr lang="en-US" sz="2000" dirty="0">
                <a:solidFill>
                  <a:srgbClr val="FFFFFF"/>
                </a:solidFill>
              </a:rPr>
              <a:t>If you move the file to a different folder on the same NTFS partition, the explicit permissions will be kept.</a:t>
            </a:r>
          </a:p>
          <a:p>
            <a:pPr lvl="1"/>
            <a:r>
              <a:rPr lang="en-US" sz="2000" dirty="0">
                <a:solidFill>
                  <a:srgbClr val="FFFFFF"/>
                </a:solidFill>
              </a:rPr>
              <a:t>If you copy the file to a different folder on the same NTFS partition, the explicit permissions will be removed.</a:t>
            </a:r>
          </a:p>
          <a:p>
            <a:r>
              <a:rPr lang="en-US" sz="2000" dirty="0">
                <a:solidFill>
                  <a:srgbClr val="FFFFFF"/>
                </a:solidFill>
              </a:rPr>
              <a:t>In all cases, the file will also inherit permissions from its new partition and folder.</a:t>
            </a:r>
          </a:p>
          <a:p>
            <a:pPr marL="0" indent="0">
              <a:buNone/>
            </a:pPr>
            <a:endParaRPr lang="en-US" sz="1700" dirty="0">
              <a:solidFill>
                <a:srgbClr val="FFFFFF"/>
              </a:solidFill>
            </a:endParaRPr>
          </a:p>
        </p:txBody>
      </p:sp>
    </p:spTree>
    <p:extLst>
      <p:ext uri="{BB962C8B-B14F-4D97-AF65-F5344CB8AC3E}">
        <p14:creationId xmlns:p14="http://schemas.microsoft.com/office/powerpoint/2010/main" val="342328684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20165-3FD3-45E6-B4BF-6DAC1AEB3AC9}"/>
              </a:ext>
            </a:extLst>
          </p:cNvPr>
          <p:cNvSpPr>
            <a:spLocks noGrp="1"/>
          </p:cNvSpPr>
          <p:nvPr>
            <p:ph type="title"/>
          </p:nvPr>
        </p:nvSpPr>
        <p:spPr>
          <a:xfrm>
            <a:off x="838200" y="202392"/>
            <a:ext cx="10515600" cy="681011"/>
          </a:xfrm>
        </p:spPr>
        <p:txBody>
          <a:bodyPr>
            <a:normAutofit fontScale="90000"/>
          </a:bodyPr>
          <a:lstStyle/>
          <a:p>
            <a:r>
              <a:rPr lang="en-US" dirty="0"/>
              <a:t>System File Default Locations</a:t>
            </a:r>
          </a:p>
        </p:txBody>
      </p:sp>
      <p:graphicFrame>
        <p:nvGraphicFramePr>
          <p:cNvPr id="4" name="Content Placeholder 3">
            <a:extLst>
              <a:ext uri="{FF2B5EF4-FFF2-40B4-BE49-F238E27FC236}">
                <a16:creationId xmlns:a16="http://schemas.microsoft.com/office/drawing/2014/main" id="{D3E0BF6D-6EF1-4B04-BAEB-40702AD7313F}"/>
              </a:ext>
            </a:extLst>
          </p:cNvPr>
          <p:cNvGraphicFramePr>
            <a:graphicFrameLocks noGrp="1"/>
          </p:cNvGraphicFramePr>
          <p:nvPr>
            <p:ph idx="1"/>
            <p:extLst>
              <p:ext uri="{D42A27DB-BD31-4B8C-83A1-F6EECF244321}">
                <p14:modId xmlns:p14="http://schemas.microsoft.com/office/powerpoint/2010/main" val="339606638"/>
              </p:ext>
            </p:extLst>
          </p:nvPr>
        </p:nvGraphicFramePr>
        <p:xfrm>
          <a:off x="838200" y="976313"/>
          <a:ext cx="10515600" cy="276352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3931483004"/>
                    </a:ext>
                  </a:extLst>
                </a:gridCol>
                <a:gridCol w="3505200">
                  <a:extLst>
                    <a:ext uri="{9D8B030D-6E8A-4147-A177-3AD203B41FA5}">
                      <a16:colId xmlns:a16="http://schemas.microsoft.com/office/drawing/2014/main" val="49064068"/>
                    </a:ext>
                  </a:extLst>
                </a:gridCol>
                <a:gridCol w="3505200">
                  <a:extLst>
                    <a:ext uri="{9D8B030D-6E8A-4147-A177-3AD203B41FA5}">
                      <a16:colId xmlns:a16="http://schemas.microsoft.com/office/drawing/2014/main" val="1635920292"/>
                    </a:ext>
                  </a:extLst>
                </a:gridCol>
              </a:tblGrid>
              <a:tr h="370840">
                <a:tc>
                  <a:txBody>
                    <a:bodyPr/>
                    <a:lstStyle/>
                    <a:p>
                      <a:r>
                        <a:rPr lang="en-US" dirty="0"/>
                        <a:t>File Type</a:t>
                      </a:r>
                    </a:p>
                  </a:txBody>
                  <a:tcPr/>
                </a:tc>
                <a:tc>
                  <a:txBody>
                    <a:bodyPr/>
                    <a:lstStyle/>
                    <a:p>
                      <a:r>
                        <a:rPr lang="en-US" dirty="0"/>
                        <a:t>Variable</a:t>
                      </a:r>
                    </a:p>
                  </a:txBody>
                  <a:tcPr/>
                </a:tc>
                <a:tc>
                  <a:txBody>
                    <a:bodyPr/>
                    <a:lstStyle/>
                    <a:p>
                      <a:r>
                        <a:rPr lang="en-US" dirty="0"/>
                        <a:t>Windows 7, 8.x, 10</a:t>
                      </a:r>
                    </a:p>
                  </a:txBody>
                  <a:tcPr/>
                </a:tc>
                <a:extLst>
                  <a:ext uri="{0D108BD9-81ED-4DB2-BD59-A6C34878D82A}">
                    <a16:rowId xmlns:a16="http://schemas.microsoft.com/office/drawing/2014/main" val="2743982221"/>
                  </a:ext>
                </a:extLst>
              </a:tr>
              <a:tr h="370840">
                <a:tc>
                  <a:txBody>
                    <a:bodyPr/>
                    <a:lstStyle/>
                    <a:p>
                      <a:r>
                        <a:rPr lang="en-US" dirty="0"/>
                        <a:t>System Files</a:t>
                      </a:r>
                    </a:p>
                  </a:txBody>
                  <a:tcPr/>
                </a:tc>
                <a:tc>
                  <a:txBody>
                    <a:bodyPr/>
                    <a:lstStyle/>
                    <a:p>
                      <a:r>
                        <a:rPr lang="en-US" dirty="0"/>
                        <a:t>%</a:t>
                      </a:r>
                      <a:r>
                        <a:rPr lang="en-US" dirty="0" err="1"/>
                        <a:t>systemroot</a:t>
                      </a:r>
                      <a:r>
                        <a:rPr lang="en-US" dirty="0"/>
                        <a:t>% ; %</a:t>
                      </a:r>
                      <a:r>
                        <a:rPr lang="en-US" dirty="0" err="1"/>
                        <a:t>windir</a:t>
                      </a:r>
                      <a:r>
                        <a:rPr lang="en-US" dirty="0"/>
                        <a:t>%</a:t>
                      </a:r>
                    </a:p>
                  </a:txBody>
                  <a:tcPr/>
                </a:tc>
                <a:tc>
                  <a:txBody>
                    <a:bodyPr/>
                    <a:lstStyle/>
                    <a:p>
                      <a:r>
                        <a:rPr lang="en-US" dirty="0"/>
                        <a:t>C:\Windows</a:t>
                      </a:r>
                    </a:p>
                  </a:txBody>
                  <a:tcPr/>
                </a:tc>
                <a:extLst>
                  <a:ext uri="{0D108BD9-81ED-4DB2-BD59-A6C34878D82A}">
                    <a16:rowId xmlns:a16="http://schemas.microsoft.com/office/drawing/2014/main" val="194316324"/>
                  </a:ext>
                </a:extLst>
              </a:tr>
              <a:tr h="370840">
                <a:tc>
                  <a:txBody>
                    <a:bodyPr/>
                    <a:lstStyle/>
                    <a:p>
                      <a:r>
                        <a:rPr lang="en-US" dirty="0"/>
                        <a:t>Fonts</a:t>
                      </a:r>
                    </a:p>
                  </a:txBody>
                  <a:tcPr/>
                </a:tc>
                <a:tc>
                  <a:txBody>
                    <a:bodyPr/>
                    <a:lstStyle/>
                    <a:p>
                      <a:r>
                        <a:rPr lang="en-US" dirty="0"/>
                        <a:t>n/a</a:t>
                      </a:r>
                    </a:p>
                  </a:txBody>
                  <a:tcPr/>
                </a:tc>
                <a:tc>
                  <a:txBody>
                    <a:bodyPr/>
                    <a:lstStyle/>
                    <a:p>
                      <a:r>
                        <a:rPr lang="en-US" dirty="0"/>
                        <a:t>C:\Windows\Fonts</a:t>
                      </a:r>
                    </a:p>
                  </a:txBody>
                  <a:tcPr/>
                </a:tc>
                <a:extLst>
                  <a:ext uri="{0D108BD9-81ED-4DB2-BD59-A6C34878D82A}">
                    <a16:rowId xmlns:a16="http://schemas.microsoft.com/office/drawing/2014/main" val="2687591327"/>
                  </a:ext>
                </a:extLst>
              </a:tr>
              <a:tr h="370840">
                <a:tc>
                  <a:txBody>
                    <a:bodyPr/>
                    <a:lstStyle/>
                    <a:p>
                      <a:r>
                        <a:rPr lang="en-US" dirty="0"/>
                        <a:t>Program Files</a:t>
                      </a:r>
                    </a:p>
                  </a:txBody>
                  <a:tcPr/>
                </a:tc>
                <a:tc>
                  <a:txBody>
                    <a:bodyPr/>
                    <a:lstStyle/>
                    <a:p>
                      <a:r>
                        <a:rPr lang="en-US" dirty="0"/>
                        <a:t>%</a:t>
                      </a:r>
                      <a:r>
                        <a:rPr lang="en-US" dirty="0" err="1"/>
                        <a:t>programfiles</a:t>
                      </a:r>
                      <a:r>
                        <a:rPr lang="en-US" dirty="0"/>
                        <a:t>%</a:t>
                      </a:r>
                    </a:p>
                  </a:txBody>
                  <a:tcPr/>
                </a:tc>
                <a:tc>
                  <a:txBody>
                    <a:bodyPr/>
                    <a:lstStyle/>
                    <a:p>
                      <a:r>
                        <a:rPr lang="en-US" dirty="0"/>
                        <a:t>C:\Program Files ; C:\Program Files (x86) on 64-bit OS only</a:t>
                      </a:r>
                    </a:p>
                  </a:txBody>
                  <a:tcPr/>
                </a:tc>
                <a:extLst>
                  <a:ext uri="{0D108BD9-81ED-4DB2-BD59-A6C34878D82A}">
                    <a16:rowId xmlns:a16="http://schemas.microsoft.com/office/drawing/2014/main" val="1300287957"/>
                  </a:ext>
                </a:extLst>
              </a:tr>
              <a:tr h="370840">
                <a:tc>
                  <a:txBody>
                    <a:bodyPr/>
                    <a:lstStyle/>
                    <a:p>
                      <a:r>
                        <a:rPr lang="en-US" dirty="0"/>
                        <a:t>User Files (user profiles)</a:t>
                      </a:r>
                    </a:p>
                  </a:txBody>
                  <a:tcPr/>
                </a:tc>
                <a:tc>
                  <a:txBody>
                    <a:bodyPr/>
                    <a:lstStyle/>
                    <a:p>
                      <a:r>
                        <a:rPr lang="en-US" dirty="0"/>
                        <a:t>%</a:t>
                      </a:r>
                      <a:r>
                        <a:rPr lang="en-US" dirty="0" err="1"/>
                        <a:t>userprofile</a:t>
                      </a:r>
                      <a:r>
                        <a:rPr lang="en-US" dirty="0"/>
                        <a:t>%</a:t>
                      </a:r>
                    </a:p>
                  </a:txBody>
                  <a:tcPr/>
                </a:tc>
                <a:tc>
                  <a:txBody>
                    <a:bodyPr/>
                    <a:lstStyle/>
                    <a:p>
                      <a:r>
                        <a:rPr lang="en-US" dirty="0"/>
                        <a:t>C:\Users\username</a:t>
                      </a:r>
                    </a:p>
                  </a:txBody>
                  <a:tcPr/>
                </a:tc>
                <a:extLst>
                  <a:ext uri="{0D108BD9-81ED-4DB2-BD59-A6C34878D82A}">
                    <a16:rowId xmlns:a16="http://schemas.microsoft.com/office/drawing/2014/main" val="589364423"/>
                  </a:ext>
                </a:extLst>
              </a:tr>
              <a:tr h="370840">
                <a:tc>
                  <a:txBody>
                    <a:bodyPr/>
                    <a:lstStyle/>
                    <a:p>
                      <a:r>
                        <a:rPr lang="en-US" dirty="0"/>
                        <a:t>Temporary files (per user)</a:t>
                      </a:r>
                    </a:p>
                  </a:txBody>
                  <a:tcPr/>
                </a:tc>
                <a:tc>
                  <a:txBody>
                    <a:bodyPr/>
                    <a:lstStyle/>
                    <a:p>
                      <a:r>
                        <a:rPr lang="en-US" dirty="0"/>
                        <a:t>%temp% ; %</a:t>
                      </a:r>
                      <a:r>
                        <a:rPr lang="en-US" dirty="0" err="1"/>
                        <a:t>tmp</a:t>
                      </a:r>
                      <a:r>
                        <a:rPr lang="en-US" dirty="0"/>
                        <a:t>%</a:t>
                      </a:r>
                    </a:p>
                  </a:txBody>
                  <a:tcPr/>
                </a:tc>
                <a:tc>
                  <a:txBody>
                    <a:bodyPr/>
                    <a:lstStyle/>
                    <a:p>
                      <a:r>
                        <a:rPr lang="en-US" dirty="0"/>
                        <a:t>C:\Users\username\AppData\Local\Temp</a:t>
                      </a:r>
                    </a:p>
                  </a:txBody>
                  <a:tcPr/>
                </a:tc>
                <a:extLst>
                  <a:ext uri="{0D108BD9-81ED-4DB2-BD59-A6C34878D82A}">
                    <a16:rowId xmlns:a16="http://schemas.microsoft.com/office/drawing/2014/main" val="1234624634"/>
                  </a:ext>
                </a:extLst>
              </a:tr>
            </a:tbl>
          </a:graphicData>
        </a:graphic>
      </p:graphicFrame>
      <p:sp>
        <p:nvSpPr>
          <p:cNvPr id="5" name="Rectangle 4">
            <a:extLst>
              <a:ext uri="{FF2B5EF4-FFF2-40B4-BE49-F238E27FC236}">
                <a16:creationId xmlns:a16="http://schemas.microsoft.com/office/drawing/2014/main" id="{DD07BB0F-E4BF-4B5D-A881-02C14BCA99CB}"/>
              </a:ext>
            </a:extLst>
          </p:cNvPr>
          <p:cNvSpPr/>
          <p:nvPr/>
        </p:nvSpPr>
        <p:spPr>
          <a:xfrm>
            <a:off x="838200" y="3911485"/>
            <a:ext cx="10515600" cy="390300"/>
          </a:xfrm>
          <a:prstGeom prst="rect">
            <a:avLst/>
          </a:prstGeom>
        </p:spPr>
        <p:txBody>
          <a:bodyPr wrap="square">
            <a:spAutoFit/>
          </a:bodyPr>
          <a:lstStyle/>
          <a:p>
            <a:pPr>
              <a:lnSpc>
                <a:spcPct val="115000"/>
              </a:lnSpc>
            </a:pPr>
            <a:r>
              <a:rPr lang="en-US" dirty="0">
                <a:solidFill>
                  <a:srgbClr val="282828"/>
                </a:solidFill>
                <a:latin typeface="Open Sans"/>
                <a:ea typeface="Times New Roman" panose="02020603050405020304" pitchFamily="18" charset="0"/>
                <a:cs typeface="Times New Roman" panose="02020603050405020304" pitchFamily="18" charset="0"/>
              </a:rPr>
              <a:t>the %</a:t>
            </a:r>
            <a:r>
              <a:rPr lang="en-US" dirty="0" err="1">
                <a:solidFill>
                  <a:srgbClr val="282828"/>
                </a:solidFill>
                <a:latin typeface="Open Sans"/>
                <a:ea typeface="Times New Roman" panose="02020603050405020304" pitchFamily="18" charset="0"/>
                <a:cs typeface="Times New Roman" panose="02020603050405020304" pitchFamily="18" charset="0"/>
              </a:rPr>
              <a:t>systemdrive</a:t>
            </a:r>
            <a:r>
              <a:rPr lang="en-US" dirty="0">
                <a:solidFill>
                  <a:srgbClr val="282828"/>
                </a:solidFill>
                <a:latin typeface="Open Sans"/>
                <a:ea typeface="Times New Roman" panose="02020603050405020304" pitchFamily="18" charset="0"/>
                <a:cs typeface="Times New Roman" panose="02020603050405020304" pitchFamily="18" charset="0"/>
              </a:rPr>
              <a:t>% variable identifies the drive letter where Windows is installed.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73779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8A740BC-A0AA-45E0-B899-2AE9C6FE1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13121" y="-2"/>
            <a:ext cx="6278879" cy="6858002"/>
          </a:xfrm>
          <a:custGeom>
            <a:avLst/>
            <a:gdLst>
              <a:gd name="connsiteX0" fmla="*/ 45572 w 6278879"/>
              <a:gd name="connsiteY0" fmla="*/ 0 h 6858002"/>
              <a:gd name="connsiteX1" fmla="*/ 6278879 w 6278879"/>
              <a:gd name="connsiteY1" fmla="*/ 0 h 6858002"/>
              <a:gd name="connsiteX2" fmla="*/ 6278879 w 6278879"/>
              <a:gd name="connsiteY2" fmla="*/ 6858002 h 6858002"/>
              <a:gd name="connsiteX3" fmla="*/ 3292308 w 6278879"/>
              <a:gd name="connsiteY3" fmla="*/ 6858002 h 6858002"/>
              <a:gd name="connsiteX4" fmla="*/ 3181526 w 6278879"/>
              <a:gd name="connsiteY4" fmla="*/ 6786982 h 6858002"/>
              <a:gd name="connsiteX5" fmla="*/ 0 w 6278879"/>
              <a:gd name="connsiteY5" fmla="*/ 803254 h 6858002"/>
              <a:gd name="connsiteX6" fmla="*/ 37255 w 6278879"/>
              <a:gd name="connsiteY6" fmla="*/ 65447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9" h="6858002">
                <a:moveTo>
                  <a:pt x="45572" y="0"/>
                </a:moveTo>
                <a:lnTo>
                  <a:pt x="6278879" y="0"/>
                </a:lnTo>
                <a:lnTo>
                  <a:pt x="6278879" y="6858002"/>
                </a:lnTo>
                <a:lnTo>
                  <a:pt x="3292308" y="6858002"/>
                </a:lnTo>
                <a:lnTo>
                  <a:pt x="3181526" y="6786982"/>
                </a:lnTo>
                <a:cubicBezTo>
                  <a:pt x="1262021" y="5490191"/>
                  <a:pt x="0" y="3294103"/>
                  <a:pt x="0" y="803254"/>
                </a:cubicBezTo>
                <a:cubicBezTo>
                  <a:pt x="0" y="554169"/>
                  <a:pt x="12620" y="308032"/>
                  <a:pt x="37255" y="65447"/>
                </a:cubicBez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CE39857-2CCF-446D-AA5B-41271A339314}"/>
              </a:ext>
            </a:extLst>
          </p:cNvPr>
          <p:cNvSpPr>
            <a:spLocks noGrp="1"/>
          </p:cNvSpPr>
          <p:nvPr>
            <p:ph type="title"/>
          </p:nvPr>
        </p:nvSpPr>
        <p:spPr>
          <a:xfrm>
            <a:off x="655320" y="365125"/>
            <a:ext cx="9013052" cy="1623312"/>
          </a:xfrm>
        </p:spPr>
        <p:txBody>
          <a:bodyPr anchor="b">
            <a:normAutofit/>
          </a:bodyPr>
          <a:lstStyle/>
          <a:p>
            <a:r>
              <a:rPr lang="en-US" sz="4000"/>
              <a:t>Sharing:</a:t>
            </a:r>
          </a:p>
        </p:txBody>
      </p:sp>
      <p:cxnSp>
        <p:nvCxnSpPr>
          <p:cNvPr id="10" name="Straight Arrow Connector 9">
            <a:extLst>
              <a:ext uri="{FF2B5EF4-FFF2-40B4-BE49-F238E27FC236}">
                <a16:creationId xmlns:a16="http://schemas.microsoft.com/office/drawing/2014/main" id="{B874EF51-C858-4BB9-97C3-D17755787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3661" y="2316480"/>
            <a:ext cx="82296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6681B24-E5AE-4A27-8F1D-93FDE68866CA}"/>
              </a:ext>
            </a:extLst>
          </p:cNvPr>
          <p:cNvSpPr>
            <a:spLocks noGrp="1"/>
          </p:cNvSpPr>
          <p:nvPr>
            <p:ph idx="1"/>
          </p:nvPr>
        </p:nvSpPr>
        <p:spPr>
          <a:xfrm>
            <a:off x="655319" y="2644518"/>
            <a:ext cx="11416607" cy="3977945"/>
          </a:xfrm>
        </p:spPr>
        <p:txBody>
          <a:bodyPr>
            <a:normAutofit/>
          </a:bodyPr>
          <a:lstStyle/>
          <a:p>
            <a:pPr marL="0" indent="0">
              <a:buNone/>
            </a:pPr>
            <a:r>
              <a:rPr lang="en-US" sz="2000" dirty="0"/>
              <a:t>A </a:t>
            </a:r>
            <a:r>
              <a:rPr lang="en-US" sz="2000" i="1" dirty="0"/>
              <a:t>shared folder</a:t>
            </a:r>
            <a:r>
              <a:rPr lang="en-US" sz="2000" dirty="0"/>
              <a:t> is a set of files that are made available over the network to other users. Users can access the files through a network connection instead of having to log on locally to the computer. You can share files in the following general ways:</a:t>
            </a:r>
          </a:p>
          <a:p>
            <a:pPr lvl="0"/>
            <a:r>
              <a:rPr lang="en-US" sz="2000" dirty="0"/>
              <a:t>Manually share a folder</a:t>
            </a:r>
          </a:p>
          <a:p>
            <a:pPr lvl="0"/>
            <a:r>
              <a:rPr lang="en-US" sz="2000" dirty="0"/>
              <a:t>Share the Public folder on the network. You can choose to allow all users to read documents, or to read and modify documents in the Public folder.</a:t>
            </a:r>
          </a:p>
          <a:p>
            <a:r>
              <a:rPr lang="en-US" sz="2000" dirty="0"/>
              <a:t>If the Public folder is not shared, locally logged on users will still have access to the Public folder.</a:t>
            </a:r>
          </a:p>
          <a:p>
            <a:pPr lvl="0"/>
            <a:r>
              <a:rPr lang="en-US" sz="2000" dirty="0"/>
              <a:t>Share your own media files. When you choose to share your media files:</a:t>
            </a:r>
          </a:p>
          <a:p>
            <a:pPr lvl="1"/>
            <a:r>
              <a:rPr lang="en-US" sz="2000" dirty="0"/>
              <a:t>Network users are given read access to the Pictures, Music, and Videos folders in your user profile.</a:t>
            </a:r>
          </a:p>
          <a:p>
            <a:pPr lvl="1"/>
            <a:r>
              <a:rPr lang="en-US" sz="2000" dirty="0"/>
              <a:t>Media is streamed to the other computers, but files cannot be copied.</a:t>
            </a:r>
          </a:p>
          <a:p>
            <a:pPr lvl="1"/>
            <a:r>
              <a:rPr lang="en-US" sz="2000" dirty="0"/>
              <a:t>You can customize which computers have access, as well as the file types which you want to share.</a:t>
            </a:r>
          </a:p>
          <a:p>
            <a:pPr marL="0" indent="0">
              <a:buNone/>
            </a:pPr>
            <a:endParaRPr lang="en-US" sz="1600" dirty="0"/>
          </a:p>
        </p:txBody>
      </p:sp>
    </p:spTree>
    <p:extLst>
      <p:ext uri="{BB962C8B-B14F-4D97-AF65-F5344CB8AC3E}">
        <p14:creationId xmlns:p14="http://schemas.microsoft.com/office/powerpoint/2010/main" val="2089812026"/>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9F914-7D16-48D3-974A-61DA8205D390}"/>
              </a:ext>
            </a:extLst>
          </p:cNvPr>
          <p:cNvSpPr>
            <a:spLocks noGrp="1"/>
          </p:cNvSpPr>
          <p:nvPr>
            <p:ph type="title"/>
          </p:nvPr>
        </p:nvSpPr>
        <p:spPr>
          <a:xfrm>
            <a:off x="838200" y="0"/>
            <a:ext cx="10515600" cy="558511"/>
          </a:xfrm>
        </p:spPr>
        <p:txBody>
          <a:bodyPr>
            <a:normAutofit fontScale="90000"/>
          </a:bodyPr>
          <a:lstStyle/>
          <a:p>
            <a:pPr algn="ctr"/>
            <a:r>
              <a:rPr lang="en-US" dirty="0"/>
              <a:t>Share Permissions:</a:t>
            </a:r>
          </a:p>
        </p:txBody>
      </p:sp>
      <p:graphicFrame>
        <p:nvGraphicFramePr>
          <p:cNvPr id="4" name="Content Placeholder 3">
            <a:extLst>
              <a:ext uri="{FF2B5EF4-FFF2-40B4-BE49-F238E27FC236}">
                <a16:creationId xmlns:a16="http://schemas.microsoft.com/office/drawing/2014/main" id="{266D85AE-9F9A-4BB3-A506-BAD1C8E4E1F6}"/>
              </a:ext>
            </a:extLst>
          </p:cNvPr>
          <p:cNvGraphicFramePr>
            <a:graphicFrameLocks noGrp="1"/>
          </p:cNvGraphicFramePr>
          <p:nvPr>
            <p:ph idx="1"/>
            <p:extLst>
              <p:ext uri="{D42A27DB-BD31-4B8C-83A1-F6EECF244321}">
                <p14:modId xmlns:p14="http://schemas.microsoft.com/office/powerpoint/2010/main" val="2185356472"/>
              </p:ext>
            </p:extLst>
          </p:nvPr>
        </p:nvGraphicFramePr>
        <p:xfrm>
          <a:off x="0" y="435933"/>
          <a:ext cx="12192000" cy="3015869"/>
        </p:xfrm>
        <a:graphic>
          <a:graphicData uri="http://schemas.openxmlformats.org/drawingml/2006/table">
            <a:tbl>
              <a:tblPr firstRow="1" firstCol="1" bandRow="1">
                <a:tableStyleId>{5C22544A-7EE6-4342-B048-85BDC9FD1C3A}</a:tableStyleId>
              </a:tblPr>
              <a:tblGrid>
                <a:gridCol w="4064000">
                  <a:extLst>
                    <a:ext uri="{9D8B030D-6E8A-4147-A177-3AD203B41FA5}">
                      <a16:colId xmlns:a16="http://schemas.microsoft.com/office/drawing/2014/main" val="3860619030"/>
                    </a:ext>
                  </a:extLst>
                </a:gridCol>
                <a:gridCol w="4064000">
                  <a:extLst>
                    <a:ext uri="{9D8B030D-6E8A-4147-A177-3AD203B41FA5}">
                      <a16:colId xmlns:a16="http://schemas.microsoft.com/office/drawing/2014/main" val="2358414552"/>
                    </a:ext>
                  </a:extLst>
                </a:gridCol>
                <a:gridCol w="4064000">
                  <a:extLst>
                    <a:ext uri="{9D8B030D-6E8A-4147-A177-3AD203B41FA5}">
                      <a16:colId xmlns:a16="http://schemas.microsoft.com/office/drawing/2014/main" val="4245776097"/>
                    </a:ext>
                  </a:extLst>
                </a:gridCol>
              </a:tblGrid>
              <a:tr h="218330">
                <a:tc>
                  <a:txBody>
                    <a:bodyPr/>
                    <a:lstStyle/>
                    <a:p>
                      <a:pPr marL="0" marR="0" algn="ctr">
                        <a:lnSpc>
                          <a:spcPct val="115000"/>
                        </a:lnSpc>
                        <a:spcBef>
                          <a:spcPts val="375"/>
                        </a:spcBef>
                        <a:spcAft>
                          <a:spcPts val="375"/>
                        </a:spcAft>
                      </a:pPr>
                      <a:r>
                        <a:rPr lang="en-US" sz="1050">
                          <a:effectLst/>
                        </a:rPr>
                        <a:t>Simple sharing permission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a:effectLst/>
                        </a:rPr>
                        <a:t>Advanced sharing permission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a:effectLst/>
                        </a:rPr>
                        <a:t>Allowed actions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extLst>
                  <a:ext uri="{0D108BD9-81ED-4DB2-BD59-A6C34878D82A}">
                    <a16:rowId xmlns:a16="http://schemas.microsoft.com/office/drawing/2014/main" val="317971442"/>
                  </a:ext>
                </a:extLst>
              </a:tr>
              <a:tr h="744738">
                <a:tc>
                  <a:txBody>
                    <a:bodyPr/>
                    <a:lstStyle/>
                    <a:p>
                      <a:pPr marL="0" marR="0" algn="ctr">
                        <a:lnSpc>
                          <a:spcPct val="115000"/>
                        </a:lnSpc>
                        <a:spcBef>
                          <a:spcPts val="375"/>
                        </a:spcBef>
                        <a:spcAft>
                          <a:spcPts val="375"/>
                        </a:spcAft>
                      </a:pPr>
                      <a:r>
                        <a:rPr lang="en-US" sz="1050">
                          <a:effectLst/>
                        </a:rPr>
                        <a:t>Read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dirty="0">
                          <a:effectLst/>
                        </a:rPr>
                        <a:t>Read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tc>
                  <a:txBody>
                    <a:bodyPr/>
                    <a:lstStyle/>
                    <a:p>
                      <a:pPr marL="0" marR="0">
                        <a:lnSpc>
                          <a:spcPct val="115000"/>
                        </a:lnSpc>
                        <a:spcBef>
                          <a:spcPts val="375"/>
                        </a:spcBef>
                        <a:spcAft>
                          <a:spcPts val="375"/>
                        </a:spcAft>
                      </a:pPr>
                      <a:r>
                        <a:rPr lang="en-US" sz="1050">
                          <a:effectLst/>
                        </a:rPr>
                        <a:t>Browse the shared folder and its files</a:t>
                      </a:r>
                      <a:br>
                        <a:rPr lang="en-US" sz="1050">
                          <a:effectLst/>
                        </a:rPr>
                      </a:br>
                      <a:r>
                        <a:rPr lang="en-US" sz="1050">
                          <a:effectLst/>
                        </a:rPr>
                        <a:t>Open files in the shared folder and its subfolders</a:t>
                      </a:r>
                      <a:br>
                        <a:rPr lang="en-US" sz="1050">
                          <a:effectLst/>
                        </a:rPr>
                      </a:br>
                      <a:r>
                        <a:rPr lang="en-US" sz="1050">
                          <a:effectLst/>
                        </a:rPr>
                        <a:t>Copy files from the shared folder</a:t>
                      </a:r>
                      <a:br>
                        <a:rPr lang="en-US" sz="1050">
                          <a:effectLst/>
                        </a:rPr>
                      </a:br>
                      <a:r>
                        <a:rPr lang="en-US" sz="1050">
                          <a:effectLst/>
                        </a:rPr>
                        <a:t>Run programs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695299187"/>
                  </a:ext>
                </a:extLst>
              </a:tr>
              <a:tr h="1044038">
                <a:tc>
                  <a:txBody>
                    <a:bodyPr/>
                    <a:lstStyle/>
                    <a:p>
                      <a:pPr marL="0" marR="0" algn="ctr">
                        <a:lnSpc>
                          <a:spcPct val="115000"/>
                        </a:lnSpc>
                        <a:spcBef>
                          <a:spcPts val="375"/>
                        </a:spcBef>
                        <a:spcAft>
                          <a:spcPts val="375"/>
                        </a:spcAft>
                      </a:pPr>
                      <a:r>
                        <a:rPr lang="en-US" sz="1050">
                          <a:effectLst/>
                        </a:rPr>
                        <a:t>Read/Write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dirty="0">
                          <a:effectLst/>
                        </a:rPr>
                        <a:t>Change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tc>
                  <a:txBody>
                    <a:bodyPr/>
                    <a:lstStyle/>
                    <a:p>
                      <a:pPr marL="0" marR="0">
                        <a:lnSpc>
                          <a:spcPct val="115000"/>
                        </a:lnSpc>
                        <a:spcBef>
                          <a:spcPts val="375"/>
                        </a:spcBef>
                        <a:spcAft>
                          <a:spcPts val="375"/>
                        </a:spcAft>
                      </a:pPr>
                      <a:r>
                        <a:rPr lang="en-US" sz="1050">
                          <a:effectLst/>
                        </a:rPr>
                        <a:t>All Read actions (browse, open files, copy files from the folder, run programs)</a:t>
                      </a:r>
                      <a:br>
                        <a:rPr lang="en-US" sz="1050">
                          <a:effectLst/>
                        </a:rPr>
                      </a:br>
                      <a:r>
                        <a:rPr lang="en-US" sz="1050">
                          <a:effectLst/>
                        </a:rPr>
                        <a:t>Write to files and change file attributes</a:t>
                      </a:r>
                      <a:br>
                        <a:rPr lang="en-US" sz="1050">
                          <a:effectLst/>
                        </a:rPr>
                      </a:br>
                      <a:r>
                        <a:rPr lang="en-US" sz="1050">
                          <a:effectLst/>
                        </a:rPr>
                        <a:t>Create new files and subfolders</a:t>
                      </a:r>
                      <a:br>
                        <a:rPr lang="en-US" sz="1050">
                          <a:effectLst/>
                        </a:rPr>
                      </a:br>
                      <a:r>
                        <a:rPr lang="en-US" sz="1050">
                          <a:effectLst/>
                        </a:rPr>
                        <a:t>Copy files to the shared folder</a:t>
                      </a:r>
                      <a:br>
                        <a:rPr lang="en-US" sz="1050">
                          <a:effectLst/>
                        </a:rPr>
                      </a:br>
                      <a:r>
                        <a:rPr lang="en-US" sz="1050">
                          <a:effectLst/>
                        </a:rPr>
                        <a:t>Delete files or subfolders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2371268455"/>
                  </a:ext>
                </a:extLst>
              </a:tr>
              <a:tr h="445438">
                <a:tc>
                  <a:txBody>
                    <a:bodyPr/>
                    <a:lstStyle/>
                    <a:p>
                      <a:pPr>
                        <a:lnSpc>
                          <a:spcPct val="115000"/>
                        </a:lnSpc>
                      </a:pPr>
                      <a:endParaRPr lang="en-US" sz="1100" dirty="0">
                        <a:effectLst/>
                        <a:latin typeface="Calibri" panose="020F0502020204030204" pitchFamily="34" charset="0"/>
                      </a:endParaRPr>
                    </a:p>
                  </a:txBody>
                  <a:tcPr marL="190500" marR="190500" marT="47625" marB="47625" anchor="ctr"/>
                </a:tc>
                <a:tc>
                  <a:txBody>
                    <a:bodyPr/>
                    <a:lstStyle/>
                    <a:p>
                      <a:pPr marL="0" marR="0">
                        <a:lnSpc>
                          <a:spcPct val="115000"/>
                        </a:lnSpc>
                        <a:spcBef>
                          <a:spcPts val="375"/>
                        </a:spcBef>
                        <a:spcAft>
                          <a:spcPts val="375"/>
                        </a:spcAft>
                      </a:pPr>
                      <a:r>
                        <a:rPr lang="en-US" sz="1050">
                          <a:effectLst/>
                        </a:rPr>
                        <a:t>Full Control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tc>
                  <a:txBody>
                    <a:bodyPr/>
                    <a:lstStyle/>
                    <a:p>
                      <a:pPr marL="0" marR="0">
                        <a:lnSpc>
                          <a:spcPct val="115000"/>
                        </a:lnSpc>
                        <a:spcBef>
                          <a:spcPts val="375"/>
                        </a:spcBef>
                        <a:spcAft>
                          <a:spcPts val="375"/>
                        </a:spcAft>
                      </a:pPr>
                      <a:r>
                        <a:rPr lang="en-US" sz="1050" dirty="0">
                          <a:effectLst/>
                        </a:rPr>
                        <a:t>All Read and Change actions</a:t>
                      </a:r>
                      <a:br>
                        <a:rPr lang="en-US" sz="1050" dirty="0">
                          <a:effectLst/>
                        </a:rPr>
                      </a:br>
                      <a:r>
                        <a:rPr lang="en-US" sz="1050" dirty="0">
                          <a:effectLst/>
                        </a:rPr>
                        <a:t>Configure share permissions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407358052"/>
                  </a:ext>
                </a:extLst>
              </a:tr>
            </a:tbl>
          </a:graphicData>
        </a:graphic>
      </p:graphicFrame>
      <p:sp>
        <p:nvSpPr>
          <p:cNvPr id="6" name="Rectangle 5">
            <a:extLst>
              <a:ext uri="{FF2B5EF4-FFF2-40B4-BE49-F238E27FC236}">
                <a16:creationId xmlns:a16="http://schemas.microsoft.com/office/drawing/2014/main" id="{E63E9339-85F1-4362-9A12-247900D926C2}"/>
              </a:ext>
            </a:extLst>
          </p:cNvPr>
          <p:cNvSpPr/>
          <p:nvPr/>
        </p:nvSpPr>
        <p:spPr>
          <a:xfrm>
            <a:off x="-92363" y="3429000"/>
            <a:ext cx="12376726" cy="3521926"/>
          </a:xfrm>
          <a:prstGeom prst="rect">
            <a:avLst/>
          </a:prstGeom>
        </p:spPr>
        <p:txBody>
          <a:bodyPr wrap="square">
            <a:spAutoFit/>
          </a:bodyPr>
          <a:lstStyle/>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solidFill>
                  <a:srgbClr val="282828"/>
                </a:solidFill>
                <a:effectLst/>
                <a:latin typeface="Open Sans"/>
                <a:ea typeface="Times New Roman" panose="02020603050405020304" pitchFamily="18" charset="0"/>
                <a:cs typeface="Times New Roman" panose="02020603050405020304" pitchFamily="18" charset="0"/>
              </a:rPr>
              <a:t>Both Allow and Deny permissions are used for advanced sharing. Deny always overrides any Allow permissions.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solidFill>
                  <a:srgbClr val="282828"/>
                </a:solidFill>
                <a:effectLst/>
                <a:latin typeface="Open Sans"/>
                <a:ea typeface="Times New Roman" panose="02020603050405020304" pitchFamily="18" charset="0"/>
                <a:cs typeface="Times New Roman" panose="02020603050405020304" pitchFamily="18" charset="0"/>
              </a:rPr>
              <a:t>Shared folder permissions are set only on the shared folder (at the folder level). Permissions granted to the folder apply to all files, subfolders, and files in subfolders within the shared folder. This is called </a:t>
            </a:r>
            <a:r>
              <a:rPr lang="en-US" sz="1000" i="1" dirty="0">
                <a:solidFill>
                  <a:srgbClr val="282828"/>
                </a:solidFill>
                <a:effectLst/>
                <a:latin typeface="Open Sans"/>
                <a:ea typeface="Times New Roman" panose="02020603050405020304" pitchFamily="18" charset="0"/>
                <a:cs typeface="Times New Roman" panose="02020603050405020304" pitchFamily="18" charset="0"/>
              </a:rPr>
              <a:t>inheritance</a:t>
            </a:r>
            <a:r>
              <a:rPr lang="en-US" sz="1000" dirty="0">
                <a:solidFill>
                  <a:srgbClr val="282828"/>
                </a:solidFill>
                <a:effectLst/>
                <a:latin typeface="Open Sans"/>
                <a:ea typeface="Times New Roman" panose="02020603050405020304" pitchFamily="18" charset="0"/>
                <a:cs typeface="Times New Roman" panose="02020603050405020304" pitchFamily="18" charset="0"/>
              </a:rPr>
              <a:t>. Inherited permissions are those permissions that are propagated to an object from a parent object.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solidFill>
                  <a:srgbClr val="282828"/>
                </a:solidFill>
                <a:effectLst/>
                <a:latin typeface="Open Sans"/>
                <a:ea typeface="Times New Roman" panose="02020603050405020304" pitchFamily="18" charset="0"/>
                <a:cs typeface="Times New Roman" panose="02020603050405020304" pitchFamily="18" charset="0"/>
              </a:rPr>
              <a:t>Access to shared folders is controlled not only by the shared folder permissions but also by any NTFS permissions. Effective permissions to shared folders are the </a:t>
            </a:r>
            <a:r>
              <a:rPr lang="en-US" sz="1000" i="1" dirty="0">
                <a:solidFill>
                  <a:srgbClr val="282828"/>
                </a:solidFill>
                <a:effectLst/>
                <a:latin typeface="Open Sans"/>
                <a:ea typeface="Times New Roman" panose="02020603050405020304" pitchFamily="18" charset="0"/>
                <a:cs typeface="Times New Roman" panose="02020603050405020304" pitchFamily="18" charset="0"/>
              </a:rPr>
              <a:t>more restrictive</a:t>
            </a:r>
            <a:r>
              <a:rPr lang="en-US" sz="1000" dirty="0">
                <a:solidFill>
                  <a:srgbClr val="282828"/>
                </a:solidFill>
                <a:effectLst/>
                <a:latin typeface="Open Sans"/>
                <a:ea typeface="Times New Roman" panose="02020603050405020304" pitchFamily="18" charset="0"/>
                <a:cs typeface="Times New Roman" panose="02020603050405020304" pitchFamily="18" charset="0"/>
              </a:rPr>
              <a:t> of either share or NTFS permissions.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00" dirty="0">
                <a:solidFill>
                  <a:srgbClr val="282828"/>
                </a:solidFill>
                <a:effectLst/>
                <a:latin typeface="Open Sans"/>
                <a:ea typeface="Times New Roman" panose="02020603050405020304" pitchFamily="18" charset="0"/>
                <a:cs typeface="Times New Roman" panose="02020603050405020304" pitchFamily="18" charset="0"/>
              </a:rPr>
              <a:t>If a user is allowed share access, but no NTFS permissions are set for the user or a group to which the user belongs, no access will be allowed. Conversely, if a user has Full Control NTFS permissions but no share permissions, network access will not be allowed.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00" dirty="0">
                <a:solidFill>
                  <a:srgbClr val="282828"/>
                </a:solidFill>
                <a:effectLst/>
                <a:latin typeface="Open Sans"/>
                <a:ea typeface="Times New Roman" panose="02020603050405020304" pitchFamily="18" charset="0"/>
                <a:cs typeface="Times New Roman" panose="02020603050405020304" pitchFamily="18" charset="0"/>
              </a:rPr>
              <a:t>A common strategy for combining NTFS permissions is to:</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15000"/>
              </a:lnSpc>
              <a:spcBef>
                <a:spcPts val="0"/>
              </a:spcBef>
              <a:spcAft>
                <a:spcPts val="1000"/>
              </a:spcAft>
              <a:buSzPts val="1000"/>
              <a:buFont typeface="Wingdings" panose="05000000000000000000" pitchFamily="2" charset="2"/>
              <a:buChar char=""/>
              <a:tabLst>
                <a:tab pos="1371600" algn="l"/>
              </a:tabLst>
            </a:pPr>
            <a:r>
              <a:rPr lang="en-US" sz="1000" dirty="0">
                <a:solidFill>
                  <a:srgbClr val="282828"/>
                </a:solidFill>
                <a:effectLst/>
                <a:latin typeface="Open Sans"/>
                <a:ea typeface="Times New Roman" panose="02020603050405020304" pitchFamily="18" charset="0"/>
                <a:cs typeface="Times New Roman" panose="02020603050405020304" pitchFamily="18" charset="0"/>
              </a:rPr>
              <a:t>Assign Co-owner share permissions to Everyone.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15000"/>
              </a:lnSpc>
              <a:spcBef>
                <a:spcPts val="0"/>
              </a:spcBef>
              <a:spcAft>
                <a:spcPts val="1000"/>
              </a:spcAft>
              <a:buSzPts val="1000"/>
              <a:buFont typeface="Wingdings" panose="05000000000000000000" pitchFamily="2" charset="2"/>
              <a:buChar char=""/>
              <a:tabLst>
                <a:tab pos="1371600" algn="l"/>
              </a:tabLst>
            </a:pPr>
            <a:r>
              <a:rPr lang="en-US" sz="1000" dirty="0">
                <a:solidFill>
                  <a:srgbClr val="282828"/>
                </a:solidFill>
                <a:effectLst/>
                <a:latin typeface="Open Sans"/>
                <a:ea typeface="Times New Roman" panose="02020603050405020304" pitchFamily="18" charset="0"/>
                <a:cs typeface="Times New Roman" panose="02020603050405020304" pitchFamily="18" charset="0"/>
              </a:rPr>
              <a:t>Use NTFS permissions to control access. Use the principle of least privilege and add only necessary groups to NTFS permissions and assign only the necessary permissions.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solidFill>
                  <a:srgbClr val="282828"/>
                </a:solidFill>
                <a:effectLst/>
                <a:latin typeface="Open Sans"/>
                <a:ea typeface="Times New Roman" panose="02020603050405020304" pitchFamily="18" charset="0"/>
                <a:cs typeface="Times New Roman" panose="02020603050405020304" pitchFamily="18" charset="0"/>
              </a:rPr>
              <a:t>Shared folder permissions apply only to users connected to the share through the network; NTFS permissions apply to both local and network access. For example, using shared folder permissions to deny access will have no effect on the user's ability to access files when the user logs on locally. In that case, only the NTFS permissions will control access.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solidFill>
                  <a:srgbClr val="282828"/>
                </a:solidFill>
                <a:effectLst/>
                <a:latin typeface="Open Sans"/>
                <a:ea typeface="Times New Roman" panose="02020603050405020304" pitchFamily="18" charset="0"/>
                <a:cs typeface="Times New Roman" panose="02020603050405020304" pitchFamily="18" charset="0"/>
              </a:rPr>
              <a:t>Shared folder permissions work on both FAT and NTFS permissions.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56188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01E6C11-A2D7-4797-8088-7C0E9D5CC193}"/>
              </a:ext>
            </a:extLst>
          </p:cNvPr>
          <p:cNvSpPr>
            <a:spLocks noGrp="1"/>
          </p:cNvSpPr>
          <p:nvPr>
            <p:ph type="title"/>
          </p:nvPr>
        </p:nvSpPr>
        <p:spPr>
          <a:xfrm>
            <a:off x="838200" y="963877"/>
            <a:ext cx="3494362" cy="4930246"/>
          </a:xfrm>
        </p:spPr>
        <p:txBody>
          <a:bodyPr>
            <a:normAutofit/>
          </a:bodyPr>
          <a:lstStyle/>
          <a:p>
            <a:pPr algn="r"/>
            <a:r>
              <a:rPr lang="en-US" sz="4100">
                <a:solidFill>
                  <a:schemeClr val="accent1"/>
                </a:solidFill>
              </a:rPr>
              <a:t>Sharing Files Considerations</a:t>
            </a:r>
          </a:p>
        </p:txBody>
      </p:sp>
      <p:cxnSp>
        <p:nvCxnSpPr>
          <p:cNvPr id="29" name="Straight Connector 28">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3EB4AFC-6770-48BC-9B0D-FC5D2E201976}"/>
              </a:ext>
            </a:extLst>
          </p:cNvPr>
          <p:cNvSpPr>
            <a:spLocks noGrp="1"/>
          </p:cNvSpPr>
          <p:nvPr>
            <p:ph idx="1"/>
          </p:nvPr>
        </p:nvSpPr>
        <p:spPr>
          <a:xfrm>
            <a:off x="4912614" y="320040"/>
            <a:ext cx="6957816" cy="6217920"/>
          </a:xfrm>
        </p:spPr>
        <p:txBody>
          <a:bodyPr anchor="ctr">
            <a:normAutofit fontScale="92500" lnSpcReduction="10000"/>
          </a:bodyPr>
          <a:lstStyle/>
          <a:p>
            <a:pPr lvl="0"/>
            <a:r>
              <a:rPr lang="en-US" sz="1200" dirty="0"/>
              <a:t>You must explicitly enable file sharing before network users can access shared folders. When you share a folder for the first time, you are asked whether you want to enable file sharing.</a:t>
            </a:r>
          </a:p>
          <a:p>
            <a:pPr lvl="0"/>
            <a:r>
              <a:rPr lang="en-US" sz="1200" dirty="0"/>
              <a:t>To switch between simple and advanced sharing, select </a:t>
            </a:r>
            <a:r>
              <a:rPr lang="en-US" sz="1200" b="1" dirty="0"/>
              <a:t>Advanced Sharing</a:t>
            </a:r>
            <a:r>
              <a:rPr lang="en-US" sz="1200" dirty="0"/>
              <a:t>.</a:t>
            </a:r>
          </a:p>
          <a:p>
            <a:pPr lvl="0"/>
            <a:r>
              <a:rPr lang="en-US" sz="1200" dirty="0"/>
              <a:t>Use the following tools to manually share a folder:</a:t>
            </a:r>
          </a:p>
          <a:p>
            <a:pPr lvl="1"/>
            <a:r>
              <a:rPr lang="en-US" sz="1200" dirty="0"/>
              <a:t>Shared Folder snap-in in Computer Management</a:t>
            </a:r>
          </a:p>
          <a:p>
            <a:pPr lvl="1"/>
            <a:r>
              <a:rPr lang="en-US" sz="1200" dirty="0"/>
              <a:t>Edit the properties for the folder in Windows Explorer</a:t>
            </a:r>
          </a:p>
          <a:p>
            <a:r>
              <a:rPr lang="en-US" sz="1200" dirty="0"/>
              <a:t>Use the Network and Sharing Center to enable Public folder sharing or media sharing.</a:t>
            </a:r>
          </a:p>
          <a:p>
            <a:pPr lvl="0"/>
            <a:r>
              <a:rPr lang="en-US" sz="1200" dirty="0"/>
              <a:t>When you share a folder, you give it a name. The share name is not the same as the folder name, although they can be the same.</a:t>
            </a:r>
          </a:p>
          <a:p>
            <a:pPr lvl="0"/>
            <a:r>
              <a:rPr lang="en-US" sz="1200" dirty="0"/>
              <a:t>To access a shared folder on the network,</a:t>
            </a:r>
          </a:p>
          <a:p>
            <a:pPr lvl="1"/>
            <a:r>
              <a:rPr lang="en-US" sz="1200" dirty="0"/>
              <a:t>Use the UNC path to the shared folder with the following syntax: </a:t>
            </a:r>
            <a:r>
              <a:rPr lang="en-US" sz="1200" b="1" dirty="0"/>
              <a:t>\\computername\sharename</a:t>
            </a:r>
            <a:r>
              <a:rPr lang="en-US" sz="1200" dirty="0"/>
              <a:t>.</a:t>
            </a:r>
          </a:p>
          <a:p>
            <a:pPr lvl="1"/>
            <a:r>
              <a:rPr lang="en-US" sz="1200" dirty="0"/>
              <a:t>Use the Network feature to browse the network for the computer and view any shared folders on that computer.</a:t>
            </a:r>
          </a:p>
          <a:p>
            <a:pPr lvl="1"/>
            <a:r>
              <a:rPr lang="en-US" sz="1200" dirty="0"/>
              <a:t>Use the </a:t>
            </a:r>
            <a:r>
              <a:rPr lang="en-US" sz="1200" b="1" dirty="0"/>
              <a:t>net use</a:t>
            </a:r>
            <a:r>
              <a:rPr lang="en-US" sz="1200" dirty="0"/>
              <a:t> command to map a drive letter to the shared folder.</a:t>
            </a:r>
          </a:p>
          <a:p>
            <a:pPr lvl="2"/>
            <a:r>
              <a:rPr lang="en-US" sz="1200" b="1" dirty="0"/>
              <a:t>net use</a:t>
            </a:r>
            <a:r>
              <a:rPr lang="en-US" sz="1200" dirty="0"/>
              <a:t> by itself lists the current connected shared folders and drive letters.</a:t>
            </a:r>
          </a:p>
          <a:p>
            <a:pPr lvl="2"/>
            <a:r>
              <a:rPr lang="en-US" sz="1200" b="1" dirty="0"/>
              <a:t>net use F: \\Wrk1\shared2</a:t>
            </a:r>
            <a:r>
              <a:rPr lang="en-US" sz="1200" dirty="0"/>
              <a:t> maps drive letter F: to a specific shared folder.</a:t>
            </a:r>
          </a:p>
          <a:p>
            <a:pPr lvl="2"/>
            <a:r>
              <a:rPr lang="en-US" sz="1200" b="1" dirty="0"/>
              <a:t>net use * \\Wrk1\shared2</a:t>
            </a:r>
            <a:r>
              <a:rPr lang="en-US" sz="1200" dirty="0"/>
              <a:t> maps the next available drive letter to the shared folder.</a:t>
            </a:r>
          </a:p>
          <a:p>
            <a:pPr lvl="2"/>
            <a:r>
              <a:rPr lang="en-US" sz="1200" dirty="0"/>
              <a:t>The </a:t>
            </a:r>
            <a:r>
              <a:rPr lang="en-US" sz="1200" b="1" dirty="0"/>
              <a:t>/</a:t>
            </a:r>
            <a:r>
              <a:rPr lang="en-US" sz="1200" b="1" dirty="0" err="1"/>
              <a:t>persistent:yes</a:t>
            </a:r>
            <a:r>
              <a:rPr lang="en-US" sz="1200" dirty="0"/>
              <a:t> switch reconnects the connection at each subsequent logon; </a:t>
            </a:r>
            <a:r>
              <a:rPr lang="en-US" sz="1200" b="1" dirty="0"/>
              <a:t>/</a:t>
            </a:r>
            <a:r>
              <a:rPr lang="en-US" sz="1200" b="1" dirty="0" err="1"/>
              <a:t>persistent:no</a:t>
            </a:r>
            <a:r>
              <a:rPr lang="en-US" sz="1200" dirty="0"/>
              <a:t> makes the mapping temporary.</a:t>
            </a:r>
          </a:p>
          <a:p>
            <a:pPr lvl="2"/>
            <a:r>
              <a:rPr lang="en-US" sz="1200" b="1" dirty="0"/>
              <a:t>net use /?</a:t>
            </a:r>
            <a:r>
              <a:rPr lang="en-US" sz="1200" dirty="0"/>
              <a:t> or </a:t>
            </a:r>
            <a:r>
              <a:rPr lang="en-US" sz="1200" b="1" dirty="0"/>
              <a:t>net use ?</a:t>
            </a:r>
            <a:r>
              <a:rPr lang="en-US" sz="1200" dirty="0"/>
              <a:t> lists the valid parameters for the net use command.</a:t>
            </a:r>
          </a:p>
          <a:p>
            <a:pPr lvl="0"/>
            <a:r>
              <a:rPr lang="en-US" sz="1200" dirty="0"/>
              <a:t>Adding a dollar sign ($) to the end of a share name creates an administrative share.</a:t>
            </a:r>
          </a:p>
          <a:p>
            <a:pPr lvl="1"/>
            <a:r>
              <a:rPr lang="en-US" sz="1200" dirty="0"/>
              <a:t>Administrative shares are not visible when browsing the network. You must use the UNC path to connect to an administrative share.</a:t>
            </a:r>
          </a:p>
          <a:p>
            <a:pPr lvl="1"/>
            <a:r>
              <a:rPr lang="en-US" sz="1200" dirty="0"/>
              <a:t>By default, Windows automatically creates an administrative share for every volume, with the share name being the volume letter plus the dollar sign (such as C$).</a:t>
            </a:r>
          </a:p>
          <a:p>
            <a:pPr lvl="1"/>
            <a:r>
              <a:rPr lang="en-US" sz="1200" dirty="0"/>
              <a:t>Default administrative shares can be accessed only by a member of the Administrators group. Configure share permissions to control access to administrative shares you create yourself..</a:t>
            </a:r>
          </a:p>
          <a:p>
            <a:pPr lvl="0"/>
            <a:r>
              <a:rPr lang="en-US" sz="1200" dirty="0"/>
              <a:t>Your computer must be turned on (and be awake) before users can access the shared folder.</a:t>
            </a:r>
          </a:p>
          <a:p>
            <a:pPr lvl="0"/>
            <a:r>
              <a:rPr lang="en-US" sz="1200" dirty="0"/>
              <a:t>Network acts as a built-in network browser showing all networks and shared folders to which the user has access. This same information can be viewed in This PC and File Explorer.</a:t>
            </a:r>
          </a:p>
          <a:p>
            <a:pPr marL="0" indent="0">
              <a:buNone/>
            </a:pPr>
            <a:endParaRPr lang="en-US" sz="800" dirty="0"/>
          </a:p>
        </p:txBody>
      </p:sp>
    </p:spTree>
    <p:extLst>
      <p:ext uri="{BB962C8B-B14F-4D97-AF65-F5344CB8AC3E}">
        <p14:creationId xmlns:p14="http://schemas.microsoft.com/office/powerpoint/2010/main" val="24630687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9BB282E-5DE9-482C-98B9-7CFC23DC76CD}"/>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en-US" sz="2600">
                <a:solidFill>
                  <a:srgbClr val="FFFFFF"/>
                </a:solidFill>
              </a:rPr>
              <a:t>Linux File System</a:t>
            </a:r>
          </a:p>
        </p:txBody>
      </p:sp>
      <p:graphicFrame>
        <p:nvGraphicFramePr>
          <p:cNvPr id="4" name="Content Placeholder 3">
            <a:extLst>
              <a:ext uri="{FF2B5EF4-FFF2-40B4-BE49-F238E27FC236}">
                <a16:creationId xmlns:a16="http://schemas.microsoft.com/office/drawing/2014/main" id="{0EFAEB33-433C-4076-8376-7EB0FB86205F}"/>
              </a:ext>
            </a:extLst>
          </p:cNvPr>
          <p:cNvGraphicFramePr>
            <a:graphicFrameLocks noGrp="1"/>
          </p:cNvGraphicFramePr>
          <p:nvPr>
            <p:ph idx="1"/>
            <p:extLst>
              <p:ext uri="{D42A27DB-BD31-4B8C-83A1-F6EECF244321}">
                <p14:modId xmlns:p14="http://schemas.microsoft.com/office/powerpoint/2010/main" val="1684660553"/>
              </p:ext>
            </p:extLst>
          </p:nvPr>
        </p:nvGraphicFramePr>
        <p:xfrm>
          <a:off x="4038600" y="-1"/>
          <a:ext cx="8153400" cy="6858000"/>
        </p:xfrm>
        <a:graphic>
          <a:graphicData uri="http://schemas.openxmlformats.org/drawingml/2006/table">
            <a:tbl>
              <a:tblPr firstRow="1" firstCol="1" bandRow="1"/>
              <a:tblGrid>
                <a:gridCol w="8153400">
                  <a:extLst>
                    <a:ext uri="{9D8B030D-6E8A-4147-A177-3AD203B41FA5}">
                      <a16:colId xmlns:a16="http://schemas.microsoft.com/office/drawing/2014/main" val="293073991"/>
                    </a:ext>
                  </a:extLst>
                </a:gridCol>
              </a:tblGrid>
              <a:tr h="2864273">
                <a:tc>
                  <a:txBody>
                    <a:bodyPr/>
                    <a:lstStyle/>
                    <a:p>
                      <a:pPr marL="0" marR="0" algn="l" fontAlgn="ctr">
                        <a:lnSpc>
                          <a:spcPct val="115000"/>
                        </a:lnSpc>
                        <a:spcBef>
                          <a:spcPts val="375"/>
                        </a:spcBef>
                        <a:spcAft>
                          <a:spcPts val="375"/>
                        </a:spcAft>
                      </a:pP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The Second Extended File System (ext2) is one of the oldest Linux file systems still available.</a:t>
                      </a:r>
                      <a:endParaRPr lang="en-US" sz="10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ext2 stores data in a standard directory and file hierarchy.</a:t>
                      </a:r>
                      <a:endParaRPr lang="en-US" sz="10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The maximum file size supported is 2 TB.</a:t>
                      </a:r>
                      <a:endParaRPr lang="en-US" sz="10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An ext2 volume can be up to 4 TB in size.</a:t>
                      </a:r>
                      <a:endParaRPr lang="en-US" sz="10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File names can be up to 255 characters long.</a:t>
                      </a:r>
                      <a:endParaRPr lang="en-US" sz="10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Linux users, groups, and permissions are supported.</a:t>
                      </a:r>
                      <a:endParaRPr lang="en-US" sz="10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It does not use journaling (which is used in most modern file systems). As a result, ext2 takes a long time to recover if the system shuts down abruptly.</a:t>
                      </a:r>
                      <a:endParaRPr lang="en-US" sz="1000" b="0" i="0" u="none" strike="noStrike" dirty="0">
                        <a:effectLst/>
                        <a:latin typeface="Arial" panose="020B0604020202020204" pitchFamily="34" charset="0"/>
                      </a:endParaRPr>
                    </a:p>
                  </a:txBody>
                  <a:tcPr marL="132458" marR="132458" marT="66229" marB="66229"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798246899"/>
                  </a:ext>
                </a:extLst>
              </a:tr>
              <a:tr h="1143820">
                <a:tc>
                  <a:txBody>
                    <a:bodyPr/>
                    <a:lstStyle/>
                    <a:p>
                      <a:pPr marL="0" marR="0" algn="l" fontAlgn="ctr">
                        <a:lnSpc>
                          <a:spcPct val="115000"/>
                        </a:lnSpc>
                        <a:spcBef>
                          <a:spcPts val="0"/>
                        </a:spcBef>
                        <a:spcAft>
                          <a:spcPts val="0"/>
                        </a:spcAft>
                      </a:pP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The Third Extended File System (ext3) is an updated version of ext2 that supports journaling. Before committing a transaction to a storage device, the ext3 file system records the transaction to the journal and marks it as incomplete. After the disk transaction is complete, the file system marks the transaction as complete in the journal. By doing this, ext3 can keep track of the most recent file transactions and whether or not they were completed. This allows ext3 to recover much more quickly than ext2 in the event of an unclean system shutdown.</a:t>
                      </a:r>
                      <a:endParaRPr lang="en-US" sz="1000" b="0" i="0" u="none" strike="noStrike" dirty="0">
                        <a:effectLst/>
                        <a:latin typeface="Arial" panose="020B0604020202020204" pitchFamily="34" charset="0"/>
                      </a:endParaRPr>
                    </a:p>
                  </a:txBody>
                  <a:tcPr marL="132458" marR="132458" marT="66229" marB="66229"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68801511"/>
                  </a:ext>
                </a:extLst>
              </a:tr>
              <a:tr h="925283">
                <a:tc>
                  <a:txBody>
                    <a:bodyPr/>
                    <a:lstStyle/>
                    <a:p>
                      <a:pPr marL="0" marR="0" algn="l" fontAlgn="ctr">
                        <a:lnSpc>
                          <a:spcPct val="115000"/>
                        </a:lnSpc>
                        <a:spcBef>
                          <a:spcPts val="0"/>
                        </a:spcBef>
                        <a:spcAft>
                          <a:spcPts val="0"/>
                        </a:spcAft>
                      </a:pP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The Reiser file system (</a:t>
                      </a:r>
                      <a:r>
                        <a:rPr lang="en-US" sz="1000" b="0" i="0" u="none" strike="noStrike" dirty="0" err="1">
                          <a:solidFill>
                            <a:srgbClr val="282828"/>
                          </a:solidFill>
                          <a:effectLst/>
                          <a:latin typeface="Open Sans"/>
                          <a:ea typeface="Times New Roman" panose="02020603050405020304" pitchFamily="18" charset="0"/>
                          <a:cs typeface="Times New Roman" panose="02020603050405020304" pitchFamily="18" charset="0"/>
                        </a:rPr>
                        <a:t>ReiserFS</a:t>
                      </a: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 is an alternative to the ext3 file system. Like ext3, Reiser uses journaling to make crash recovery very fast. However, Reiser is a completely different file system from ext2 and ext3, using a dramatically different internal structure. </a:t>
                      </a:r>
                      <a:r>
                        <a:rPr lang="en-US" sz="1000" b="0" i="0" u="none" strike="noStrike" dirty="0" err="1">
                          <a:solidFill>
                            <a:srgbClr val="282828"/>
                          </a:solidFill>
                          <a:effectLst/>
                          <a:latin typeface="Open Sans"/>
                          <a:ea typeface="Times New Roman" panose="02020603050405020304" pitchFamily="18" charset="0"/>
                          <a:cs typeface="Times New Roman" panose="02020603050405020304" pitchFamily="18" charset="0"/>
                        </a:rPr>
                        <a:t>ReiserFS</a:t>
                      </a: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 supports a maximum file size of 8 TB and maximum volume size of 16 TB. In addition, the structure of Reiser allows it to perform much faster than ext2 or ext3.</a:t>
                      </a:r>
                      <a:endParaRPr lang="en-US" sz="1000" b="0" i="0" u="none" strike="noStrike" dirty="0">
                        <a:effectLst/>
                        <a:latin typeface="Arial" panose="020B0604020202020204" pitchFamily="34" charset="0"/>
                      </a:endParaRPr>
                    </a:p>
                  </a:txBody>
                  <a:tcPr marL="132458" marR="132458" marT="66229" marB="66229"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674737742"/>
                  </a:ext>
                </a:extLst>
              </a:tr>
              <a:tr h="1924624">
                <a:tc>
                  <a:txBody>
                    <a:bodyPr/>
                    <a:lstStyle/>
                    <a:p>
                      <a:pPr marL="0" marR="0" algn="l" fontAlgn="ctr">
                        <a:lnSpc>
                          <a:spcPct val="115000"/>
                        </a:lnSpc>
                        <a:spcBef>
                          <a:spcPts val="0"/>
                        </a:spcBef>
                        <a:spcAft>
                          <a:spcPts val="0"/>
                        </a:spcAft>
                      </a:pP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ext4 is the fourth generation file system in the </a:t>
                      </a:r>
                      <a:r>
                        <a:rPr lang="en-US" sz="1000" b="0" i="0" u="none" strike="noStrike" dirty="0" err="1">
                          <a:solidFill>
                            <a:srgbClr val="282828"/>
                          </a:solidFill>
                          <a:effectLst/>
                          <a:latin typeface="Open Sans"/>
                          <a:ea typeface="Times New Roman" panose="02020603050405020304" pitchFamily="18" charset="0"/>
                          <a:cs typeface="Times New Roman" panose="02020603050405020304" pitchFamily="18" charset="0"/>
                        </a:rPr>
                        <a:t>ext</a:t>
                      </a: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 file system family. ext4 includes all of the features found with ext2 and ext3, with the addition of the following features:</a:t>
                      </a:r>
                      <a:endParaRPr lang="en-US" sz="10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Support for file sizes up to 16 TB and disk sizes up to 1 exabyte (EB)</a:t>
                      </a:r>
                      <a:endParaRPr lang="en-US" sz="10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Allows for up to four billion files in the file system</a:t>
                      </a:r>
                      <a:endParaRPr lang="en-US" sz="10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Uses checksums to verify the integrity of the journal file itself</a:t>
                      </a:r>
                      <a:endParaRPr lang="en-US" sz="1000" b="0" i="0" u="none" strike="noStrike" dirty="0">
                        <a:effectLst/>
                        <a:latin typeface="Arial" panose="020B0604020202020204" pitchFamily="34" charset="0"/>
                      </a:endParaRPr>
                    </a:p>
                    <a:p>
                      <a:pPr marL="530352" marR="0" algn="l" fontAlgn="ctr">
                        <a:lnSpc>
                          <a:spcPct val="115000"/>
                        </a:lnSpc>
                        <a:spcBef>
                          <a:spcPts val="0"/>
                        </a:spcBef>
                        <a:spcAft>
                          <a:spcPts val="1000"/>
                        </a:spcAft>
                      </a:pP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Checksums help improve the overall reliability of the system because the journal file is the most heavily used file of the disk.</a:t>
                      </a:r>
                      <a:endParaRPr lang="en-US" sz="1000" b="0" i="0" u="none" strike="noStrike" dirty="0">
                        <a:effectLst/>
                        <a:latin typeface="Arial" panose="020B0604020202020204" pitchFamily="34" charset="0"/>
                      </a:endParaRPr>
                    </a:p>
                  </a:txBody>
                  <a:tcPr marL="132458" marR="132458" marT="66229" marB="66229"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680417622"/>
                  </a:ext>
                </a:extLst>
              </a:tr>
            </a:tbl>
          </a:graphicData>
        </a:graphic>
      </p:graphicFrame>
    </p:spTree>
    <p:extLst>
      <p:ext uri="{BB962C8B-B14F-4D97-AF65-F5344CB8AC3E}">
        <p14:creationId xmlns:p14="http://schemas.microsoft.com/office/powerpoint/2010/main" val="2199312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BC5E13A-867A-4E94-9352-CC196A0130A2}"/>
              </a:ext>
            </a:extLst>
          </p:cNvPr>
          <p:cNvSpPr>
            <a:spLocks noGrp="1"/>
          </p:cNvSpPr>
          <p:nvPr>
            <p:ph type="title"/>
          </p:nvPr>
        </p:nvSpPr>
        <p:spPr>
          <a:xfrm>
            <a:off x="863029" y="1012004"/>
            <a:ext cx="3416158" cy="4795408"/>
          </a:xfrm>
        </p:spPr>
        <p:txBody>
          <a:bodyPr>
            <a:normAutofit/>
          </a:bodyPr>
          <a:lstStyle/>
          <a:p>
            <a:r>
              <a:rPr lang="en-US">
                <a:solidFill>
                  <a:srgbClr val="FFFFFF"/>
                </a:solidFill>
              </a:rPr>
              <a:t>Other File Systems Linux Supports</a:t>
            </a:r>
          </a:p>
        </p:txBody>
      </p:sp>
      <p:graphicFrame>
        <p:nvGraphicFramePr>
          <p:cNvPr id="4" name="Content Placeholder 3">
            <a:extLst>
              <a:ext uri="{FF2B5EF4-FFF2-40B4-BE49-F238E27FC236}">
                <a16:creationId xmlns:a16="http://schemas.microsoft.com/office/drawing/2014/main" id="{6159E540-5CFB-42C9-853E-009B17CBB19E}"/>
              </a:ext>
            </a:extLst>
          </p:cNvPr>
          <p:cNvGraphicFramePr>
            <a:graphicFrameLocks noGrp="1"/>
          </p:cNvGraphicFramePr>
          <p:nvPr>
            <p:ph idx="1"/>
            <p:extLst>
              <p:ext uri="{D42A27DB-BD31-4B8C-83A1-F6EECF244321}">
                <p14:modId xmlns:p14="http://schemas.microsoft.com/office/powerpoint/2010/main" val="1438256818"/>
              </p:ext>
            </p:extLst>
          </p:nvPr>
        </p:nvGraphicFramePr>
        <p:xfrm>
          <a:off x="5609931" y="470924"/>
          <a:ext cx="5682343" cy="6293864"/>
        </p:xfrm>
        <a:graphic>
          <a:graphicData uri="http://schemas.openxmlformats.org/drawingml/2006/table">
            <a:tbl>
              <a:tblPr firstRow="1" firstCol="1" bandRow="1"/>
              <a:tblGrid>
                <a:gridCol w="1168535">
                  <a:extLst>
                    <a:ext uri="{9D8B030D-6E8A-4147-A177-3AD203B41FA5}">
                      <a16:colId xmlns:a16="http://schemas.microsoft.com/office/drawing/2014/main" val="2830863421"/>
                    </a:ext>
                  </a:extLst>
                </a:gridCol>
                <a:gridCol w="4513808">
                  <a:extLst>
                    <a:ext uri="{9D8B030D-6E8A-4147-A177-3AD203B41FA5}">
                      <a16:colId xmlns:a16="http://schemas.microsoft.com/office/drawing/2014/main" val="3603339519"/>
                    </a:ext>
                  </a:extLst>
                </a:gridCol>
              </a:tblGrid>
              <a:tr h="710057">
                <a:tc>
                  <a:txBody>
                    <a:bodyPr/>
                    <a:lstStyle/>
                    <a:p>
                      <a:pPr marL="0" marR="0" algn="ctr" fontAlgn="ctr">
                        <a:lnSpc>
                          <a:spcPct val="115000"/>
                        </a:lnSpc>
                        <a:spcBef>
                          <a:spcPts val="0"/>
                        </a:spcBef>
                        <a:spcAft>
                          <a:spcPts val="0"/>
                        </a:spcAft>
                      </a:pP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CDfs</a:t>
                      </a:r>
                      <a:endParaRPr lang="en-US" sz="1600" b="0" i="0" u="none" strike="noStrike">
                        <a:effectLst/>
                        <a:latin typeface="Arial" panose="020B0604020202020204" pitchFamily="34" charset="0"/>
                      </a:endParaRPr>
                    </a:p>
                  </a:txBody>
                  <a:tcPr marL="173608" marR="173608" marT="43402" marB="43402"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CDfs is a virtual Linux file system that provides access to individual data and audio tracks on compact discs (CDs). A compact disc mounted with the "CDfs" driver appears as a collection of files, each representing a single track.</a:t>
                      </a:r>
                      <a:endParaRPr lang="en-US" sz="1600" b="0" i="0" u="none" strike="noStrike">
                        <a:effectLst/>
                        <a:latin typeface="Arial" panose="020B0604020202020204" pitchFamily="34" charset="0"/>
                      </a:endParaRPr>
                    </a:p>
                  </a:txBody>
                  <a:tcPr marL="173608" marR="173608" marT="86804" marB="8680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51854827"/>
                  </a:ext>
                </a:extLst>
              </a:tr>
              <a:tr h="710057">
                <a:tc>
                  <a:txBody>
                    <a:bodyPr/>
                    <a:lstStyle/>
                    <a:p>
                      <a:pPr marL="0" marR="0" algn="ctr" fontAlgn="ctr">
                        <a:lnSpc>
                          <a:spcPct val="115000"/>
                        </a:lnSpc>
                        <a:spcBef>
                          <a:spcPts val="0"/>
                        </a:spcBef>
                        <a:spcAft>
                          <a:spcPts val="0"/>
                        </a:spcAft>
                      </a:pP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NFS</a:t>
                      </a:r>
                      <a:endParaRPr lang="en-US" sz="1600" b="0" i="0" u="none" strike="noStrike">
                        <a:effectLst/>
                        <a:latin typeface="Arial" panose="020B0604020202020204" pitchFamily="34" charset="0"/>
                      </a:endParaRPr>
                    </a:p>
                  </a:txBody>
                  <a:tcPr marL="173608" marR="173608" marT="43402" marB="43402"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Network File System (NFS) is a distributed file system protocol that allows a user on a client computer to access files over a computer network much like local storage is accessed.</a:t>
                      </a:r>
                      <a:endParaRPr lang="en-US" sz="1600" b="0" i="0" u="none" strike="noStrike">
                        <a:effectLst/>
                        <a:latin typeface="Arial" panose="020B0604020202020204" pitchFamily="34" charset="0"/>
                      </a:endParaRPr>
                    </a:p>
                  </a:txBody>
                  <a:tcPr marL="173608" marR="173608" marT="86804" marB="8680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779115612"/>
                  </a:ext>
                </a:extLst>
              </a:tr>
              <a:tr h="542352">
                <a:tc>
                  <a:txBody>
                    <a:bodyPr/>
                    <a:lstStyle/>
                    <a:p>
                      <a:pPr marL="0" marR="0" algn="ctr" fontAlgn="ctr">
                        <a:lnSpc>
                          <a:spcPct val="115000"/>
                        </a:lnSpc>
                        <a:spcBef>
                          <a:spcPts val="0"/>
                        </a:spcBef>
                        <a:spcAft>
                          <a:spcPts val="0"/>
                        </a:spcAft>
                      </a:pP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NTFS</a:t>
                      </a:r>
                      <a:endParaRPr lang="en-US" sz="1600" b="0" i="0" u="none" strike="noStrike">
                        <a:effectLst/>
                        <a:latin typeface="Arial" panose="020B0604020202020204" pitchFamily="34" charset="0"/>
                      </a:endParaRPr>
                    </a:p>
                  </a:txBody>
                  <a:tcPr marL="173608" marR="173608" marT="43402" marB="43402"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Microsoft operating systems use NTFS (New Technology File System). Linux provides limited support for NTFS.</a:t>
                      </a:r>
                      <a:endParaRPr lang="en-US" sz="1600" b="0" i="0" u="none" strike="noStrike">
                        <a:effectLst/>
                        <a:latin typeface="Arial" panose="020B0604020202020204" pitchFamily="34" charset="0"/>
                      </a:endParaRPr>
                    </a:p>
                  </a:txBody>
                  <a:tcPr marL="173608" marR="173608" marT="86804" marB="8680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894440483"/>
                  </a:ext>
                </a:extLst>
              </a:tr>
              <a:tr h="710057">
                <a:tc>
                  <a:txBody>
                    <a:bodyPr/>
                    <a:lstStyle/>
                    <a:p>
                      <a:pPr marL="0" marR="0" algn="ctr" fontAlgn="ctr">
                        <a:lnSpc>
                          <a:spcPct val="115000"/>
                        </a:lnSpc>
                        <a:spcBef>
                          <a:spcPts val="0"/>
                        </a:spcBef>
                        <a:spcAft>
                          <a:spcPts val="0"/>
                        </a:spcAft>
                      </a:pP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VFAT</a:t>
                      </a:r>
                      <a:endParaRPr lang="en-US" sz="1600" b="0" i="0" u="none" strike="noStrike">
                        <a:effectLst/>
                        <a:latin typeface="Arial" panose="020B0604020202020204" pitchFamily="34" charset="0"/>
                      </a:endParaRPr>
                    </a:p>
                  </a:txBody>
                  <a:tcPr marL="173608" marR="173608" marT="43402" marB="43402"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VFAT is a FAT32 file system for Linux and does not support journaling. VFAT includes long name support. Support for VFAT must be compiled into the kernel for the system to recognize the VFAT format.</a:t>
                      </a:r>
                      <a:endParaRPr lang="en-US" sz="1600" b="0" i="0" u="none" strike="noStrike">
                        <a:effectLst/>
                        <a:latin typeface="Arial" panose="020B0604020202020204" pitchFamily="34" charset="0"/>
                      </a:endParaRPr>
                    </a:p>
                  </a:txBody>
                  <a:tcPr marL="173608" marR="173608" marT="86804" marB="8680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233360768"/>
                  </a:ext>
                </a:extLst>
              </a:tr>
              <a:tr h="877762">
                <a:tc>
                  <a:txBody>
                    <a:bodyPr/>
                    <a:lstStyle/>
                    <a:p>
                      <a:pPr marL="0" marR="0" algn="ctr" fontAlgn="ctr">
                        <a:lnSpc>
                          <a:spcPct val="115000"/>
                        </a:lnSpc>
                        <a:spcBef>
                          <a:spcPts val="0"/>
                        </a:spcBef>
                        <a:spcAft>
                          <a:spcPts val="0"/>
                        </a:spcAft>
                      </a:pP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XFS</a:t>
                      </a:r>
                      <a:endParaRPr lang="en-US" sz="1600" b="0" i="0" u="none" strike="noStrike">
                        <a:effectLst/>
                        <a:latin typeface="Arial" panose="020B0604020202020204" pitchFamily="34" charset="0"/>
                      </a:endParaRPr>
                    </a:p>
                  </a:txBody>
                  <a:tcPr marL="173608" marR="173608" marT="43402" marB="43402"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The XFS file system was developed for the Silicon Graphics IRIX operating system. An XFS file system is proficient at handling large files, offers smooth data transfers, and provides journaling. It also can reside on a regular disk partition or on a logical volume.</a:t>
                      </a:r>
                      <a:endParaRPr lang="en-US" sz="1600" b="0" i="0" u="none" strike="noStrike">
                        <a:effectLst/>
                        <a:latin typeface="Arial" panose="020B0604020202020204" pitchFamily="34" charset="0"/>
                      </a:endParaRPr>
                    </a:p>
                  </a:txBody>
                  <a:tcPr marL="173608" marR="173608" marT="86804" marB="8680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397840436"/>
                  </a:ext>
                </a:extLst>
              </a:tr>
              <a:tr h="2335143">
                <a:tc>
                  <a:txBody>
                    <a:bodyPr/>
                    <a:lstStyle/>
                    <a:p>
                      <a:pPr marL="0" marR="0" algn="ctr" fontAlgn="ctr">
                        <a:lnSpc>
                          <a:spcPct val="115000"/>
                        </a:lnSpc>
                        <a:spcBef>
                          <a:spcPts val="0"/>
                        </a:spcBef>
                        <a:spcAft>
                          <a:spcPts val="0"/>
                        </a:spcAft>
                      </a:pP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Btrfs</a:t>
                      </a:r>
                      <a:endParaRPr lang="en-US" sz="1600" b="0" i="0" u="none" strike="noStrike">
                        <a:effectLst/>
                        <a:latin typeface="Arial" panose="020B0604020202020204" pitchFamily="34" charset="0"/>
                      </a:endParaRPr>
                    </a:p>
                  </a:txBody>
                  <a:tcPr marL="173608" marR="173608" marT="43402" marB="43402"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000" b="0" i="0" u="none" strike="noStrike" dirty="0" err="1">
                          <a:solidFill>
                            <a:srgbClr val="282828"/>
                          </a:solidFill>
                          <a:effectLst/>
                          <a:latin typeface="Open Sans"/>
                          <a:ea typeface="Times New Roman" panose="02020603050405020304" pitchFamily="18" charset="0"/>
                          <a:cs typeface="Times New Roman" panose="02020603050405020304" pitchFamily="18" charset="0"/>
                        </a:rPr>
                        <a:t>Btrfs</a:t>
                      </a: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 is a Linux file system that uses a </a:t>
                      </a:r>
                      <a:r>
                        <a:rPr lang="en-US" sz="1000" b="0" i="1" u="none" strike="noStrike" dirty="0">
                          <a:solidFill>
                            <a:srgbClr val="282828"/>
                          </a:solidFill>
                          <a:effectLst/>
                          <a:latin typeface="Open Sans"/>
                          <a:ea typeface="Times New Roman" panose="02020603050405020304" pitchFamily="18" charset="0"/>
                          <a:cs typeface="Times New Roman" panose="02020603050405020304" pitchFamily="18" charset="0"/>
                        </a:rPr>
                        <a:t>copy-on-write</a:t>
                      </a: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 file system. Using copy-on-write technology, </a:t>
                      </a:r>
                      <a:r>
                        <a:rPr lang="en-US" sz="1000" b="0" i="0" u="none" strike="noStrike" dirty="0" err="1">
                          <a:solidFill>
                            <a:srgbClr val="282828"/>
                          </a:solidFill>
                          <a:effectLst/>
                          <a:latin typeface="Open Sans"/>
                          <a:ea typeface="Times New Roman" panose="02020603050405020304" pitchFamily="18" charset="0"/>
                          <a:cs typeface="Times New Roman" panose="02020603050405020304" pitchFamily="18" charset="0"/>
                        </a:rPr>
                        <a:t>Btrfs</a:t>
                      </a: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 provides several key features not found in earlier file systems:</a:t>
                      </a:r>
                      <a:endParaRPr lang="en-US" sz="16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1" i="0" u="none" strike="noStrike" dirty="0">
                          <a:solidFill>
                            <a:srgbClr val="282828"/>
                          </a:solidFill>
                          <a:effectLst/>
                          <a:latin typeface="Open Sans"/>
                          <a:ea typeface="Times New Roman" panose="02020603050405020304" pitchFamily="18" charset="0"/>
                          <a:cs typeface="Times New Roman" panose="02020603050405020304" pitchFamily="18" charset="0"/>
                        </a:rPr>
                        <a:t>Storage pools</a:t>
                      </a: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 - Instead of using traditional disk partitions, </a:t>
                      </a:r>
                      <a:r>
                        <a:rPr lang="en-US" sz="1000" b="0" i="0" u="none" strike="noStrike" dirty="0" err="1">
                          <a:solidFill>
                            <a:srgbClr val="282828"/>
                          </a:solidFill>
                          <a:effectLst/>
                          <a:latin typeface="Open Sans"/>
                          <a:ea typeface="Times New Roman" panose="02020603050405020304" pitchFamily="18" charset="0"/>
                          <a:cs typeface="Times New Roman" panose="02020603050405020304" pitchFamily="18" charset="0"/>
                        </a:rPr>
                        <a:t>Btrfs</a:t>
                      </a: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 allows you to create </a:t>
                      </a:r>
                      <a:r>
                        <a:rPr lang="en-US" sz="1000" b="0" i="1" u="none" strike="noStrike" dirty="0">
                          <a:solidFill>
                            <a:srgbClr val="282828"/>
                          </a:solidFill>
                          <a:effectLst/>
                          <a:latin typeface="Open Sans"/>
                          <a:ea typeface="Times New Roman" panose="02020603050405020304" pitchFamily="18" charset="0"/>
                          <a:cs typeface="Times New Roman" panose="02020603050405020304" pitchFamily="18" charset="0"/>
                        </a:rPr>
                        <a:t>storage pools</a:t>
                      </a: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 from the storage devices in your system. From the storage pool, you can then allocate space to specific </a:t>
                      </a:r>
                      <a:r>
                        <a:rPr lang="en-US" sz="1000" b="0" i="1" u="none" strike="noStrike" dirty="0">
                          <a:solidFill>
                            <a:srgbClr val="282828"/>
                          </a:solidFill>
                          <a:effectLst/>
                          <a:latin typeface="Open Sans"/>
                          <a:ea typeface="Times New Roman" panose="02020603050405020304" pitchFamily="18" charset="0"/>
                          <a:cs typeface="Times New Roman" panose="02020603050405020304" pitchFamily="18" charset="0"/>
                        </a:rPr>
                        <a:t>storage volumes</a:t>
                      </a: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 Instead of mounting partitions, you mount storage volumes at mount points in the file system.</a:t>
                      </a:r>
                      <a:endParaRPr lang="en-US" sz="16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1" i="0" u="none" strike="noStrike" dirty="0">
                          <a:solidFill>
                            <a:srgbClr val="282828"/>
                          </a:solidFill>
                          <a:effectLst/>
                          <a:latin typeface="Open Sans"/>
                          <a:ea typeface="Times New Roman" panose="02020603050405020304" pitchFamily="18" charset="0"/>
                          <a:cs typeface="Times New Roman" panose="02020603050405020304" pitchFamily="18" charset="0"/>
                        </a:rPr>
                        <a:t>Snapshots</a:t>
                      </a: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 - The snapshot functionality provided by </a:t>
                      </a:r>
                      <a:r>
                        <a:rPr lang="en-US" sz="1000" b="0" i="0" u="none" strike="noStrike" dirty="0" err="1">
                          <a:solidFill>
                            <a:srgbClr val="282828"/>
                          </a:solidFill>
                          <a:effectLst/>
                          <a:latin typeface="Open Sans"/>
                          <a:ea typeface="Times New Roman" panose="02020603050405020304" pitchFamily="18" charset="0"/>
                          <a:cs typeface="Times New Roman" panose="02020603050405020304" pitchFamily="18" charset="0"/>
                        </a:rPr>
                        <a:t>Btrfs</a:t>
                      </a: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 protects data. It can be configured to take snapshots of your data at specified intervals and save it on separate media. If a file ever gets lost or corrupted, you can restore a previous version of the file from a snapshot.</a:t>
                      </a:r>
                      <a:endParaRPr lang="en-US" sz="1600" b="0" i="0" u="none" strike="noStrike" dirty="0">
                        <a:effectLst/>
                        <a:latin typeface="Arial" panose="020B0604020202020204" pitchFamily="34" charset="0"/>
                      </a:endParaRPr>
                    </a:p>
                  </a:txBody>
                  <a:tcPr marL="173608" marR="173608" marT="86804" marB="8680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174057196"/>
                  </a:ext>
                </a:extLst>
              </a:tr>
            </a:tbl>
          </a:graphicData>
        </a:graphic>
      </p:graphicFrame>
    </p:spTree>
    <p:extLst>
      <p:ext uri="{BB962C8B-B14F-4D97-AF65-F5344CB8AC3E}">
        <p14:creationId xmlns:p14="http://schemas.microsoft.com/office/powerpoint/2010/main" val="4205689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ADEFCA1-772B-4BB4-9131-D72AFD724087}"/>
              </a:ext>
            </a:extLst>
          </p:cNvPr>
          <p:cNvSpPr>
            <a:spLocks noGrp="1"/>
          </p:cNvSpPr>
          <p:nvPr>
            <p:ph type="title"/>
          </p:nvPr>
        </p:nvSpPr>
        <p:spPr>
          <a:xfrm>
            <a:off x="863029" y="1012004"/>
            <a:ext cx="3416158" cy="4795408"/>
          </a:xfrm>
        </p:spPr>
        <p:txBody>
          <a:bodyPr>
            <a:normAutofit/>
          </a:bodyPr>
          <a:lstStyle/>
          <a:p>
            <a:r>
              <a:rPr lang="en-US">
                <a:solidFill>
                  <a:srgbClr val="FFFFFF"/>
                </a:solidFill>
              </a:rPr>
              <a:t>Shell Commands to manage Linux File System</a:t>
            </a:r>
          </a:p>
        </p:txBody>
      </p:sp>
      <p:graphicFrame>
        <p:nvGraphicFramePr>
          <p:cNvPr id="4" name="Content Placeholder 3">
            <a:extLst>
              <a:ext uri="{FF2B5EF4-FFF2-40B4-BE49-F238E27FC236}">
                <a16:creationId xmlns:a16="http://schemas.microsoft.com/office/drawing/2014/main" id="{F1BA2CC9-3D1D-4E9F-8577-435863D8A67B}"/>
              </a:ext>
            </a:extLst>
          </p:cNvPr>
          <p:cNvGraphicFramePr>
            <a:graphicFrameLocks noGrp="1"/>
          </p:cNvGraphicFramePr>
          <p:nvPr>
            <p:ph idx="1"/>
            <p:extLst>
              <p:ext uri="{D42A27DB-BD31-4B8C-83A1-F6EECF244321}">
                <p14:modId xmlns:p14="http://schemas.microsoft.com/office/powerpoint/2010/main" val="1202377568"/>
              </p:ext>
            </p:extLst>
          </p:nvPr>
        </p:nvGraphicFramePr>
        <p:xfrm>
          <a:off x="5534305" y="470924"/>
          <a:ext cx="5833594" cy="5885428"/>
        </p:xfrm>
        <a:graphic>
          <a:graphicData uri="http://schemas.openxmlformats.org/drawingml/2006/table">
            <a:tbl>
              <a:tblPr firstRow="1" firstCol="1" bandRow="1">
                <a:tableStyleId>{5C22544A-7EE6-4342-B048-85BDC9FD1C3A}</a:tableStyleId>
              </a:tblPr>
              <a:tblGrid>
                <a:gridCol w="794164">
                  <a:extLst>
                    <a:ext uri="{9D8B030D-6E8A-4147-A177-3AD203B41FA5}">
                      <a16:colId xmlns:a16="http://schemas.microsoft.com/office/drawing/2014/main" val="3590825422"/>
                    </a:ext>
                  </a:extLst>
                </a:gridCol>
                <a:gridCol w="5039430">
                  <a:extLst>
                    <a:ext uri="{9D8B030D-6E8A-4147-A177-3AD203B41FA5}">
                      <a16:colId xmlns:a16="http://schemas.microsoft.com/office/drawing/2014/main" val="1200280004"/>
                    </a:ext>
                  </a:extLst>
                </a:gridCol>
              </a:tblGrid>
              <a:tr h="436895">
                <a:tc>
                  <a:txBody>
                    <a:bodyPr/>
                    <a:lstStyle/>
                    <a:p>
                      <a:pPr marL="0" marR="0" algn="ctr">
                        <a:lnSpc>
                          <a:spcPct val="115000"/>
                        </a:lnSpc>
                        <a:spcBef>
                          <a:spcPts val="0"/>
                        </a:spcBef>
                        <a:spcAft>
                          <a:spcPts val="0"/>
                        </a:spcAft>
                      </a:pPr>
                      <a:r>
                        <a:rPr lang="en-US" sz="1100">
                          <a:effectLst/>
                        </a:rPr>
                        <a:t>pwd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8442" marR="208442" marT="52110" marB="52110" anchor="ctr"/>
                </a:tc>
                <a:tc>
                  <a:txBody>
                    <a:bodyPr/>
                    <a:lstStyle/>
                    <a:p>
                      <a:pPr marL="0" marR="0">
                        <a:lnSpc>
                          <a:spcPct val="115000"/>
                        </a:lnSpc>
                        <a:spcBef>
                          <a:spcPts val="0"/>
                        </a:spcBef>
                        <a:spcAft>
                          <a:spcPts val="0"/>
                        </a:spcAft>
                      </a:pPr>
                      <a:r>
                        <a:rPr lang="en-US" sz="1100">
                          <a:effectLst/>
                        </a:rPr>
                        <a:t>Displays the current directory on the screen.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8442" marR="208442" marT="104221" marB="104221" anchor="ctr"/>
                </a:tc>
                <a:extLst>
                  <a:ext uri="{0D108BD9-81ED-4DB2-BD59-A6C34878D82A}">
                    <a16:rowId xmlns:a16="http://schemas.microsoft.com/office/drawing/2014/main" val="2747252313"/>
                  </a:ext>
                </a:extLst>
              </a:tr>
              <a:tr h="2124301">
                <a:tc>
                  <a:txBody>
                    <a:bodyPr/>
                    <a:lstStyle/>
                    <a:p>
                      <a:pPr marL="0" marR="0" algn="ctr">
                        <a:lnSpc>
                          <a:spcPct val="115000"/>
                        </a:lnSpc>
                        <a:spcBef>
                          <a:spcPts val="0"/>
                        </a:spcBef>
                        <a:spcAft>
                          <a:spcPts val="0"/>
                        </a:spcAft>
                      </a:pPr>
                      <a:r>
                        <a:rPr lang="en-US" sz="1100">
                          <a:effectLst/>
                        </a:rPr>
                        <a:t>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8442" marR="208442" marT="52110" marB="52110" anchor="ctr"/>
                </a:tc>
                <a:tc>
                  <a:txBody>
                    <a:bodyPr/>
                    <a:lstStyle/>
                    <a:p>
                      <a:pPr marL="0" marR="0">
                        <a:lnSpc>
                          <a:spcPct val="115000"/>
                        </a:lnSpc>
                        <a:spcBef>
                          <a:spcPts val="0"/>
                        </a:spcBef>
                        <a:spcAft>
                          <a:spcPts val="0"/>
                        </a:spcAft>
                      </a:pPr>
                      <a:r>
                        <a:rPr lang="en-US" sz="1100">
                          <a:effectLst/>
                        </a:rPr>
                        <a:t>Displays a list of files and subdirectories that exist within a directory. Some options commonly used with the ls command include the following:</a:t>
                      </a:r>
                      <a:endParaRPr lang="en-US" sz="120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a:effectLst/>
                        </a:rPr>
                        <a:t>-a displays all files, including hidden files.</a:t>
                      </a:r>
                      <a:endParaRPr lang="en-US" sz="120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a:effectLst/>
                        </a:rPr>
                        <a:t>-l displays a detailed (long) listing of directory contents including ownership, permissions, modification dates, and file sizes.</a:t>
                      </a:r>
                      <a:endParaRPr lang="en-US" sz="120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a:effectLst/>
                        </a:rPr>
                        <a:t>-R displays the contents of the directory as well as all of its subdirectories.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8442" marR="208442" marT="104221" marB="104221" anchor="ctr"/>
                </a:tc>
                <a:extLst>
                  <a:ext uri="{0D108BD9-81ED-4DB2-BD59-A6C34878D82A}">
                    <a16:rowId xmlns:a16="http://schemas.microsoft.com/office/drawing/2014/main" val="1279613335"/>
                  </a:ext>
                </a:extLst>
              </a:tr>
              <a:tr h="839604">
                <a:tc>
                  <a:txBody>
                    <a:bodyPr/>
                    <a:lstStyle/>
                    <a:p>
                      <a:pPr marL="0" marR="0" algn="ctr">
                        <a:lnSpc>
                          <a:spcPct val="115000"/>
                        </a:lnSpc>
                        <a:spcBef>
                          <a:spcPts val="0"/>
                        </a:spcBef>
                        <a:spcAft>
                          <a:spcPts val="0"/>
                        </a:spcAft>
                      </a:pPr>
                      <a:r>
                        <a:rPr lang="en-US" sz="1100">
                          <a:effectLst/>
                        </a:rPr>
                        <a:t>cd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8442" marR="208442" marT="52110" marB="52110" anchor="ctr"/>
                </a:tc>
                <a:tc>
                  <a:txBody>
                    <a:bodyPr/>
                    <a:lstStyle/>
                    <a:p>
                      <a:pPr marL="0" marR="0">
                        <a:lnSpc>
                          <a:spcPct val="115000"/>
                        </a:lnSpc>
                        <a:spcBef>
                          <a:spcPts val="0"/>
                        </a:spcBef>
                        <a:spcAft>
                          <a:spcPts val="0"/>
                        </a:spcAft>
                      </a:pPr>
                      <a:r>
                        <a:rPr lang="en-US" sz="1100">
                          <a:effectLst/>
                        </a:rPr>
                        <a:t>Changes directories in the file system. For example, to change to the /home directory in the file system, you would enter cd /home at the shell prompt.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8442" marR="208442" marT="104221" marB="104221" anchor="ctr"/>
                </a:tc>
                <a:extLst>
                  <a:ext uri="{0D108BD9-81ED-4DB2-BD59-A6C34878D82A}">
                    <a16:rowId xmlns:a16="http://schemas.microsoft.com/office/drawing/2014/main" val="52575631"/>
                  </a:ext>
                </a:extLst>
              </a:tr>
              <a:tr h="1443669">
                <a:tc>
                  <a:txBody>
                    <a:bodyPr/>
                    <a:lstStyle/>
                    <a:p>
                      <a:pPr marL="0" marR="0" algn="ctr">
                        <a:lnSpc>
                          <a:spcPct val="115000"/>
                        </a:lnSpc>
                        <a:spcBef>
                          <a:spcPts val="0"/>
                        </a:spcBef>
                        <a:spcAft>
                          <a:spcPts val="0"/>
                        </a:spcAft>
                      </a:pPr>
                      <a:r>
                        <a:rPr lang="en-US" sz="1100">
                          <a:effectLst/>
                        </a:rPr>
                        <a:t>cp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8442" marR="208442" marT="52110" marB="52110" anchor="ctr"/>
                </a:tc>
                <a:tc>
                  <a:txBody>
                    <a:bodyPr/>
                    <a:lstStyle/>
                    <a:p>
                      <a:pPr marL="0" marR="0">
                        <a:lnSpc>
                          <a:spcPct val="115000"/>
                        </a:lnSpc>
                        <a:spcBef>
                          <a:spcPts val="0"/>
                        </a:spcBef>
                        <a:spcAft>
                          <a:spcPts val="0"/>
                        </a:spcAft>
                      </a:pPr>
                      <a:r>
                        <a:rPr lang="en-US" sz="1100">
                          <a:effectLst/>
                        </a:rPr>
                        <a:t>Copies files and directories from one location in the file system to another. For example, to copy the widget.odt file to the /home/rtracy directory, you would enter cp widget.odt /home/rtracy at the shell prompt.</a:t>
                      </a:r>
                      <a:endParaRPr lang="en-US" sz="1200">
                        <a:effectLst/>
                      </a:endParaRPr>
                    </a:p>
                    <a:p>
                      <a:pPr marL="0" marR="0">
                        <a:lnSpc>
                          <a:spcPct val="115000"/>
                        </a:lnSpc>
                        <a:spcBef>
                          <a:spcPts val="0"/>
                        </a:spcBef>
                        <a:spcAft>
                          <a:spcPts val="0"/>
                        </a:spcAft>
                      </a:pPr>
                      <a:r>
                        <a:rPr lang="en-US" sz="1100">
                          <a:effectLst/>
                        </a:rPr>
                        <a:t>To copy an entire directory structure, include the -R option, which specifies that the directory contents be recursively copied.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8442" marR="208442" marT="104221" marB="104221" anchor="ctr"/>
                </a:tc>
                <a:extLst>
                  <a:ext uri="{0D108BD9-81ED-4DB2-BD59-A6C34878D82A}">
                    <a16:rowId xmlns:a16="http://schemas.microsoft.com/office/drawing/2014/main" val="211218451"/>
                  </a:ext>
                </a:extLst>
              </a:tr>
              <a:tr h="1040959">
                <a:tc>
                  <a:txBody>
                    <a:bodyPr/>
                    <a:lstStyle/>
                    <a:p>
                      <a:pPr marL="0" marR="0" algn="ctr">
                        <a:lnSpc>
                          <a:spcPct val="115000"/>
                        </a:lnSpc>
                        <a:spcBef>
                          <a:spcPts val="0"/>
                        </a:spcBef>
                        <a:spcAft>
                          <a:spcPts val="0"/>
                        </a:spcAft>
                      </a:pPr>
                      <a:r>
                        <a:rPr lang="en-US" sz="1100">
                          <a:effectLst/>
                        </a:rPr>
                        <a:t>mv</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08442" marR="208442" marT="52110" marB="52110" anchor="ctr"/>
                </a:tc>
                <a:tc>
                  <a:txBody>
                    <a:bodyPr/>
                    <a:lstStyle/>
                    <a:p>
                      <a:pPr marL="0" marR="0">
                        <a:lnSpc>
                          <a:spcPct val="115000"/>
                        </a:lnSpc>
                        <a:spcBef>
                          <a:spcPts val="0"/>
                        </a:spcBef>
                        <a:spcAft>
                          <a:spcPts val="0"/>
                        </a:spcAft>
                      </a:pPr>
                      <a:r>
                        <a:rPr lang="en-US" sz="1100" dirty="0">
                          <a:effectLst/>
                        </a:rPr>
                        <a:t>Moves files and directories from one location in the file system to another. For example, to move the </a:t>
                      </a:r>
                      <a:r>
                        <a:rPr lang="en-US" sz="1100" dirty="0" err="1">
                          <a:effectLst/>
                        </a:rPr>
                        <a:t>widget.odt</a:t>
                      </a:r>
                      <a:r>
                        <a:rPr lang="en-US" sz="1100" dirty="0">
                          <a:effectLst/>
                        </a:rPr>
                        <a:t> file to the /home/</a:t>
                      </a:r>
                      <a:r>
                        <a:rPr lang="en-US" sz="1100" dirty="0" err="1">
                          <a:effectLst/>
                        </a:rPr>
                        <a:t>rtracy</a:t>
                      </a:r>
                      <a:r>
                        <a:rPr lang="en-US" sz="1100" dirty="0">
                          <a:effectLst/>
                        </a:rPr>
                        <a:t> directory, you would enter mv </a:t>
                      </a:r>
                      <a:r>
                        <a:rPr lang="en-US" sz="1100" dirty="0" err="1">
                          <a:effectLst/>
                        </a:rPr>
                        <a:t>widget.odt</a:t>
                      </a:r>
                      <a:r>
                        <a:rPr lang="en-US" sz="1100" dirty="0">
                          <a:effectLst/>
                        </a:rPr>
                        <a:t> /home/</a:t>
                      </a:r>
                      <a:r>
                        <a:rPr lang="en-US" sz="1100" dirty="0" err="1">
                          <a:effectLst/>
                        </a:rPr>
                        <a:t>rtracy</a:t>
                      </a:r>
                      <a:r>
                        <a:rPr lang="en-US" sz="1100" dirty="0">
                          <a:effectLst/>
                        </a:rPr>
                        <a:t> at the shell prompt.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8442" marR="208442" marT="104221" marB="104221" anchor="ctr"/>
                </a:tc>
                <a:extLst>
                  <a:ext uri="{0D108BD9-81ED-4DB2-BD59-A6C34878D82A}">
                    <a16:rowId xmlns:a16="http://schemas.microsoft.com/office/drawing/2014/main" val="2354171383"/>
                  </a:ext>
                </a:extLst>
              </a:tr>
            </a:tbl>
          </a:graphicData>
        </a:graphic>
      </p:graphicFrame>
    </p:spTree>
    <p:extLst>
      <p:ext uri="{BB962C8B-B14F-4D97-AF65-F5344CB8AC3E}">
        <p14:creationId xmlns:p14="http://schemas.microsoft.com/office/powerpoint/2010/main" val="36890730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ADEFCA1-772B-4BB4-9131-D72AFD724087}"/>
              </a:ext>
            </a:extLst>
          </p:cNvPr>
          <p:cNvSpPr>
            <a:spLocks noGrp="1"/>
          </p:cNvSpPr>
          <p:nvPr>
            <p:ph type="title"/>
          </p:nvPr>
        </p:nvSpPr>
        <p:spPr>
          <a:xfrm>
            <a:off x="863029" y="1012004"/>
            <a:ext cx="3416158" cy="4795408"/>
          </a:xfrm>
        </p:spPr>
        <p:txBody>
          <a:bodyPr>
            <a:normAutofit/>
          </a:bodyPr>
          <a:lstStyle/>
          <a:p>
            <a:r>
              <a:rPr lang="en-US">
                <a:solidFill>
                  <a:srgbClr val="FFFFFF"/>
                </a:solidFill>
              </a:rPr>
              <a:t>Shell Commands to manage Linux File System</a:t>
            </a:r>
          </a:p>
        </p:txBody>
      </p:sp>
      <p:graphicFrame>
        <p:nvGraphicFramePr>
          <p:cNvPr id="4" name="Content Placeholder 3">
            <a:extLst>
              <a:ext uri="{FF2B5EF4-FFF2-40B4-BE49-F238E27FC236}">
                <a16:creationId xmlns:a16="http://schemas.microsoft.com/office/drawing/2014/main" id="{31E88895-9C99-4819-93C4-F9279B32D290}"/>
              </a:ext>
            </a:extLst>
          </p:cNvPr>
          <p:cNvGraphicFramePr>
            <a:graphicFrameLocks noGrp="1"/>
          </p:cNvGraphicFramePr>
          <p:nvPr>
            <p:ph idx="1"/>
            <p:extLst>
              <p:ext uri="{D42A27DB-BD31-4B8C-83A1-F6EECF244321}">
                <p14:modId xmlns:p14="http://schemas.microsoft.com/office/powerpoint/2010/main" val="1405901757"/>
              </p:ext>
            </p:extLst>
          </p:nvPr>
        </p:nvGraphicFramePr>
        <p:xfrm>
          <a:off x="5244897" y="470924"/>
          <a:ext cx="6412411" cy="5890229"/>
        </p:xfrm>
        <a:graphic>
          <a:graphicData uri="http://schemas.openxmlformats.org/drawingml/2006/table">
            <a:tbl>
              <a:tblPr firstRow="1" firstCol="1" bandRow="1">
                <a:tableStyleId>{5C22544A-7EE6-4342-B048-85BDC9FD1C3A}</a:tableStyleId>
              </a:tblPr>
              <a:tblGrid>
                <a:gridCol w="1001581">
                  <a:extLst>
                    <a:ext uri="{9D8B030D-6E8A-4147-A177-3AD203B41FA5}">
                      <a16:colId xmlns:a16="http://schemas.microsoft.com/office/drawing/2014/main" val="4218936557"/>
                    </a:ext>
                  </a:extLst>
                </a:gridCol>
                <a:gridCol w="5410830">
                  <a:extLst>
                    <a:ext uri="{9D8B030D-6E8A-4147-A177-3AD203B41FA5}">
                      <a16:colId xmlns:a16="http://schemas.microsoft.com/office/drawing/2014/main" val="3113950714"/>
                    </a:ext>
                  </a:extLst>
                </a:gridCol>
              </a:tblGrid>
              <a:tr h="987606">
                <a:tc>
                  <a:txBody>
                    <a:bodyPr/>
                    <a:lstStyle/>
                    <a:p>
                      <a:pPr marL="0" marR="0" algn="ctr">
                        <a:lnSpc>
                          <a:spcPct val="115000"/>
                        </a:lnSpc>
                        <a:spcBef>
                          <a:spcPts val="0"/>
                        </a:spcBef>
                        <a:spcAft>
                          <a:spcPts val="0"/>
                        </a:spcAft>
                      </a:pPr>
                      <a:r>
                        <a:rPr lang="en-US" sz="1400">
                          <a:effectLst/>
                        </a:rPr>
                        <a:t>rm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245185" marR="245185" marT="61296" marB="61296" anchor="ctr"/>
                </a:tc>
                <a:tc>
                  <a:txBody>
                    <a:bodyPr/>
                    <a:lstStyle/>
                    <a:p>
                      <a:pPr marL="0" marR="0">
                        <a:lnSpc>
                          <a:spcPct val="115000"/>
                        </a:lnSpc>
                        <a:spcBef>
                          <a:spcPts val="0"/>
                        </a:spcBef>
                        <a:spcAft>
                          <a:spcPts val="0"/>
                        </a:spcAft>
                      </a:pPr>
                      <a:r>
                        <a:rPr lang="en-US" sz="1400">
                          <a:effectLst/>
                        </a:rPr>
                        <a:t>Deletes files and directories from the file system. For example, to delete the widget.odt file, you would enter rm widget.odt at the shell prompt.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245185" marR="245185" marT="122593" marB="122593" anchor="ctr"/>
                </a:tc>
                <a:extLst>
                  <a:ext uri="{0D108BD9-81ED-4DB2-BD59-A6C34878D82A}">
                    <a16:rowId xmlns:a16="http://schemas.microsoft.com/office/drawing/2014/main" val="997952644"/>
                  </a:ext>
                </a:extLst>
              </a:tr>
              <a:tr h="987606">
                <a:tc>
                  <a:txBody>
                    <a:bodyPr/>
                    <a:lstStyle/>
                    <a:p>
                      <a:pPr marL="0" marR="0" algn="ctr">
                        <a:lnSpc>
                          <a:spcPct val="115000"/>
                        </a:lnSpc>
                        <a:spcBef>
                          <a:spcPts val="0"/>
                        </a:spcBef>
                        <a:spcAft>
                          <a:spcPts val="0"/>
                        </a:spcAft>
                      </a:pPr>
                      <a:r>
                        <a:rPr lang="en-US" sz="1400">
                          <a:effectLst/>
                        </a:rPr>
                        <a:t>cat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245185" marR="245185" marT="61296" marB="61296" anchor="ctr"/>
                </a:tc>
                <a:tc>
                  <a:txBody>
                    <a:bodyPr/>
                    <a:lstStyle/>
                    <a:p>
                      <a:pPr marL="0" marR="0">
                        <a:lnSpc>
                          <a:spcPct val="115000"/>
                        </a:lnSpc>
                        <a:spcBef>
                          <a:spcPts val="0"/>
                        </a:spcBef>
                        <a:spcAft>
                          <a:spcPts val="0"/>
                        </a:spcAft>
                      </a:pPr>
                      <a:r>
                        <a:rPr lang="en-US" sz="1400">
                          <a:effectLst/>
                        </a:rPr>
                        <a:t>Displays the contents of a text file on the screen. For example, to view the contents of the widget.txt file, you would enter cat widget.txt at the shell prompt.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245185" marR="245185" marT="122593" marB="122593" anchor="ctr"/>
                </a:tc>
                <a:extLst>
                  <a:ext uri="{0D108BD9-81ED-4DB2-BD59-A6C34878D82A}">
                    <a16:rowId xmlns:a16="http://schemas.microsoft.com/office/drawing/2014/main" val="3282852988"/>
                  </a:ext>
                </a:extLst>
              </a:tr>
              <a:tr h="1224455">
                <a:tc>
                  <a:txBody>
                    <a:bodyPr/>
                    <a:lstStyle/>
                    <a:p>
                      <a:pPr marL="0" marR="0" algn="ctr">
                        <a:lnSpc>
                          <a:spcPct val="115000"/>
                        </a:lnSpc>
                        <a:spcBef>
                          <a:spcPts val="0"/>
                        </a:spcBef>
                        <a:spcAft>
                          <a:spcPts val="0"/>
                        </a:spcAft>
                      </a:pPr>
                      <a:r>
                        <a:rPr lang="en-US" sz="1400">
                          <a:effectLst/>
                        </a:rPr>
                        <a:t>less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245185" marR="245185" marT="61296" marB="61296" anchor="ctr"/>
                </a:tc>
                <a:tc>
                  <a:txBody>
                    <a:bodyPr/>
                    <a:lstStyle/>
                    <a:p>
                      <a:pPr marL="0" marR="0">
                        <a:lnSpc>
                          <a:spcPct val="115000"/>
                        </a:lnSpc>
                        <a:spcBef>
                          <a:spcPts val="0"/>
                        </a:spcBef>
                        <a:spcAft>
                          <a:spcPts val="0"/>
                        </a:spcAft>
                      </a:pPr>
                      <a:r>
                        <a:rPr lang="en-US" sz="1400">
                          <a:effectLst/>
                        </a:rPr>
                        <a:t>Displays the contents of a text file on the screen, pausing the output one screen at a time. For example, to view the contents of the widget.txt file one page at a time, you would enter less widget.txt at the shell prompt.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245185" marR="245185" marT="122593" marB="122593" anchor="ctr"/>
                </a:tc>
                <a:extLst>
                  <a:ext uri="{0D108BD9-81ED-4DB2-BD59-A6C34878D82A}">
                    <a16:rowId xmlns:a16="http://schemas.microsoft.com/office/drawing/2014/main" val="3723888034"/>
                  </a:ext>
                </a:extLst>
              </a:tr>
              <a:tr h="987606">
                <a:tc>
                  <a:txBody>
                    <a:bodyPr/>
                    <a:lstStyle/>
                    <a:p>
                      <a:pPr marL="0" marR="0" algn="ctr">
                        <a:lnSpc>
                          <a:spcPct val="115000"/>
                        </a:lnSpc>
                        <a:spcBef>
                          <a:spcPts val="0"/>
                        </a:spcBef>
                        <a:spcAft>
                          <a:spcPts val="0"/>
                        </a:spcAft>
                      </a:pPr>
                      <a:r>
                        <a:rPr lang="en-US" sz="1400">
                          <a:effectLst/>
                        </a:rPr>
                        <a:t>head</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245185" marR="245185" marT="61296" marB="61296" anchor="ctr"/>
                </a:tc>
                <a:tc>
                  <a:txBody>
                    <a:bodyPr/>
                    <a:lstStyle/>
                    <a:p>
                      <a:pPr marL="0" marR="0">
                        <a:lnSpc>
                          <a:spcPct val="115000"/>
                        </a:lnSpc>
                        <a:spcBef>
                          <a:spcPts val="0"/>
                        </a:spcBef>
                        <a:spcAft>
                          <a:spcPts val="0"/>
                        </a:spcAft>
                      </a:pPr>
                      <a:r>
                        <a:rPr lang="en-US" sz="1400">
                          <a:effectLst/>
                        </a:rPr>
                        <a:t>Displays the first few lines of a text file on the screen. For example, to view the first lines of the widget.txt file, you would enter head widget.txt at the shell prompt.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245185" marR="245185" marT="122593" marB="122593" anchor="ctr"/>
                </a:tc>
                <a:extLst>
                  <a:ext uri="{0D108BD9-81ED-4DB2-BD59-A6C34878D82A}">
                    <a16:rowId xmlns:a16="http://schemas.microsoft.com/office/drawing/2014/main" val="3059957452"/>
                  </a:ext>
                </a:extLst>
              </a:tr>
              <a:tr h="1698153">
                <a:tc>
                  <a:txBody>
                    <a:bodyPr/>
                    <a:lstStyle/>
                    <a:p>
                      <a:pPr marL="0" marR="0" algn="ctr">
                        <a:lnSpc>
                          <a:spcPct val="115000"/>
                        </a:lnSpc>
                        <a:spcBef>
                          <a:spcPts val="0"/>
                        </a:spcBef>
                        <a:spcAft>
                          <a:spcPts val="0"/>
                        </a:spcAft>
                      </a:pPr>
                      <a:r>
                        <a:rPr lang="en-US" sz="1400">
                          <a:effectLst/>
                        </a:rPr>
                        <a:t>tail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245185" marR="245185" marT="61296" marB="61296" anchor="ctr"/>
                </a:tc>
                <a:tc>
                  <a:txBody>
                    <a:bodyPr/>
                    <a:lstStyle/>
                    <a:p>
                      <a:pPr marL="0" marR="0">
                        <a:lnSpc>
                          <a:spcPct val="115000"/>
                        </a:lnSpc>
                        <a:spcBef>
                          <a:spcPts val="0"/>
                        </a:spcBef>
                        <a:spcAft>
                          <a:spcPts val="0"/>
                        </a:spcAft>
                      </a:pPr>
                      <a:r>
                        <a:rPr lang="en-US" sz="1400" dirty="0">
                          <a:effectLst/>
                        </a:rPr>
                        <a:t>Displays the last few lines of a text file on the screen. For example, to view the last lines of the widget.txt file, you would enter tail widget.txt at the shell prompt.</a:t>
                      </a:r>
                    </a:p>
                    <a:p>
                      <a:pPr marL="0" marR="0">
                        <a:lnSpc>
                          <a:spcPct val="115000"/>
                        </a:lnSpc>
                        <a:spcBef>
                          <a:spcPts val="0"/>
                        </a:spcBef>
                        <a:spcAft>
                          <a:spcPts val="0"/>
                        </a:spcAft>
                      </a:pPr>
                      <a:r>
                        <a:rPr lang="en-US" sz="1400" dirty="0">
                          <a:effectLst/>
                        </a:rPr>
                        <a:t>The -f option can be used with tail to monitor a file for changes. If new content is added to the end of the file (such as a log file), the new lines will be displayed on the screen.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185" marR="245185" marT="122593" marB="122593" anchor="ctr"/>
                </a:tc>
                <a:extLst>
                  <a:ext uri="{0D108BD9-81ED-4DB2-BD59-A6C34878D82A}">
                    <a16:rowId xmlns:a16="http://schemas.microsoft.com/office/drawing/2014/main" val="1707511729"/>
                  </a:ext>
                </a:extLst>
              </a:tr>
            </a:tbl>
          </a:graphicData>
        </a:graphic>
      </p:graphicFrame>
    </p:spTree>
    <p:extLst>
      <p:ext uri="{BB962C8B-B14F-4D97-AF65-F5344CB8AC3E}">
        <p14:creationId xmlns:p14="http://schemas.microsoft.com/office/powerpoint/2010/main" val="29119738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ADEFCA1-772B-4BB4-9131-D72AFD724087}"/>
              </a:ext>
            </a:extLst>
          </p:cNvPr>
          <p:cNvSpPr>
            <a:spLocks noGrp="1"/>
          </p:cNvSpPr>
          <p:nvPr>
            <p:ph type="title"/>
          </p:nvPr>
        </p:nvSpPr>
        <p:spPr>
          <a:xfrm>
            <a:off x="863029" y="1012004"/>
            <a:ext cx="3416158" cy="4795408"/>
          </a:xfrm>
        </p:spPr>
        <p:txBody>
          <a:bodyPr>
            <a:normAutofit/>
          </a:bodyPr>
          <a:lstStyle/>
          <a:p>
            <a:r>
              <a:rPr lang="en-US">
                <a:solidFill>
                  <a:srgbClr val="FFFFFF"/>
                </a:solidFill>
              </a:rPr>
              <a:t>Shell Commands to manage Linux File System</a:t>
            </a:r>
          </a:p>
        </p:txBody>
      </p:sp>
      <p:graphicFrame>
        <p:nvGraphicFramePr>
          <p:cNvPr id="5" name="Content Placeholder 4">
            <a:extLst>
              <a:ext uri="{FF2B5EF4-FFF2-40B4-BE49-F238E27FC236}">
                <a16:creationId xmlns:a16="http://schemas.microsoft.com/office/drawing/2014/main" id="{4FD4F144-295A-4A8A-80CA-51B64E24F510}"/>
              </a:ext>
            </a:extLst>
          </p:cNvPr>
          <p:cNvGraphicFramePr>
            <a:graphicFrameLocks noGrp="1"/>
          </p:cNvGraphicFramePr>
          <p:nvPr>
            <p:ph idx="1"/>
            <p:extLst>
              <p:ext uri="{D42A27DB-BD31-4B8C-83A1-F6EECF244321}">
                <p14:modId xmlns:p14="http://schemas.microsoft.com/office/powerpoint/2010/main" val="3050733554"/>
              </p:ext>
            </p:extLst>
          </p:nvPr>
        </p:nvGraphicFramePr>
        <p:xfrm>
          <a:off x="5006109" y="470925"/>
          <a:ext cx="7185891" cy="5892104"/>
        </p:xfrm>
        <a:graphic>
          <a:graphicData uri="http://schemas.openxmlformats.org/drawingml/2006/table">
            <a:tbl>
              <a:tblPr firstRow="1" firstCol="1" bandRow="1">
                <a:tableStyleId>{5C22544A-7EE6-4342-B048-85BDC9FD1C3A}</a:tableStyleId>
              </a:tblPr>
              <a:tblGrid>
                <a:gridCol w="1457849">
                  <a:extLst>
                    <a:ext uri="{9D8B030D-6E8A-4147-A177-3AD203B41FA5}">
                      <a16:colId xmlns:a16="http://schemas.microsoft.com/office/drawing/2014/main" val="501280093"/>
                    </a:ext>
                  </a:extLst>
                </a:gridCol>
                <a:gridCol w="5728042">
                  <a:extLst>
                    <a:ext uri="{9D8B030D-6E8A-4147-A177-3AD203B41FA5}">
                      <a16:colId xmlns:a16="http://schemas.microsoft.com/office/drawing/2014/main" val="101995525"/>
                    </a:ext>
                  </a:extLst>
                </a:gridCol>
              </a:tblGrid>
              <a:tr h="3354305">
                <a:tc>
                  <a:txBody>
                    <a:bodyPr/>
                    <a:lstStyle/>
                    <a:p>
                      <a:pPr marL="0" marR="0" algn="ctr">
                        <a:lnSpc>
                          <a:spcPct val="115000"/>
                        </a:lnSpc>
                        <a:spcBef>
                          <a:spcPts val="0"/>
                        </a:spcBef>
                        <a:spcAft>
                          <a:spcPts val="0"/>
                        </a:spcAft>
                      </a:pPr>
                      <a:r>
                        <a:rPr lang="en-US" sz="1100">
                          <a:effectLst/>
                        </a:rPr>
                        <a:t>vi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71617" marR="171617" marT="42904" marB="42904" anchor="ctr"/>
                </a:tc>
                <a:tc>
                  <a:txBody>
                    <a:bodyPr/>
                    <a:lstStyle/>
                    <a:p>
                      <a:pPr marL="0" marR="0">
                        <a:lnSpc>
                          <a:spcPct val="115000"/>
                        </a:lnSpc>
                        <a:spcBef>
                          <a:spcPts val="0"/>
                        </a:spcBef>
                        <a:spcAft>
                          <a:spcPts val="0"/>
                        </a:spcAft>
                      </a:pPr>
                      <a:r>
                        <a:rPr lang="en-US" sz="1100">
                          <a:effectLst/>
                        </a:rPr>
                        <a:t>Edits the contents of a text file. The vi command uses four different operating modes: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a:effectLst/>
                        </a:rPr>
                        <a:t>Command mode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a:effectLst/>
                        </a:rPr>
                        <a:t>Command-line mode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a:effectLst/>
                        </a:rPr>
                        <a:t>Insert mode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a:effectLst/>
                        </a:rPr>
                        <a:t>Replace mode</a:t>
                      </a:r>
                    </a:p>
                    <a:p>
                      <a:pPr marL="0" marR="0">
                        <a:lnSpc>
                          <a:spcPct val="115000"/>
                        </a:lnSpc>
                        <a:spcBef>
                          <a:spcPts val="0"/>
                        </a:spcBef>
                        <a:spcAft>
                          <a:spcPts val="0"/>
                        </a:spcAft>
                      </a:pPr>
                      <a:r>
                        <a:rPr lang="en-US" sz="1100">
                          <a:effectLst/>
                        </a:rPr>
                        <a:t>For example, to edit the contents of the widget.txt file, you would enter vi widget.txt at the shell prompt. You would then press the Ins key to enter Insert mode and make the necessary changes to the file. When done editing the file, you would press the Esc key to enter Command mode. The you would press the : key to enter command-line mode where you would enter exit to save your changes and exit the vi editor.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71617" marR="171617" marT="85809" marB="85809" anchor="ctr"/>
                </a:tc>
                <a:extLst>
                  <a:ext uri="{0D108BD9-81ED-4DB2-BD59-A6C34878D82A}">
                    <a16:rowId xmlns:a16="http://schemas.microsoft.com/office/drawing/2014/main" val="698805327"/>
                  </a:ext>
                </a:extLst>
              </a:tr>
              <a:tr h="845933">
                <a:tc>
                  <a:txBody>
                    <a:bodyPr/>
                    <a:lstStyle/>
                    <a:p>
                      <a:pPr marL="0" marR="0" algn="ctr">
                        <a:lnSpc>
                          <a:spcPct val="115000"/>
                        </a:lnSpc>
                        <a:spcBef>
                          <a:spcPts val="0"/>
                        </a:spcBef>
                        <a:spcAft>
                          <a:spcPts val="0"/>
                        </a:spcAft>
                      </a:pPr>
                      <a:r>
                        <a:rPr lang="en-US" sz="1100">
                          <a:effectLst/>
                        </a:rPr>
                        <a:t>su</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71617" marR="171617" marT="42904" marB="42904" anchor="ctr"/>
                </a:tc>
                <a:tc>
                  <a:txBody>
                    <a:bodyPr/>
                    <a:lstStyle/>
                    <a:p>
                      <a:pPr marL="0" marR="0">
                        <a:lnSpc>
                          <a:spcPct val="115000"/>
                        </a:lnSpc>
                        <a:spcBef>
                          <a:spcPts val="0"/>
                        </a:spcBef>
                        <a:spcAft>
                          <a:spcPts val="0"/>
                        </a:spcAft>
                      </a:pPr>
                      <a:r>
                        <a:rPr lang="en-US" sz="1100">
                          <a:effectLst/>
                        </a:rPr>
                        <a:t>Allows you to switch user accounts.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a:effectLst/>
                        </a:rPr>
                        <a:t>su - (su with a space and a hyphen) is used to switch to the root user with the home directory and environment variables assigned to the root user.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71617" marR="171617" marT="85809" marB="85809" anchor="ctr"/>
                </a:tc>
                <a:extLst>
                  <a:ext uri="{0D108BD9-81ED-4DB2-BD59-A6C34878D82A}">
                    <a16:rowId xmlns:a16="http://schemas.microsoft.com/office/drawing/2014/main" val="2066978388"/>
                  </a:ext>
                </a:extLst>
              </a:tr>
              <a:tr h="845933">
                <a:tc>
                  <a:txBody>
                    <a:bodyPr/>
                    <a:lstStyle/>
                    <a:p>
                      <a:pPr marL="0" marR="0" algn="ctr">
                        <a:lnSpc>
                          <a:spcPct val="115000"/>
                        </a:lnSpc>
                        <a:spcBef>
                          <a:spcPts val="0"/>
                        </a:spcBef>
                        <a:spcAft>
                          <a:spcPts val="0"/>
                        </a:spcAft>
                      </a:pPr>
                      <a:r>
                        <a:rPr lang="en-US" sz="1100">
                          <a:effectLst/>
                        </a:rPr>
                        <a:t>chown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71617" marR="171617" marT="42904" marB="42904" anchor="ctr"/>
                </a:tc>
                <a:tc>
                  <a:txBody>
                    <a:bodyPr/>
                    <a:lstStyle/>
                    <a:p>
                      <a:pPr marL="0" marR="0">
                        <a:lnSpc>
                          <a:spcPct val="115000"/>
                        </a:lnSpc>
                        <a:spcBef>
                          <a:spcPts val="0"/>
                        </a:spcBef>
                        <a:spcAft>
                          <a:spcPts val="0"/>
                        </a:spcAft>
                      </a:pPr>
                      <a:r>
                        <a:rPr lang="en-US" sz="1100">
                          <a:effectLst/>
                        </a:rPr>
                        <a:t>Changes the user or group that owns a file or directory. For example, to change the owner of the widget.txt file to the ksanders user, you would enter chown ksanders widget.txt.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71617" marR="171617" marT="85809" marB="85809" anchor="ctr"/>
                </a:tc>
                <a:extLst>
                  <a:ext uri="{0D108BD9-81ED-4DB2-BD59-A6C34878D82A}">
                    <a16:rowId xmlns:a16="http://schemas.microsoft.com/office/drawing/2014/main" val="154425405"/>
                  </a:ext>
                </a:extLst>
              </a:tr>
              <a:tr h="845933">
                <a:tc>
                  <a:txBody>
                    <a:bodyPr/>
                    <a:lstStyle/>
                    <a:p>
                      <a:pPr marL="0" marR="0" algn="ctr">
                        <a:lnSpc>
                          <a:spcPct val="115000"/>
                        </a:lnSpc>
                        <a:spcBef>
                          <a:spcPts val="0"/>
                        </a:spcBef>
                        <a:spcAft>
                          <a:spcPts val="0"/>
                        </a:spcAft>
                      </a:pPr>
                      <a:r>
                        <a:rPr lang="en-US" sz="1100">
                          <a:effectLst/>
                        </a:rPr>
                        <a:t>chgrp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71617" marR="171617" marT="42904" marB="42904" anchor="ctr"/>
                </a:tc>
                <a:tc>
                  <a:txBody>
                    <a:bodyPr/>
                    <a:lstStyle/>
                    <a:p>
                      <a:pPr marL="0" marR="0">
                        <a:lnSpc>
                          <a:spcPct val="115000"/>
                        </a:lnSpc>
                        <a:spcBef>
                          <a:spcPts val="0"/>
                        </a:spcBef>
                        <a:spcAft>
                          <a:spcPts val="0"/>
                        </a:spcAft>
                      </a:pPr>
                      <a:r>
                        <a:rPr lang="en-US" sz="1100" dirty="0">
                          <a:effectLst/>
                        </a:rPr>
                        <a:t>Changes the group that owns a file or directory. For example, to change the group that owns the widget.txt file to the </a:t>
                      </a:r>
                      <a:r>
                        <a:rPr lang="en-US" sz="1100" dirty="0" err="1">
                          <a:effectLst/>
                        </a:rPr>
                        <a:t>RandD</a:t>
                      </a:r>
                      <a:r>
                        <a:rPr lang="en-US" sz="1100" dirty="0">
                          <a:effectLst/>
                        </a:rPr>
                        <a:t> group, you would enter </a:t>
                      </a:r>
                      <a:r>
                        <a:rPr lang="en-US" sz="1100" dirty="0" err="1">
                          <a:effectLst/>
                        </a:rPr>
                        <a:t>chgrp</a:t>
                      </a:r>
                      <a:r>
                        <a:rPr lang="en-US" sz="1100" dirty="0">
                          <a:effectLst/>
                        </a:rPr>
                        <a:t> </a:t>
                      </a:r>
                      <a:r>
                        <a:rPr lang="en-US" sz="1100" dirty="0" err="1">
                          <a:effectLst/>
                        </a:rPr>
                        <a:t>RandD</a:t>
                      </a:r>
                      <a:r>
                        <a:rPr lang="en-US" sz="1100" dirty="0">
                          <a:effectLst/>
                        </a:rPr>
                        <a:t> widget.txt.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71617" marR="171617" marT="85809" marB="85809" anchor="ctr"/>
                </a:tc>
                <a:extLst>
                  <a:ext uri="{0D108BD9-81ED-4DB2-BD59-A6C34878D82A}">
                    <a16:rowId xmlns:a16="http://schemas.microsoft.com/office/drawing/2014/main" val="4089422700"/>
                  </a:ext>
                </a:extLst>
              </a:tr>
            </a:tbl>
          </a:graphicData>
        </a:graphic>
      </p:graphicFrame>
    </p:spTree>
    <p:extLst>
      <p:ext uri="{BB962C8B-B14F-4D97-AF65-F5344CB8AC3E}">
        <p14:creationId xmlns:p14="http://schemas.microsoft.com/office/powerpoint/2010/main" val="12520400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26" name="Group 25">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27"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8"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29"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30"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1"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2"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CADEFCA1-772B-4BB4-9131-D72AFD724087}"/>
              </a:ext>
            </a:extLst>
          </p:cNvPr>
          <p:cNvSpPr>
            <a:spLocks noGrp="1"/>
          </p:cNvSpPr>
          <p:nvPr>
            <p:ph type="title"/>
          </p:nvPr>
        </p:nvSpPr>
        <p:spPr>
          <a:xfrm>
            <a:off x="535020" y="685800"/>
            <a:ext cx="2780271" cy="5105400"/>
          </a:xfrm>
          <a:prstGeom prst="ellipse">
            <a:avLst/>
          </a:prstGeom>
        </p:spPr>
        <p:txBody>
          <a:bodyPr>
            <a:normAutofit/>
          </a:bodyPr>
          <a:lstStyle/>
          <a:p>
            <a:r>
              <a:rPr lang="en-US" sz="2800">
                <a:solidFill>
                  <a:srgbClr val="FFFFFF"/>
                </a:solidFill>
              </a:rPr>
              <a:t>Shell Commands to manage Linux File System</a:t>
            </a:r>
          </a:p>
        </p:txBody>
      </p:sp>
      <p:graphicFrame>
        <p:nvGraphicFramePr>
          <p:cNvPr id="5" name="Content Placeholder 4">
            <a:extLst>
              <a:ext uri="{FF2B5EF4-FFF2-40B4-BE49-F238E27FC236}">
                <a16:creationId xmlns:a16="http://schemas.microsoft.com/office/drawing/2014/main" id="{48A06E95-7053-4FD6-B004-30730A6167C8}"/>
              </a:ext>
            </a:extLst>
          </p:cNvPr>
          <p:cNvGraphicFramePr>
            <a:graphicFrameLocks noGrp="1"/>
          </p:cNvGraphicFramePr>
          <p:nvPr>
            <p:ph idx="1"/>
            <p:extLst>
              <p:ext uri="{D42A27DB-BD31-4B8C-83A1-F6EECF244321}">
                <p14:modId xmlns:p14="http://schemas.microsoft.com/office/powerpoint/2010/main" val="620732182"/>
              </p:ext>
            </p:extLst>
          </p:nvPr>
        </p:nvGraphicFramePr>
        <p:xfrm>
          <a:off x="5010150" y="0"/>
          <a:ext cx="7181850" cy="6862618"/>
        </p:xfrm>
        <a:graphic>
          <a:graphicData uri="http://schemas.openxmlformats.org/drawingml/2006/table">
            <a:tbl>
              <a:tblPr firstRow="1" firstCol="1" bandRow="1">
                <a:noFill/>
                <a:tableStyleId>{5C22544A-7EE6-4342-B048-85BDC9FD1C3A}</a:tableStyleId>
              </a:tblPr>
              <a:tblGrid>
                <a:gridCol w="1433728">
                  <a:extLst>
                    <a:ext uri="{9D8B030D-6E8A-4147-A177-3AD203B41FA5}">
                      <a16:colId xmlns:a16="http://schemas.microsoft.com/office/drawing/2014/main" val="3761665405"/>
                    </a:ext>
                  </a:extLst>
                </a:gridCol>
                <a:gridCol w="5748122">
                  <a:extLst>
                    <a:ext uri="{9D8B030D-6E8A-4147-A177-3AD203B41FA5}">
                      <a16:colId xmlns:a16="http://schemas.microsoft.com/office/drawing/2014/main" val="2681340988"/>
                    </a:ext>
                  </a:extLst>
                </a:gridCol>
              </a:tblGrid>
              <a:tr h="5766473">
                <a:tc>
                  <a:txBody>
                    <a:bodyPr/>
                    <a:lstStyle/>
                    <a:p>
                      <a:pPr marL="0" marR="0" algn="ctr">
                        <a:lnSpc>
                          <a:spcPct val="115000"/>
                        </a:lnSpc>
                        <a:spcBef>
                          <a:spcPts val="0"/>
                        </a:spcBef>
                        <a:spcAft>
                          <a:spcPts val="0"/>
                        </a:spcAft>
                      </a:pPr>
                      <a:r>
                        <a:rPr lang="en-US" sz="1050" b="1">
                          <a:solidFill>
                            <a:schemeClr val="tx1">
                              <a:lumMod val="75000"/>
                              <a:lumOff val="25000"/>
                            </a:schemeClr>
                          </a:solidFill>
                          <a:effectLst/>
                        </a:rPr>
                        <a:t>chmod</a:t>
                      </a:r>
                      <a:endParaRPr lang="en-US" sz="105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88016" marR="66012" marT="44008" marB="44008" anchor="ctr">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tc>
                  <a:txBody>
                    <a:bodyPr/>
                    <a:lstStyle/>
                    <a:p>
                      <a:pPr marL="0" marR="0">
                        <a:lnSpc>
                          <a:spcPct val="115000"/>
                        </a:lnSpc>
                        <a:spcBef>
                          <a:spcPts val="0"/>
                        </a:spcBef>
                        <a:spcAft>
                          <a:spcPts val="0"/>
                        </a:spcAft>
                      </a:pPr>
                      <a:r>
                        <a:rPr lang="en-US" sz="1050" b="1" dirty="0">
                          <a:solidFill>
                            <a:schemeClr val="tx1">
                              <a:lumMod val="75000"/>
                              <a:lumOff val="25000"/>
                            </a:schemeClr>
                          </a:solidFill>
                          <a:effectLst/>
                        </a:rPr>
                        <a:t>Changes the permissions assigned to three file system entities: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b="1" dirty="0">
                          <a:solidFill>
                            <a:schemeClr val="tx1">
                              <a:lumMod val="75000"/>
                              <a:lumOff val="25000"/>
                            </a:schemeClr>
                          </a:solidFill>
                          <a:effectLst/>
                        </a:rPr>
                        <a:t>Owner: This is the user account that has been assigned to be the file or directory's owner. Permissions assigned to the owner apply only to that user account.</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b="1" dirty="0">
                          <a:solidFill>
                            <a:schemeClr val="tx1">
                              <a:lumMod val="75000"/>
                              <a:lumOff val="25000"/>
                            </a:schemeClr>
                          </a:solidFill>
                          <a:effectLst/>
                        </a:rPr>
                        <a:t>Group: This is the group that has been assigned ownership of the file or directory. Permissions assigned to the group apply to all user accounts that are members of that group.</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b="1" dirty="0">
                          <a:solidFill>
                            <a:schemeClr val="tx1">
                              <a:lumMod val="75000"/>
                              <a:lumOff val="25000"/>
                            </a:schemeClr>
                          </a:solidFill>
                          <a:effectLst/>
                        </a:rPr>
                        <a:t>Others: Identifies all other users who have successfully authenticated to the system. Permissions assigned to this entity apply to these user accounts.</a:t>
                      </a:r>
                    </a:p>
                    <a:p>
                      <a:pPr marL="0" marR="0">
                        <a:lnSpc>
                          <a:spcPct val="115000"/>
                        </a:lnSpc>
                        <a:spcBef>
                          <a:spcPts val="0"/>
                        </a:spcBef>
                        <a:spcAft>
                          <a:spcPts val="1000"/>
                        </a:spcAft>
                      </a:pPr>
                      <a:r>
                        <a:rPr lang="en-US" sz="1050" b="1" dirty="0">
                          <a:solidFill>
                            <a:schemeClr val="tx1">
                              <a:lumMod val="75000"/>
                              <a:lumOff val="25000"/>
                            </a:schemeClr>
                          </a:solidFill>
                          <a:effectLst/>
                        </a:rPr>
                        <a:t>Files and folders in the Linux file system can be assigned one or more of the following permissions: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b="1" dirty="0">
                          <a:solidFill>
                            <a:schemeClr val="tx1">
                              <a:lumMod val="75000"/>
                              <a:lumOff val="25000"/>
                            </a:schemeClr>
                          </a:solidFill>
                          <a:effectLst/>
                        </a:rPr>
                        <a:t>Read: Allows a file to be opened and viewed. Allows the contents of a directory to be listed. This permission is represented by a numeric value of 4.</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b="1" dirty="0">
                          <a:solidFill>
                            <a:schemeClr val="tx1">
                              <a:lumMod val="75000"/>
                              <a:lumOff val="25000"/>
                            </a:schemeClr>
                          </a:solidFill>
                          <a:effectLst/>
                        </a:rPr>
                        <a:t>Write: Allows a file to be changed. Allows files to be added or deleted from a directory. This permission is represented by a numeric value of 2.</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b="1" dirty="0">
                          <a:solidFill>
                            <a:schemeClr val="tx1">
                              <a:lumMod val="75000"/>
                              <a:lumOff val="25000"/>
                            </a:schemeClr>
                          </a:solidFill>
                          <a:effectLst/>
                        </a:rPr>
                        <a:t>Execute: Allows an executable file to be run. Allows a directory to be entered. This permission is represented by a numeric value of 1.</a:t>
                      </a:r>
                    </a:p>
                    <a:p>
                      <a:pPr marL="0" marR="0">
                        <a:lnSpc>
                          <a:spcPct val="115000"/>
                        </a:lnSpc>
                        <a:spcBef>
                          <a:spcPts val="0"/>
                        </a:spcBef>
                        <a:spcAft>
                          <a:spcPts val="1000"/>
                        </a:spcAft>
                      </a:pPr>
                      <a:r>
                        <a:rPr lang="en-US" sz="1050" b="1" dirty="0">
                          <a:solidFill>
                            <a:schemeClr val="tx1">
                              <a:lumMod val="75000"/>
                              <a:lumOff val="25000"/>
                            </a:schemeClr>
                          </a:solidFill>
                          <a:effectLst/>
                        </a:rPr>
                        <a:t>There are several different ways the </a:t>
                      </a:r>
                      <a:r>
                        <a:rPr lang="en-US" sz="1050" b="1" dirty="0" err="1">
                          <a:solidFill>
                            <a:schemeClr val="tx1">
                              <a:lumMod val="75000"/>
                              <a:lumOff val="25000"/>
                            </a:schemeClr>
                          </a:solidFill>
                          <a:effectLst/>
                        </a:rPr>
                        <a:t>chmod</a:t>
                      </a:r>
                      <a:r>
                        <a:rPr lang="en-US" sz="1050" b="1" dirty="0">
                          <a:solidFill>
                            <a:schemeClr val="tx1">
                              <a:lumMod val="75000"/>
                              <a:lumOff val="25000"/>
                            </a:schemeClr>
                          </a:solidFill>
                          <a:effectLst/>
                        </a:rPr>
                        <a:t> command can be used to modify the permissions assigned to a file or directory:</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b="1" dirty="0">
                          <a:solidFill>
                            <a:schemeClr val="tx1">
                              <a:lumMod val="75000"/>
                              <a:lumOff val="25000"/>
                            </a:schemeClr>
                          </a:solidFill>
                          <a:effectLst/>
                        </a:rPr>
                        <a:t>Enter </a:t>
                      </a:r>
                      <a:r>
                        <a:rPr lang="en-US" sz="1050" b="1" dirty="0" err="1">
                          <a:solidFill>
                            <a:schemeClr val="tx1">
                              <a:lumMod val="75000"/>
                              <a:lumOff val="25000"/>
                            </a:schemeClr>
                          </a:solidFill>
                          <a:effectLst/>
                        </a:rPr>
                        <a:t>chmod</a:t>
                      </a:r>
                      <a:r>
                        <a:rPr lang="en-US" sz="1050" b="1" dirty="0">
                          <a:solidFill>
                            <a:schemeClr val="tx1">
                              <a:lumMod val="75000"/>
                              <a:lumOff val="25000"/>
                            </a:schemeClr>
                          </a:solidFill>
                          <a:effectLst/>
                        </a:rPr>
                        <a:t> entity=permissions filename. Substitute u for Owner, g for Group, and o for Others in the </a:t>
                      </a:r>
                      <a:r>
                        <a:rPr lang="en-US" sz="1050" b="1" dirty="0" err="1">
                          <a:solidFill>
                            <a:schemeClr val="tx1">
                              <a:lumMod val="75000"/>
                              <a:lumOff val="25000"/>
                            </a:schemeClr>
                          </a:solidFill>
                          <a:effectLst/>
                        </a:rPr>
                        <a:t>entityportion</a:t>
                      </a:r>
                      <a:r>
                        <a:rPr lang="en-US" sz="1050" b="1" dirty="0">
                          <a:solidFill>
                            <a:schemeClr val="tx1">
                              <a:lumMod val="75000"/>
                              <a:lumOff val="25000"/>
                            </a:schemeClr>
                          </a:solidFill>
                          <a:effectLst/>
                        </a:rPr>
                        <a:t> of the command. Substitute r, w, and/or x for the permissions portion of the command.</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b="1" dirty="0">
                          <a:solidFill>
                            <a:schemeClr val="tx1">
                              <a:lumMod val="75000"/>
                              <a:lumOff val="25000"/>
                            </a:schemeClr>
                          </a:solidFill>
                          <a:effectLst/>
                        </a:rPr>
                        <a:t>Enter </a:t>
                      </a:r>
                      <a:r>
                        <a:rPr lang="en-US" sz="1050" b="1" dirty="0" err="1">
                          <a:solidFill>
                            <a:schemeClr val="tx1">
                              <a:lumMod val="75000"/>
                              <a:lumOff val="25000"/>
                            </a:schemeClr>
                          </a:solidFill>
                          <a:effectLst/>
                        </a:rPr>
                        <a:t>chmod</a:t>
                      </a:r>
                      <a:r>
                        <a:rPr lang="en-US" sz="1050" b="1" dirty="0">
                          <a:solidFill>
                            <a:schemeClr val="tx1">
                              <a:lumMod val="75000"/>
                              <a:lumOff val="25000"/>
                            </a:schemeClr>
                          </a:solidFill>
                          <a:effectLst/>
                        </a:rPr>
                        <a:t> entity+/-permission filename. Substitute u for Owner, g for Group, and o for Others in the entity portion of the command. Substitute r, w, and/or x for the permissions portion of the command.</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b="1" dirty="0">
                          <a:solidFill>
                            <a:schemeClr val="tx1">
                              <a:lumMod val="75000"/>
                              <a:lumOff val="25000"/>
                            </a:schemeClr>
                          </a:solidFill>
                          <a:effectLst/>
                        </a:rPr>
                        <a:t>Enter </a:t>
                      </a:r>
                      <a:r>
                        <a:rPr lang="en-US" sz="1050" b="1" dirty="0" err="1">
                          <a:solidFill>
                            <a:schemeClr val="tx1">
                              <a:lumMod val="75000"/>
                              <a:lumOff val="25000"/>
                            </a:schemeClr>
                          </a:solidFill>
                          <a:effectLst/>
                        </a:rPr>
                        <a:t>chmod</a:t>
                      </a:r>
                      <a:r>
                        <a:rPr lang="en-US" sz="1050" b="1" dirty="0">
                          <a:solidFill>
                            <a:schemeClr val="tx1">
                              <a:lumMod val="75000"/>
                              <a:lumOff val="25000"/>
                            </a:schemeClr>
                          </a:solidFill>
                          <a:effectLst/>
                        </a:rPr>
                        <a:t> 3-digit_numeric_permission filename. The first digit assigns permissions to Owner, the second to Group, and the third to Others.</a:t>
                      </a:r>
                      <a:endParaRPr lang="en-US" sz="105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88016" marR="66012" marT="44008" marB="44008" anchor="ctr">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extLst>
                  <a:ext uri="{0D108BD9-81ED-4DB2-BD59-A6C34878D82A}">
                    <a16:rowId xmlns:a16="http://schemas.microsoft.com/office/drawing/2014/main" val="2389687483"/>
                  </a:ext>
                </a:extLst>
              </a:tr>
              <a:tr h="1096145">
                <a:tc>
                  <a:txBody>
                    <a:bodyPr/>
                    <a:lstStyle/>
                    <a:p>
                      <a:pPr marL="0" marR="0" algn="ctr">
                        <a:lnSpc>
                          <a:spcPct val="115000"/>
                        </a:lnSpc>
                        <a:spcBef>
                          <a:spcPts val="0"/>
                        </a:spcBef>
                        <a:spcAft>
                          <a:spcPts val="0"/>
                        </a:spcAft>
                      </a:pPr>
                      <a:r>
                        <a:rPr lang="en-US" sz="1000" b="1">
                          <a:solidFill>
                            <a:schemeClr val="tx1">
                              <a:lumMod val="75000"/>
                              <a:lumOff val="25000"/>
                            </a:schemeClr>
                          </a:solidFill>
                          <a:effectLst/>
                        </a:rPr>
                        <a:t>dd</a:t>
                      </a:r>
                      <a:endParaRPr lang="en-US" sz="10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88016" marR="66012" marT="44008" marB="44008" anchor="ctr">
                    <a:lnL w="19050" cap="flat" cmpd="sng" algn="ctr">
                      <a:noFill/>
                      <a:prstDash val="solid"/>
                    </a:lnL>
                    <a:lnR w="9525" cap="flat" cmpd="sng" algn="ctr">
                      <a:solidFill>
                        <a:srgbClr val="C7C6C1"/>
                      </a:solidFill>
                      <a:prstDash val="solid"/>
                    </a:lnR>
                    <a:lnT w="9525" cap="flat" cmpd="sng" algn="ctr">
                      <a:solidFill>
                        <a:srgbClr val="C7C6C1"/>
                      </a:solidFill>
                      <a:prstDash val="solid"/>
                    </a:lnT>
                    <a:lnB w="12700" cmpd="sng">
                      <a:noFill/>
                      <a:prstDash val="solid"/>
                    </a:lnB>
                    <a:noFill/>
                  </a:tcPr>
                </a:tc>
                <a:tc>
                  <a:txBody>
                    <a:bodyPr/>
                    <a:lstStyle/>
                    <a:p>
                      <a:pPr marL="0" marR="0">
                        <a:lnSpc>
                          <a:spcPct val="115000"/>
                        </a:lnSpc>
                        <a:spcBef>
                          <a:spcPts val="0"/>
                        </a:spcBef>
                        <a:spcAft>
                          <a:spcPts val="0"/>
                        </a:spcAft>
                      </a:pPr>
                      <a:r>
                        <a:rPr lang="en-US" sz="1000" dirty="0">
                          <a:solidFill>
                            <a:schemeClr val="tx1">
                              <a:lumMod val="75000"/>
                              <a:lumOff val="25000"/>
                            </a:schemeClr>
                          </a:solidFill>
                          <a:effectLst/>
                        </a:rPr>
                        <a:t>Copies file system data using records. It can copy files, directories, partitions, or even entire hard disks. </a:t>
                      </a:r>
                      <a:endParaRPr lang="en-US" sz="10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88016" marR="66012" marT="44008" marB="44008" anchor="ctr">
                    <a:lnL w="9525" cap="flat" cmpd="sng" algn="ctr">
                      <a:solidFill>
                        <a:srgbClr val="C7C6C1"/>
                      </a:solidFill>
                      <a:prstDash val="solid"/>
                    </a:lnL>
                    <a:lnR w="12700" cmpd="sng">
                      <a:noFill/>
                      <a:prstDash val="solid"/>
                    </a:lnR>
                    <a:lnT w="9525" cap="flat" cmpd="sng" algn="ctr">
                      <a:solidFill>
                        <a:srgbClr val="C7C6C1"/>
                      </a:solidFill>
                      <a:prstDash val="solid"/>
                    </a:lnT>
                    <a:lnB w="12700" cmpd="sng">
                      <a:noFill/>
                      <a:prstDash val="solid"/>
                    </a:lnB>
                    <a:noFill/>
                  </a:tcPr>
                </a:tc>
                <a:extLst>
                  <a:ext uri="{0D108BD9-81ED-4DB2-BD59-A6C34878D82A}">
                    <a16:rowId xmlns:a16="http://schemas.microsoft.com/office/drawing/2014/main" val="3844497323"/>
                  </a:ext>
                </a:extLst>
              </a:tr>
            </a:tbl>
          </a:graphicData>
        </a:graphic>
      </p:graphicFrame>
      <p:graphicFrame>
        <p:nvGraphicFramePr>
          <p:cNvPr id="6" name="Table 5">
            <a:extLst>
              <a:ext uri="{FF2B5EF4-FFF2-40B4-BE49-F238E27FC236}">
                <a16:creationId xmlns:a16="http://schemas.microsoft.com/office/drawing/2014/main" id="{F5944B36-3BA7-4B32-8CE7-3B6E3AC1330F}"/>
              </a:ext>
            </a:extLst>
          </p:cNvPr>
          <p:cNvGraphicFramePr>
            <a:graphicFrameLocks noGrp="1"/>
          </p:cNvGraphicFramePr>
          <p:nvPr>
            <p:extLst>
              <p:ext uri="{D42A27DB-BD31-4B8C-83A1-F6EECF244321}">
                <p14:modId xmlns:p14="http://schemas.microsoft.com/office/powerpoint/2010/main" val="3231901170"/>
              </p:ext>
            </p:extLst>
          </p:nvPr>
        </p:nvGraphicFramePr>
        <p:xfrm>
          <a:off x="23998" y="4356259"/>
          <a:ext cx="4986152" cy="2527935"/>
        </p:xfrm>
        <a:graphic>
          <a:graphicData uri="http://schemas.openxmlformats.org/drawingml/2006/table">
            <a:tbl>
              <a:tblPr firstRow="1" firstCol="1" bandRow="1">
                <a:tableStyleId>{5C22544A-7EE6-4342-B048-85BDC9FD1C3A}</a:tableStyleId>
              </a:tblPr>
              <a:tblGrid>
                <a:gridCol w="1220282">
                  <a:extLst>
                    <a:ext uri="{9D8B030D-6E8A-4147-A177-3AD203B41FA5}">
                      <a16:colId xmlns:a16="http://schemas.microsoft.com/office/drawing/2014/main" val="2974767088"/>
                    </a:ext>
                  </a:extLst>
                </a:gridCol>
                <a:gridCol w="3765870">
                  <a:extLst>
                    <a:ext uri="{9D8B030D-6E8A-4147-A177-3AD203B41FA5}">
                      <a16:colId xmlns:a16="http://schemas.microsoft.com/office/drawing/2014/main" val="3664647327"/>
                    </a:ext>
                  </a:extLst>
                </a:gridCol>
              </a:tblGrid>
              <a:tr h="2488199">
                <a:tc>
                  <a:txBody>
                    <a:bodyPr/>
                    <a:lstStyle/>
                    <a:p>
                      <a:pPr marL="0" marR="0" algn="ctr">
                        <a:lnSpc>
                          <a:spcPct val="115000"/>
                        </a:lnSpc>
                        <a:spcBef>
                          <a:spcPts val="0"/>
                        </a:spcBef>
                        <a:spcAft>
                          <a:spcPts val="0"/>
                        </a:spcAft>
                      </a:pPr>
                      <a:r>
                        <a:rPr lang="en-US" sz="1050">
                          <a:effectLst/>
                        </a:rPr>
                        <a:t>shutdown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1000"/>
                        </a:spcAft>
                      </a:pPr>
                      <a:r>
                        <a:rPr lang="en-US" sz="1050" dirty="0">
                          <a:effectLst/>
                        </a:rPr>
                        <a:t>The shutdown command brings the system down or reboots the system in a secure manner. The syntax of the shutdown command is shutdown +m -h|-r message. The options for the shutdown command include:</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+m specifies when to perform the shutdown operation. The amount of time is specified in minutes.</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-h instructs the system to shut down and power down.</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-r instructs the system to reboot after the shutdown.</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message specifies a message that is sent to all users that accompanies the standard shutdown notification.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3425185697"/>
                  </a:ext>
                </a:extLst>
              </a:tr>
            </a:tbl>
          </a:graphicData>
        </a:graphic>
      </p:graphicFrame>
    </p:spTree>
    <p:extLst>
      <p:ext uri="{BB962C8B-B14F-4D97-AF65-F5344CB8AC3E}">
        <p14:creationId xmlns:p14="http://schemas.microsoft.com/office/powerpoint/2010/main" val="21355330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78810-AF2E-4E1E-95CD-941BD8C34009}"/>
              </a:ext>
            </a:extLst>
          </p:cNvPr>
          <p:cNvSpPr>
            <a:spLocks noGrp="1"/>
          </p:cNvSpPr>
          <p:nvPr>
            <p:ph type="title"/>
          </p:nvPr>
        </p:nvSpPr>
        <p:spPr/>
        <p:txBody>
          <a:bodyPr/>
          <a:lstStyle/>
          <a:p>
            <a:r>
              <a:rPr lang="en-US" dirty="0"/>
              <a:t>Task manager</a:t>
            </a:r>
          </a:p>
        </p:txBody>
      </p:sp>
      <p:sp>
        <p:nvSpPr>
          <p:cNvPr id="3" name="Content Placeholder 2">
            <a:extLst>
              <a:ext uri="{FF2B5EF4-FFF2-40B4-BE49-F238E27FC236}">
                <a16:creationId xmlns:a16="http://schemas.microsoft.com/office/drawing/2014/main" id="{40D325FB-16ED-46FE-8194-61BEBE8ACF62}"/>
              </a:ext>
            </a:extLst>
          </p:cNvPr>
          <p:cNvSpPr>
            <a:spLocks noGrp="1"/>
          </p:cNvSpPr>
          <p:nvPr>
            <p:ph idx="1"/>
          </p:nvPr>
        </p:nvSpPr>
        <p:spPr/>
        <p:txBody>
          <a:bodyPr>
            <a:normAutofit lnSpcReduction="10000"/>
          </a:bodyPr>
          <a:lstStyle/>
          <a:p>
            <a:pPr marL="0" indent="0">
              <a:buNone/>
            </a:pPr>
            <a:r>
              <a:rPr lang="en-US" i="1" dirty="0"/>
              <a:t>Task Manager</a:t>
            </a:r>
            <a:r>
              <a:rPr lang="en-US" dirty="0"/>
              <a:t> is a utility that comes with Microsoft Windows to allow users and administrators to do various tasks and perform system administration. With Task Manager you are able to perform tasks such as shut down applications that are not responding, view processes, view what applications are using system resources, view network usage, connected users, and other system functions.</a:t>
            </a:r>
          </a:p>
          <a:p>
            <a:r>
              <a:rPr lang="en-US" dirty="0"/>
              <a:t>Open Task Manager by using any of the following methods:</a:t>
            </a:r>
          </a:p>
          <a:p>
            <a:pPr lvl="0"/>
            <a:r>
              <a:rPr lang="en-US" dirty="0"/>
              <a:t>Press </a:t>
            </a:r>
            <a:r>
              <a:rPr lang="en-US" b="1" dirty="0" err="1"/>
              <a:t>Ctrl</a:t>
            </a:r>
            <a:r>
              <a:rPr lang="en-US" dirty="0" err="1"/>
              <a:t>+</a:t>
            </a:r>
            <a:r>
              <a:rPr lang="en-US" b="1" dirty="0" err="1"/>
              <a:t>Shift</a:t>
            </a:r>
            <a:r>
              <a:rPr lang="en-US" dirty="0"/>
              <a:t>+-</a:t>
            </a:r>
            <a:r>
              <a:rPr lang="en-US" b="1" dirty="0"/>
              <a:t>Esc</a:t>
            </a:r>
            <a:endParaRPr lang="en-US" dirty="0"/>
          </a:p>
          <a:p>
            <a:pPr lvl="0"/>
            <a:r>
              <a:rPr lang="en-US" dirty="0"/>
              <a:t>Right-click an empty area of the taskbar and select </a:t>
            </a:r>
            <a:r>
              <a:rPr lang="en-US" b="1" dirty="0"/>
              <a:t>Task Manager</a:t>
            </a:r>
            <a:endParaRPr lang="en-US" dirty="0"/>
          </a:p>
          <a:p>
            <a:pPr lvl="0"/>
            <a:r>
              <a:rPr lang="en-US" dirty="0"/>
              <a:t>Press </a:t>
            </a:r>
            <a:r>
              <a:rPr lang="en-US" b="1" dirty="0" err="1"/>
              <a:t>Ctrl</a:t>
            </a:r>
            <a:r>
              <a:rPr lang="en-US" dirty="0" err="1"/>
              <a:t>+</a:t>
            </a:r>
            <a:r>
              <a:rPr lang="en-US" b="1" dirty="0" err="1"/>
              <a:t>Alt</a:t>
            </a:r>
            <a:r>
              <a:rPr lang="en-US" dirty="0" err="1"/>
              <a:t>+</a:t>
            </a:r>
            <a:r>
              <a:rPr lang="en-US" b="1" dirty="0" err="1"/>
              <a:t>Delete</a:t>
            </a:r>
            <a:r>
              <a:rPr lang="en-US" dirty="0"/>
              <a:t> and select </a:t>
            </a:r>
            <a:r>
              <a:rPr lang="en-US" b="1" dirty="0"/>
              <a:t>Task Manager</a:t>
            </a:r>
            <a:endParaRPr lang="en-US" dirty="0"/>
          </a:p>
          <a:p>
            <a:endParaRPr lang="en-US" dirty="0"/>
          </a:p>
        </p:txBody>
      </p:sp>
    </p:spTree>
    <p:extLst>
      <p:ext uri="{BB962C8B-B14F-4D97-AF65-F5344CB8AC3E}">
        <p14:creationId xmlns:p14="http://schemas.microsoft.com/office/powerpoint/2010/main" val="696994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87A54-1759-4D0B-A122-8517AE289B62}"/>
              </a:ext>
            </a:extLst>
          </p:cNvPr>
          <p:cNvSpPr>
            <a:spLocks noGrp="1"/>
          </p:cNvSpPr>
          <p:nvPr>
            <p:ph type="title"/>
          </p:nvPr>
        </p:nvSpPr>
        <p:spPr>
          <a:xfrm>
            <a:off x="838200" y="1"/>
            <a:ext cx="10515600" cy="588936"/>
          </a:xfrm>
        </p:spPr>
        <p:txBody>
          <a:bodyPr>
            <a:normAutofit fontScale="90000"/>
          </a:bodyPr>
          <a:lstStyle/>
          <a:p>
            <a:r>
              <a:rPr lang="en-US" dirty="0"/>
              <a:t>Extensions</a:t>
            </a:r>
          </a:p>
        </p:txBody>
      </p:sp>
      <p:graphicFrame>
        <p:nvGraphicFramePr>
          <p:cNvPr id="4" name="Table 3">
            <a:extLst>
              <a:ext uri="{FF2B5EF4-FFF2-40B4-BE49-F238E27FC236}">
                <a16:creationId xmlns:a16="http://schemas.microsoft.com/office/drawing/2014/main" id="{4FD38454-B4BC-433E-A374-C8205714EE66}"/>
              </a:ext>
            </a:extLst>
          </p:cNvPr>
          <p:cNvGraphicFramePr>
            <a:graphicFrameLocks noGrp="1"/>
          </p:cNvGraphicFramePr>
          <p:nvPr>
            <p:extLst>
              <p:ext uri="{D42A27DB-BD31-4B8C-83A1-F6EECF244321}">
                <p14:modId xmlns:p14="http://schemas.microsoft.com/office/powerpoint/2010/main" val="2334477030"/>
              </p:ext>
            </p:extLst>
          </p:nvPr>
        </p:nvGraphicFramePr>
        <p:xfrm>
          <a:off x="0" y="759417"/>
          <a:ext cx="12192000" cy="6098581"/>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2490841102"/>
                    </a:ext>
                  </a:extLst>
                </a:gridCol>
                <a:gridCol w="6096000">
                  <a:extLst>
                    <a:ext uri="{9D8B030D-6E8A-4147-A177-3AD203B41FA5}">
                      <a16:colId xmlns:a16="http://schemas.microsoft.com/office/drawing/2014/main" val="1839731973"/>
                    </a:ext>
                  </a:extLst>
                </a:gridCol>
              </a:tblGrid>
              <a:tr h="513437">
                <a:tc>
                  <a:txBody>
                    <a:bodyPr/>
                    <a:lstStyle/>
                    <a:p>
                      <a:pPr marL="0" marR="0" algn="ctr">
                        <a:lnSpc>
                          <a:spcPct val="115000"/>
                        </a:lnSpc>
                        <a:spcBef>
                          <a:spcPts val="375"/>
                        </a:spcBef>
                        <a:spcAft>
                          <a:spcPts val="375"/>
                        </a:spcAft>
                      </a:pPr>
                      <a:r>
                        <a:rPr lang="en-US" sz="900">
                          <a:effectLst/>
                        </a:rPr>
                        <a:t>Program files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12" marR="154912" marT="38728" marB="38728" anchor="ctr"/>
                </a:tc>
                <a:tc>
                  <a:txBody>
                    <a:bodyPr/>
                    <a:lstStyle/>
                    <a:p>
                      <a:pPr marL="0" marR="0" algn="ctr">
                        <a:lnSpc>
                          <a:spcPct val="115000"/>
                        </a:lnSpc>
                        <a:spcBef>
                          <a:spcPts val="375"/>
                        </a:spcBef>
                        <a:spcAft>
                          <a:spcPts val="375"/>
                        </a:spcAft>
                      </a:pPr>
                      <a:r>
                        <a:rPr lang="en-US" sz="900">
                          <a:effectLst/>
                        </a:rPr>
                        <a:t>.exe</a:t>
                      </a:r>
                      <a:br>
                        <a:rPr lang="en-US" sz="900">
                          <a:effectLst/>
                        </a:rPr>
                      </a:br>
                      <a:r>
                        <a:rPr lang="en-US" sz="900">
                          <a:effectLst/>
                        </a:rPr>
                        <a:t>.com</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12" marR="154912" marT="38728" marB="38728" anchor="ctr"/>
                </a:tc>
                <a:extLst>
                  <a:ext uri="{0D108BD9-81ED-4DB2-BD59-A6C34878D82A}">
                    <a16:rowId xmlns:a16="http://schemas.microsoft.com/office/drawing/2014/main" val="1885652441"/>
                  </a:ext>
                </a:extLst>
              </a:tr>
              <a:tr h="513437">
                <a:tc>
                  <a:txBody>
                    <a:bodyPr/>
                    <a:lstStyle/>
                    <a:p>
                      <a:pPr marL="0" marR="0" algn="ctr">
                        <a:lnSpc>
                          <a:spcPct val="115000"/>
                        </a:lnSpc>
                        <a:spcBef>
                          <a:spcPts val="375"/>
                        </a:spcBef>
                        <a:spcAft>
                          <a:spcPts val="375"/>
                        </a:spcAft>
                      </a:pPr>
                      <a:r>
                        <a:rPr lang="en-US" sz="900">
                          <a:effectLst/>
                        </a:rPr>
                        <a:t>Batch files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12" marR="154912" marT="38728" marB="38728" anchor="ctr"/>
                </a:tc>
                <a:tc>
                  <a:txBody>
                    <a:bodyPr/>
                    <a:lstStyle/>
                    <a:p>
                      <a:pPr marL="0" marR="0" algn="ctr">
                        <a:lnSpc>
                          <a:spcPct val="115000"/>
                        </a:lnSpc>
                        <a:spcBef>
                          <a:spcPts val="375"/>
                        </a:spcBef>
                        <a:spcAft>
                          <a:spcPts val="375"/>
                        </a:spcAft>
                      </a:pPr>
                      <a:r>
                        <a:rPr lang="en-US" sz="900">
                          <a:effectLst/>
                        </a:rPr>
                        <a:t>.bat</a:t>
                      </a:r>
                      <a:br>
                        <a:rPr lang="en-US" sz="900">
                          <a:effectLst/>
                        </a:rPr>
                      </a:br>
                      <a:r>
                        <a:rPr lang="en-US" sz="900">
                          <a:effectLst/>
                        </a:rPr>
                        <a:t>.sh</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12" marR="154912" marT="38728" marB="38728" anchor="ctr"/>
                </a:tc>
                <a:extLst>
                  <a:ext uri="{0D108BD9-81ED-4DB2-BD59-A6C34878D82A}">
                    <a16:rowId xmlns:a16="http://schemas.microsoft.com/office/drawing/2014/main" val="3144014080"/>
                  </a:ext>
                </a:extLst>
              </a:tr>
              <a:tr h="724530">
                <a:tc>
                  <a:txBody>
                    <a:bodyPr/>
                    <a:lstStyle/>
                    <a:p>
                      <a:pPr marL="0" marR="0" algn="ctr">
                        <a:lnSpc>
                          <a:spcPct val="115000"/>
                        </a:lnSpc>
                        <a:spcBef>
                          <a:spcPts val="375"/>
                        </a:spcBef>
                        <a:spcAft>
                          <a:spcPts val="375"/>
                        </a:spcAft>
                      </a:pPr>
                      <a:r>
                        <a:rPr lang="en-US" sz="900">
                          <a:effectLst/>
                        </a:rPr>
                        <a:t>System files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12" marR="154912" marT="38728" marB="38728" anchor="ctr"/>
                </a:tc>
                <a:tc>
                  <a:txBody>
                    <a:bodyPr/>
                    <a:lstStyle/>
                    <a:p>
                      <a:pPr marL="0" marR="0" algn="ctr">
                        <a:lnSpc>
                          <a:spcPct val="115000"/>
                        </a:lnSpc>
                        <a:spcBef>
                          <a:spcPts val="375"/>
                        </a:spcBef>
                        <a:spcAft>
                          <a:spcPts val="375"/>
                        </a:spcAft>
                      </a:pPr>
                      <a:r>
                        <a:rPr lang="en-US" sz="900">
                          <a:effectLst/>
                        </a:rPr>
                        <a:t>.dll (dynamic link library)</a:t>
                      </a:r>
                      <a:br>
                        <a:rPr lang="en-US" sz="900">
                          <a:effectLst/>
                        </a:rPr>
                      </a:br>
                      <a:r>
                        <a:rPr lang="en-US" sz="900">
                          <a:effectLst/>
                        </a:rPr>
                        <a:t>.drv (device driver)</a:t>
                      </a:r>
                      <a:br>
                        <a:rPr lang="en-US" sz="900">
                          <a:effectLst/>
                        </a:rPr>
                      </a:br>
                      <a:r>
                        <a:rPr lang="en-US" sz="900">
                          <a:effectLst/>
                        </a:rPr>
                        <a:t>.vxd (virtual device driver)</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12" marR="154912" marT="38728" marB="38728" anchor="ctr"/>
                </a:tc>
                <a:extLst>
                  <a:ext uri="{0D108BD9-81ED-4DB2-BD59-A6C34878D82A}">
                    <a16:rowId xmlns:a16="http://schemas.microsoft.com/office/drawing/2014/main" val="1603819818"/>
                  </a:ext>
                </a:extLst>
              </a:tr>
              <a:tr h="1357808">
                <a:tc>
                  <a:txBody>
                    <a:bodyPr/>
                    <a:lstStyle/>
                    <a:p>
                      <a:pPr marL="0" marR="0" algn="ctr">
                        <a:lnSpc>
                          <a:spcPct val="115000"/>
                        </a:lnSpc>
                        <a:spcBef>
                          <a:spcPts val="375"/>
                        </a:spcBef>
                        <a:spcAft>
                          <a:spcPts val="375"/>
                        </a:spcAft>
                      </a:pPr>
                      <a:r>
                        <a:rPr lang="en-US" sz="900">
                          <a:effectLst/>
                        </a:rPr>
                        <a:t>Document files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12" marR="154912" marT="38728" marB="38728" anchor="ctr"/>
                </a:tc>
                <a:tc>
                  <a:txBody>
                    <a:bodyPr/>
                    <a:lstStyle/>
                    <a:p>
                      <a:pPr marL="0" marR="0" algn="ctr">
                        <a:lnSpc>
                          <a:spcPct val="115000"/>
                        </a:lnSpc>
                        <a:spcBef>
                          <a:spcPts val="375"/>
                        </a:spcBef>
                        <a:spcAft>
                          <a:spcPts val="375"/>
                        </a:spcAft>
                      </a:pPr>
                      <a:r>
                        <a:rPr lang="en-US" sz="900">
                          <a:effectLst/>
                        </a:rPr>
                        <a:t>.rtf</a:t>
                      </a:r>
                      <a:br>
                        <a:rPr lang="en-US" sz="900">
                          <a:effectLst/>
                        </a:rPr>
                      </a:br>
                      <a:r>
                        <a:rPr lang="en-US" sz="900">
                          <a:effectLst/>
                        </a:rPr>
                        <a:t>.txt</a:t>
                      </a:r>
                      <a:br>
                        <a:rPr lang="en-US" sz="900">
                          <a:effectLst/>
                        </a:rPr>
                      </a:br>
                      <a:r>
                        <a:rPr lang="en-US" sz="900">
                          <a:effectLst/>
                        </a:rPr>
                        <a:t>.doc</a:t>
                      </a:r>
                      <a:br>
                        <a:rPr lang="en-US" sz="900">
                          <a:effectLst/>
                        </a:rPr>
                      </a:br>
                      <a:r>
                        <a:rPr lang="en-US" sz="900">
                          <a:effectLst/>
                        </a:rPr>
                        <a:t>.wpd</a:t>
                      </a:r>
                      <a:br>
                        <a:rPr lang="en-US" sz="900">
                          <a:effectLst/>
                        </a:rPr>
                      </a:br>
                      <a:r>
                        <a:rPr lang="en-US" sz="900">
                          <a:effectLst/>
                        </a:rPr>
                        <a:t>.ppt</a:t>
                      </a:r>
                      <a:br>
                        <a:rPr lang="en-US" sz="900">
                          <a:effectLst/>
                        </a:rPr>
                      </a:br>
                      <a:r>
                        <a:rPr lang="en-US" sz="900">
                          <a:effectLst/>
                        </a:rPr>
                        <a:t>.pdf</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12" marR="154912" marT="38728" marB="38728" anchor="ctr"/>
                </a:tc>
                <a:extLst>
                  <a:ext uri="{0D108BD9-81ED-4DB2-BD59-A6C34878D82A}">
                    <a16:rowId xmlns:a16="http://schemas.microsoft.com/office/drawing/2014/main" val="1295476186"/>
                  </a:ext>
                </a:extLst>
              </a:tr>
              <a:tr h="935623">
                <a:tc>
                  <a:txBody>
                    <a:bodyPr/>
                    <a:lstStyle/>
                    <a:p>
                      <a:pPr marL="0" marR="0" algn="ctr">
                        <a:lnSpc>
                          <a:spcPct val="115000"/>
                        </a:lnSpc>
                        <a:spcBef>
                          <a:spcPts val="375"/>
                        </a:spcBef>
                        <a:spcAft>
                          <a:spcPts val="375"/>
                        </a:spcAft>
                      </a:pPr>
                      <a:r>
                        <a:rPr lang="en-US" sz="900">
                          <a:effectLst/>
                        </a:rPr>
                        <a:t>Image files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12" marR="154912" marT="38728" marB="38728" anchor="ctr"/>
                </a:tc>
                <a:tc>
                  <a:txBody>
                    <a:bodyPr/>
                    <a:lstStyle/>
                    <a:p>
                      <a:pPr marL="0" marR="0" algn="ctr">
                        <a:lnSpc>
                          <a:spcPct val="115000"/>
                        </a:lnSpc>
                        <a:spcBef>
                          <a:spcPts val="375"/>
                        </a:spcBef>
                        <a:spcAft>
                          <a:spcPts val="375"/>
                        </a:spcAft>
                      </a:pPr>
                      <a:r>
                        <a:rPr lang="en-US" sz="900">
                          <a:effectLst/>
                        </a:rPr>
                        <a:t>.gif</a:t>
                      </a:r>
                      <a:br>
                        <a:rPr lang="en-US" sz="900">
                          <a:effectLst/>
                        </a:rPr>
                      </a:br>
                      <a:r>
                        <a:rPr lang="en-US" sz="900">
                          <a:effectLst/>
                        </a:rPr>
                        <a:t>.jpg</a:t>
                      </a:r>
                      <a:br>
                        <a:rPr lang="en-US" sz="900">
                          <a:effectLst/>
                        </a:rPr>
                      </a:br>
                      <a:r>
                        <a:rPr lang="en-US" sz="900">
                          <a:effectLst/>
                        </a:rPr>
                        <a:t>.png</a:t>
                      </a:r>
                      <a:br>
                        <a:rPr lang="en-US" sz="900">
                          <a:effectLst/>
                        </a:rPr>
                      </a:br>
                      <a:r>
                        <a:rPr lang="en-US" sz="900">
                          <a:effectLst/>
                        </a:rPr>
                        <a:t>.bmp</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12" marR="154912" marT="38728" marB="38728" anchor="ctr"/>
                </a:tc>
                <a:extLst>
                  <a:ext uri="{0D108BD9-81ED-4DB2-BD59-A6C34878D82A}">
                    <a16:rowId xmlns:a16="http://schemas.microsoft.com/office/drawing/2014/main" val="4283408630"/>
                  </a:ext>
                </a:extLst>
              </a:tr>
              <a:tr h="513437">
                <a:tc>
                  <a:txBody>
                    <a:bodyPr/>
                    <a:lstStyle/>
                    <a:p>
                      <a:pPr marL="0" marR="0" algn="ctr">
                        <a:lnSpc>
                          <a:spcPct val="115000"/>
                        </a:lnSpc>
                        <a:spcBef>
                          <a:spcPts val="375"/>
                        </a:spcBef>
                        <a:spcAft>
                          <a:spcPts val="375"/>
                        </a:spcAft>
                      </a:pPr>
                      <a:r>
                        <a:rPr lang="en-US" sz="900">
                          <a:effectLst/>
                        </a:rPr>
                        <a:t>Audio files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12" marR="154912" marT="38728" marB="38728" anchor="ctr"/>
                </a:tc>
                <a:tc>
                  <a:txBody>
                    <a:bodyPr/>
                    <a:lstStyle/>
                    <a:p>
                      <a:pPr marL="0" marR="0" algn="ctr">
                        <a:lnSpc>
                          <a:spcPct val="115000"/>
                        </a:lnSpc>
                        <a:spcBef>
                          <a:spcPts val="375"/>
                        </a:spcBef>
                        <a:spcAft>
                          <a:spcPts val="375"/>
                        </a:spcAft>
                      </a:pPr>
                      <a:r>
                        <a:rPr lang="en-US" sz="900">
                          <a:effectLst/>
                        </a:rPr>
                        <a:t>.mp3</a:t>
                      </a:r>
                      <a:br>
                        <a:rPr lang="en-US" sz="900">
                          <a:effectLst/>
                        </a:rPr>
                      </a:br>
                      <a:r>
                        <a:rPr lang="en-US" sz="900">
                          <a:effectLst/>
                        </a:rPr>
                        <a:t>.wma</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12" marR="154912" marT="38728" marB="38728" anchor="ctr"/>
                </a:tc>
                <a:extLst>
                  <a:ext uri="{0D108BD9-81ED-4DB2-BD59-A6C34878D82A}">
                    <a16:rowId xmlns:a16="http://schemas.microsoft.com/office/drawing/2014/main" val="519671275"/>
                  </a:ext>
                </a:extLst>
              </a:tr>
              <a:tr h="302343">
                <a:tc>
                  <a:txBody>
                    <a:bodyPr/>
                    <a:lstStyle/>
                    <a:p>
                      <a:pPr marL="0" marR="0" algn="ctr">
                        <a:lnSpc>
                          <a:spcPct val="115000"/>
                        </a:lnSpc>
                        <a:spcBef>
                          <a:spcPts val="375"/>
                        </a:spcBef>
                        <a:spcAft>
                          <a:spcPts val="375"/>
                        </a:spcAft>
                      </a:pPr>
                      <a:r>
                        <a:rPr lang="en-US" sz="900">
                          <a:effectLst/>
                        </a:rPr>
                        <a:t>Windows Installer files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12" marR="154912" marT="38728" marB="38728" anchor="ctr"/>
                </a:tc>
                <a:tc>
                  <a:txBody>
                    <a:bodyPr/>
                    <a:lstStyle/>
                    <a:p>
                      <a:pPr marL="0" marR="0" algn="ctr">
                        <a:lnSpc>
                          <a:spcPct val="115000"/>
                        </a:lnSpc>
                        <a:spcBef>
                          <a:spcPts val="375"/>
                        </a:spcBef>
                        <a:spcAft>
                          <a:spcPts val="375"/>
                        </a:spcAft>
                      </a:pPr>
                      <a:r>
                        <a:rPr lang="en-US" sz="900">
                          <a:effectLst/>
                        </a:rPr>
                        <a:t>.msi</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12" marR="154912" marT="38728" marB="38728" anchor="ctr"/>
                </a:tc>
                <a:extLst>
                  <a:ext uri="{0D108BD9-81ED-4DB2-BD59-A6C34878D82A}">
                    <a16:rowId xmlns:a16="http://schemas.microsoft.com/office/drawing/2014/main" val="2390666726"/>
                  </a:ext>
                </a:extLst>
              </a:tr>
              <a:tr h="302343">
                <a:tc>
                  <a:txBody>
                    <a:bodyPr/>
                    <a:lstStyle/>
                    <a:p>
                      <a:pPr marL="0" marR="0" algn="ctr">
                        <a:lnSpc>
                          <a:spcPct val="115000"/>
                        </a:lnSpc>
                        <a:spcBef>
                          <a:spcPts val="375"/>
                        </a:spcBef>
                        <a:spcAft>
                          <a:spcPts val="375"/>
                        </a:spcAft>
                      </a:pPr>
                      <a:r>
                        <a:rPr lang="en-US" sz="900">
                          <a:effectLst/>
                        </a:rPr>
                        <a:t>Compressed files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12" marR="154912" marT="38728" marB="38728" anchor="ctr"/>
                </a:tc>
                <a:tc>
                  <a:txBody>
                    <a:bodyPr/>
                    <a:lstStyle/>
                    <a:p>
                      <a:pPr marL="0" marR="0" algn="ctr">
                        <a:lnSpc>
                          <a:spcPct val="115000"/>
                        </a:lnSpc>
                        <a:spcBef>
                          <a:spcPts val="375"/>
                        </a:spcBef>
                        <a:spcAft>
                          <a:spcPts val="375"/>
                        </a:spcAft>
                      </a:pPr>
                      <a:r>
                        <a:rPr lang="en-US" sz="900">
                          <a:effectLst/>
                        </a:rPr>
                        <a:t>.zip</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12" marR="154912" marT="38728" marB="38728" anchor="ctr"/>
                </a:tc>
                <a:extLst>
                  <a:ext uri="{0D108BD9-81ED-4DB2-BD59-A6C34878D82A}">
                    <a16:rowId xmlns:a16="http://schemas.microsoft.com/office/drawing/2014/main" val="2469006210"/>
                  </a:ext>
                </a:extLst>
              </a:tr>
              <a:tr h="935623">
                <a:tc>
                  <a:txBody>
                    <a:bodyPr/>
                    <a:lstStyle/>
                    <a:p>
                      <a:pPr marL="0" marR="0" algn="ctr">
                        <a:lnSpc>
                          <a:spcPct val="115000"/>
                        </a:lnSpc>
                        <a:spcBef>
                          <a:spcPts val="375"/>
                        </a:spcBef>
                        <a:spcAft>
                          <a:spcPts val="375"/>
                        </a:spcAft>
                      </a:pPr>
                      <a:r>
                        <a:rPr lang="en-US" sz="900">
                          <a:effectLst/>
                        </a:rPr>
                        <a:t>Script files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12" marR="154912" marT="38728" marB="38728" anchor="ctr"/>
                </a:tc>
                <a:tc>
                  <a:txBody>
                    <a:bodyPr/>
                    <a:lstStyle/>
                    <a:p>
                      <a:pPr marL="0" marR="0" algn="ctr">
                        <a:lnSpc>
                          <a:spcPct val="115000"/>
                        </a:lnSpc>
                        <a:spcBef>
                          <a:spcPts val="375"/>
                        </a:spcBef>
                        <a:spcAft>
                          <a:spcPts val="375"/>
                        </a:spcAft>
                      </a:pPr>
                      <a:r>
                        <a:rPr lang="en-US" sz="900" dirty="0">
                          <a:effectLst/>
                        </a:rPr>
                        <a:t>.ps1</a:t>
                      </a:r>
                      <a:br>
                        <a:rPr lang="en-US" sz="900" dirty="0">
                          <a:effectLst/>
                        </a:rPr>
                      </a:br>
                      <a:r>
                        <a:rPr lang="en-US" sz="900" dirty="0">
                          <a:effectLst/>
                        </a:rPr>
                        <a:t>.</a:t>
                      </a:r>
                      <a:r>
                        <a:rPr lang="en-US" sz="900" dirty="0" err="1">
                          <a:effectLst/>
                        </a:rPr>
                        <a:t>vbs</a:t>
                      </a:r>
                      <a:br>
                        <a:rPr lang="en-US" sz="900" dirty="0">
                          <a:effectLst/>
                        </a:rPr>
                      </a:br>
                      <a:r>
                        <a:rPr lang="en-US" sz="900" dirty="0">
                          <a:effectLst/>
                        </a:rPr>
                        <a:t>.</a:t>
                      </a:r>
                      <a:r>
                        <a:rPr lang="en-US" sz="900" dirty="0" err="1">
                          <a:effectLst/>
                        </a:rPr>
                        <a:t>py</a:t>
                      </a:r>
                      <a:br>
                        <a:rPr lang="en-US" sz="900" dirty="0">
                          <a:effectLst/>
                        </a:rPr>
                      </a:br>
                      <a:r>
                        <a:rPr lang="en-US" sz="900" dirty="0">
                          <a:effectLst/>
                        </a:rPr>
                        <a:t>.</a:t>
                      </a:r>
                      <a:r>
                        <a:rPr lang="en-US" sz="900" dirty="0" err="1">
                          <a:effectLst/>
                        </a:rPr>
                        <a:t>js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54912" marR="154912" marT="38728" marB="38728" anchor="ctr"/>
                </a:tc>
                <a:extLst>
                  <a:ext uri="{0D108BD9-81ED-4DB2-BD59-A6C34878D82A}">
                    <a16:rowId xmlns:a16="http://schemas.microsoft.com/office/drawing/2014/main" val="2198306980"/>
                  </a:ext>
                </a:extLst>
              </a:tr>
            </a:tbl>
          </a:graphicData>
        </a:graphic>
      </p:graphicFrame>
    </p:spTree>
    <p:extLst>
      <p:ext uri="{BB962C8B-B14F-4D97-AF65-F5344CB8AC3E}">
        <p14:creationId xmlns:p14="http://schemas.microsoft.com/office/powerpoint/2010/main" val="16039474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F60E29D-8C4B-4F75-BDB8-11D11C7BD6B0}"/>
              </a:ext>
            </a:extLst>
          </p:cNvPr>
          <p:cNvSpPr>
            <a:spLocks noGrp="1"/>
          </p:cNvSpPr>
          <p:nvPr>
            <p:ph type="title"/>
          </p:nvPr>
        </p:nvSpPr>
        <p:spPr>
          <a:xfrm>
            <a:off x="863029" y="1012004"/>
            <a:ext cx="3416158" cy="4795408"/>
          </a:xfrm>
        </p:spPr>
        <p:txBody>
          <a:bodyPr>
            <a:normAutofit/>
          </a:bodyPr>
          <a:lstStyle/>
          <a:p>
            <a:r>
              <a:rPr lang="en-US">
                <a:solidFill>
                  <a:srgbClr val="FFFFFF"/>
                </a:solidFill>
              </a:rPr>
              <a:t>Task Manager Tabs</a:t>
            </a:r>
          </a:p>
        </p:txBody>
      </p:sp>
      <p:graphicFrame>
        <p:nvGraphicFramePr>
          <p:cNvPr id="4" name="Content Placeholder 3">
            <a:extLst>
              <a:ext uri="{FF2B5EF4-FFF2-40B4-BE49-F238E27FC236}">
                <a16:creationId xmlns:a16="http://schemas.microsoft.com/office/drawing/2014/main" id="{EFFFD026-7F09-42F4-A1AA-6CB49F4806CF}"/>
              </a:ext>
            </a:extLst>
          </p:cNvPr>
          <p:cNvGraphicFramePr>
            <a:graphicFrameLocks noGrp="1"/>
          </p:cNvGraphicFramePr>
          <p:nvPr>
            <p:ph idx="1"/>
            <p:extLst>
              <p:ext uri="{D42A27DB-BD31-4B8C-83A1-F6EECF244321}">
                <p14:modId xmlns:p14="http://schemas.microsoft.com/office/powerpoint/2010/main" val="2774077125"/>
              </p:ext>
            </p:extLst>
          </p:nvPr>
        </p:nvGraphicFramePr>
        <p:xfrm>
          <a:off x="5278500" y="470924"/>
          <a:ext cx="6345204" cy="5885429"/>
        </p:xfrm>
        <a:graphic>
          <a:graphicData uri="http://schemas.openxmlformats.org/drawingml/2006/table">
            <a:tbl>
              <a:tblPr firstRow="1" firstCol="1" bandRow="1">
                <a:tableStyleId>{5C22544A-7EE6-4342-B048-85BDC9FD1C3A}</a:tableStyleId>
              </a:tblPr>
              <a:tblGrid>
                <a:gridCol w="1430105">
                  <a:extLst>
                    <a:ext uri="{9D8B030D-6E8A-4147-A177-3AD203B41FA5}">
                      <a16:colId xmlns:a16="http://schemas.microsoft.com/office/drawing/2014/main" val="307603945"/>
                    </a:ext>
                  </a:extLst>
                </a:gridCol>
                <a:gridCol w="4915099">
                  <a:extLst>
                    <a:ext uri="{9D8B030D-6E8A-4147-A177-3AD203B41FA5}">
                      <a16:colId xmlns:a16="http://schemas.microsoft.com/office/drawing/2014/main" val="2308036142"/>
                    </a:ext>
                  </a:extLst>
                </a:gridCol>
              </a:tblGrid>
              <a:tr h="349266">
                <a:tc>
                  <a:txBody>
                    <a:bodyPr/>
                    <a:lstStyle/>
                    <a:p>
                      <a:pPr marL="0" marR="0" algn="ctr">
                        <a:lnSpc>
                          <a:spcPct val="115000"/>
                        </a:lnSpc>
                        <a:spcBef>
                          <a:spcPts val="375"/>
                        </a:spcBef>
                        <a:spcAft>
                          <a:spcPts val="375"/>
                        </a:spcAft>
                      </a:pPr>
                      <a:r>
                        <a:rPr lang="en-US" sz="1200">
                          <a:effectLst/>
                        </a:rPr>
                        <a:t>Tab</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218838" marR="218838" marT="54709" marB="54709" anchor="ctr"/>
                </a:tc>
                <a:tc>
                  <a:txBody>
                    <a:bodyPr/>
                    <a:lstStyle/>
                    <a:p>
                      <a:pPr marL="0" marR="0">
                        <a:lnSpc>
                          <a:spcPct val="115000"/>
                        </a:lnSpc>
                        <a:spcBef>
                          <a:spcPts val="375"/>
                        </a:spcBef>
                        <a:spcAft>
                          <a:spcPts val="375"/>
                        </a:spcAft>
                      </a:pPr>
                      <a:r>
                        <a:rPr lang="en-US" sz="1200">
                          <a:effectLst/>
                        </a:rPr>
                        <a:t>Description</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218838" marR="218838" marT="54709" marB="54709" anchor="ctr"/>
                </a:tc>
                <a:extLst>
                  <a:ext uri="{0D108BD9-81ED-4DB2-BD59-A6C34878D82A}">
                    <a16:rowId xmlns:a16="http://schemas.microsoft.com/office/drawing/2014/main" val="1993093204"/>
                  </a:ext>
                </a:extLst>
              </a:tr>
              <a:tr h="881479">
                <a:tc>
                  <a:txBody>
                    <a:bodyPr/>
                    <a:lstStyle/>
                    <a:p>
                      <a:pPr marL="0" marR="0" algn="ctr">
                        <a:lnSpc>
                          <a:spcPct val="115000"/>
                        </a:lnSpc>
                        <a:spcBef>
                          <a:spcPts val="375"/>
                        </a:spcBef>
                        <a:spcAft>
                          <a:spcPts val="375"/>
                        </a:spcAft>
                      </a:pPr>
                      <a:r>
                        <a:rPr lang="en-US" sz="1200">
                          <a:effectLst/>
                        </a:rPr>
                        <a:t>Processes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218838" marR="218838" marT="54709" marB="54709" anchor="ctr"/>
                </a:tc>
                <a:tc>
                  <a:txBody>
                    <a:bodyPr/>
                    <a:lstStyle/>
                    <a:p>
                      <a:pPr marL="0" marR="0">
                        <a:lnSpc>
                          <a:spcPct val="115000"/>
                        </a:lnSpc>
                        <a:spcBef>
                          <a:spcPts val="375"/>
                        </a:spcBef>
                        <a:spcAft>
                          <a:spcPts val="375"/>
                        </a:spcAft>
                      </a:pPr>
                      <a:r>
                        <a:rPr lang="en-US" sz="1200">
                          <a:effectLst/>
                        </a:rPr>
                        <a:t>The Processes tab is used to view the status of all current applications running on the computer. Use this tab to terminate unresponsive applications.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218838" marR="218838" marT="109419" marB="109419" anchor="ctr"/>
                </a:tc>
                <a:extLst>
                  <a:ext uri="{0D108BD9-81ED-4DB2-BD59-A6C34878D82A}">
                    <a16:rowId xmlns:a16="http://schemas.microsoft.com/office/drawing/2014/main" val="4079071304"/>
                  </a:ext>
                </a:extLst>
              </a:tr>
              <a:tr h="670082">
                <a:tc>
                  <a:txBody>
                    <a:bodyPr/>
                    <a:lstStyle/>
                    <a:p>
                      <a:pPr marL="0" marR="0" algn="ctr">
                        <a:lnSpc>
                          <a:spcPct val="115000"/>
                        </a:lnSpc>
                        <a:spcBef>
                          <a:spcPts val="375"/>
                        </a:spcBef>
                        <a:spcAft>
                          <a:spcPts val="375"/>
                        </a:spcAft>
                      </a:pPr>
                      <a:r>
                        <a:rPr lang="en-US" sz="1200">
                          <a:effectLst/>
                        </a:rPr>
                        <a:t>Performance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218838" marR="218838" marT="54709" marB="54709" anchor="ctr"/>
                </a:tc>
                <a:tc>
                  <a:txBody>
                    <a:bodyPr/>
                    <a:lstStyle/>
                    <a:p>
                      <a:pPr marL="0" marR="0">
                        <a:lnSpc>
                          <a:spcPct val="115000"/>
                        </a:lnSpc>
                        <a:spcBef>
                          <a:spcPts val="375"/>
                        </a:spcBef>
                        <a:spcAft>
                          <a:spcPts val="375"/>
                        </a:spcAft>
                      </a:pPr>
                      <a:r>
                        <a:rPr lang="en-US" sz="1200">
                          <a:effectLst/>
                        </a:rPr>
                        <a:t>The Performance tab is used to view system-wide processor, memory, disk, and network statistics.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218838" marR="218838" marT="109419" marB="109419" anchor="ctr"/>
                </a:tc>
                <a:extLst>
                  <a:ext uri="{0D108BD9-81ED-4DB2-BD59-A6C34878D82A}">
                    <a16:rowId xmlns:a16="http://schemas.microsoft.com/office/drawing/2014/main" val="2839104338"/>
                  </a:ext>
                </a:extLst>
              </a:tr>
              <a:tr h="670082">
                <a:tc>
                  <a:txBody>
                    <a:bodyPr/>
                    <a:lstStyle/>
                    <a:p>
                      <a:pPr marL="0" marR="0" algn="ctr">
                        <a:lnSpc>
                          <a:spcPct val="115000"/>
                        </a:lnSpc>
                        <a:spcBef>
                          <a:spcPts val="375"/>
                        </a:spcBef>
                        <a:spcAft>
                          <a:spcPts val="375"/>
                        </a:spcAft>
                      </a:pPr>
                      <a:r>
                        <a:rPr lang="en-US" sz="1200">
                          <a:effectLst/>
                        </a:rPr>
                        <a:t>App History</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218838" marR="218838" marT="54709" marB="54709" anchor="ctr"/>
                </a:tc>
                <a:tc>
                  <a:txBody>
                    <a:bodyPr/>
                    <a:lstStyle/>
                    <a:p>
                      <a:pPr marL="0" marR="0">
                        <a:lnSpc>
                          <a:spcPct val="115000"/>
                        </a:lnSpc>
                        <a:spcBef>
                          <a:spcPts val="375"/>
                        </a:spcBef>
                        <a:spcAft>
                          <a:spcPts val="375"/>
                        </a:spcAft>
                      </a:pPr>
                      <a:r>
                        <a:rPr lang="en-US" sz="1200">
                          <a:effectLst/>
                        </a:rPr>
                        <a:t>The App History tab is used to monitor Windows Store apps running on the system.</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218838" marR="218838" marT="109419" marB="109419" anchor="ctr"/>
                </a:tc>
                <a:extLst>
                  <a:ext uri="{0D108BD9-81ED-4DB2-BD59-A6C34878D82A}">
                    <a16:rowId xmlns:a16="http://schemas.microsoft.com/office/drawing/2014/main" val="38855324"/>
                  </a:ext>
                </a:extLst>
              </a:tr>
              <a:tr h="670082">
                <a:tc>
                  <a:txBody>
                    <a:bodyPr/>
                    <a:lstStyle/>
                    <a:p>
                      <a:pPr marL="0" marR="0" algn="ctr">
                        <a:lnSpc>
                          <a:spcPct val="115000"/>
                        </a:lnSpc>
                        <a:spcBef>
                          <a:spcPts val="375"/>
                        </a:spcBef>
                        <a:spcAft>
                          <a:spcPts val="375"/>
                        </a:spcAft>
                      </a:pPr>
                      <a:r>
                        <a:rPr lang="en-US" sz="1200">
                          <a:effectLst/>
                        </a:rPr>
                        <a:t>Startup</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218838" marR="218838" marT="54709" marB="54709" anchor="ctr"/>
                </a:tc>
                <a:tc>
                  <a:txBody>
                    <a:bodyPr/>
                    <a:lstStyle/>
                    <a:p>
                      <a:pPr marL="0" marR="0">
                        <a:lnSpc>
                          <a:spcPct val="115000"/>
                        </a:lnSpc>
                        <a:spcBef>
                          <a:spcPts val="375"/>
                        </a:spcBef>
                        <a:spcAft>
                          <a:spcPts val="375"/>
                        </a:spcAft>
                      </a:pPr>
                      <a:r>
                        <a:rPr lang="en-US" sz="1200">
                          <a:effectLst/>
                        </a:rPr>
                        <a:t>The Startup tab is used to enable or disable applications that start automatically when the system boots.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218838" marR="218838" marT="109419" marB="109419" anchor="ctr"/>
                </a:tc>
                <a:extLst>
                  <a:ext uri="{0D108BD9-81ED-4DB2-BD59-A6C34878D82A}">
                    <a16:rowId xmlns:a16="http://schemas.microsoft.com/office/drawing/2014/main" val="737408483"/>
                  </a:ext>
                </a:extLst>
              </a:tr>
              <a:tr h="670082">
                <a:tc>
                  <a:txBody>
                    <a:bodyPr/>
                    <a:lstStyle/>
                    <a:p>
                      <a:pPr marL="0" marR="0" algn="ctr">
                        <a:lnSpc>
                          <a:spcPct val="115000"/>
                        </a:lnSpc>
                        <a:spcBef>
                          <a:spcPts val="375"/>
                        </a:spcBef>
                        <a:spcAft>
                          <a:spcPts val="375"/>
                        </a:spcAft>
                      </a:pPr>
                      <a:r>
                        <a:rPr lang="en-US" sz="1200">
                          <a:effectLst/>
                        </a:rPr>
                        <a:t>Users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218838" marR="218838" marT="54709" marB="54709" anchor="ctr"/>
                </a:tc>
                <a:tc>
                  <a:txBody>
                    <a:bodyPr/>
                    <a:lstStyle/>
                    <a:p>
                      <a:pPr marL="0" marR="0">
                        <a:lnSpc>
                          <a:spcPct val="115000"/>
                        </a:lnSpc>
                        <a:spcBef>
                          <a:spcPts val="375"/>
                        </a:spcBef>
                        <a:spcAft>
                          <a:spcPts val="375"/>
                        </a:spcAft>
                      </a:pPr>
                      <a:r>
                        <a:rPr lang="en-US" sz="1200">
                          <a:effectLst/>
                        </a:rPr>
                        <a:t>The Users tab is used to monitor users currently logged on to the system.</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218838" marR="218838" marT="109419" marB="109419" anchor="ctr"/>
                </a:tc>
                <a:extLst>
                  <a:ext uri="{0D108BD9-81ED-4DB2-BD59-A6C34878D82A}">
                    <a16:rowId xmlns:a16="http://schemas.microsoft.com/office/drawing/2014/main" val="653997418"/>
                  </a:ext>
                </a:extLst>
              </a:tr>
              <a:tr h="1092877">
                <a:tc>
                  <a:txBody>
                    <a:bodyPr/>
                    <a:lstStyle/>
                    <a:p>
                      <a:pPr marL="0" marR="0" algn="ctr">
                        <a:lnSpc>
                          <a:spcPct val="115000"/>
                        </a:lnSpc>
                        <a:spcBef>
                          <a:spcPts val="375"/>
                        </a:spcBef>
                        <a:spcAft>
                          <a:spcPts val="375"/>
                        </a:spcAft>
                      </a:pPr>
                      <a:r>
                        <a:rPr lang="en-US" sz="1200">
                          <a:effectLst/>
                        </a:rPr>
                        <a:t>Details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218838" marR="218838" marT="54709" marB="54709" anchor="ctr"/>
                </a:tc>
                <a:tc>
                  <a:txBody>
                    <a:bodyPr/>
                    <a:lstStyle/>
                    <a:p>
                      <a:pPr marL="0" marR="0">
                        <a:lnSpc>
                          <a:spcPct val="115000"/>
                        </a:lnSpc>
                        <a:spcBef>
                          <a:spcPts val="375"/>
                        </a:spcBef>
                        <a:spcAft>
                          <a:spcPts val="375"/>
                        </a:spcAft>
                      </a:pPr>
                      <a:r>
                        <a:rPr lang="en-US" sz="1200">
                          <a:effectLst/>
                        </a:rPr>
                        <a:t>The Details tab is used to view the status of all current processes running on the computer, and the CPU and memory resources they use. Use this tab to modify the priority of a process or terminate unwanted processes.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218838" marR="218838" marT="109419" marB="109419" anchor="ctr"/>
                </a:tc>
                <a:extLst>
                  <a:ext uri="{0D108BD9-81ED-4DB2-BD59-A6C34878D82A}">
                    <a16:rowId xmlns:a16="http://schemas.microsoft.com/office/drawing/2014/main" val="1537021303"/>
                  </a:ext>
                </a:extLst>
              </a:tr>
              <a:tr h="881479">
                <a:tc>
                  <a:txBody>
                    <a:bodyPr/>
                    <a:lstStyle/>
                    <a:p>
                      <a:pPr marL="0" marR="0" algn="ctr">
                        <a:lnSpc>
                          <a:spcPct val="115000"/>
                        </a:lnSpc>
                        <a:spcBef>
                          <a:spcPts val="375"/>
                        </a:spcBef>
                        <a:spcAft>
                          <a:spcPts val="375"/>
                        </a:spcAft>
                      </a:pPr>
                      <a:r>
                        <a:rPr lang="en-US" sz="1200">
                          <a:effectLst/>
                        </a:rPr>
                        <a:t>Services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218838" marR="218838" marT="54709" marB="54709" anchor="ctr"/>
                </a:tc>
                <a:tc>
                  <a:txBody>
                    <a:bodyPr/>
                    <a:lstStyle/>
                    <a:p>
                      <a:pPr marL="0" marR="0">
                        <a:lnSpc>
                          <a:spcPct val="115000"/>
                        </a:lnSpc>
                        <a:spcBef>
                          <a:spcPts val="375"/>
                        </a:spcBef>
                        <a:spcAft>
                          <a:spcPts val="375"/>
                        </a:spcAft>
                      </a:pPr>
                      <a:r>
                        <a:rPr lang="en-US" sz="1200" dirty="0">
                          <a:effectLst/>
                        </a:rPr>
                        <a:t>The Services tab is used to view a list of services running on the computer. You can use this tab to start and stop a particular service.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218838" marR="218838" marT="109419" marB="109419" anchor="ctr"/>
                </a:tc>
                <a:extLst>
                  <a:ext uri="{0D108BD9-81ED-4DB2-BD59-A6C34878D82A}">
                    <a16:rowId xmlns:a16="http://schemas.microsoft.com/office/drawing/2014/main" val="1900583817"/>
                  </a:ext>
                </a:extLst>
              </a:tr>
            </a:tbl>
          </a:graphicData>
        </a:graphic>
      </p:graphicFrame>
    </p:spTree>
    <p:extLst>
      <p:ext uri="{BB962C8B-B14F-4D97-AF65-F5344CB8AC3E}">
        <p14:creationId xmlns:p14="http://schemas.microsoft.com/office/powerpoint/2010/main" val="11149194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4A6203-59B4-4C10-B1A7-89F52CA3EF92}"/>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Control Panel</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F422F23-0525-4895-BF48-6898664325B0}"/>
              </a:ext>
            </a:extLst>
          </p:cNvPr>
          <p:cNvSpPr>
            <a:spLocks noGrp="1"/>
          </p:cNvSpPr>
          <p:nvPr>
            <p:ph idx="1"/>
          </p:nvPr>
        </p:nvSpPr>
        <p:spPr>
          <a:xfrm>
            <a:off x="4976031" y="963877"/>
            <a:ext cx="6377769" cy="4930246"/>
          </a:xfrm>
        </p:spPr>
        <p:txBody>
          <a:bodyPr anchor="ctr">
            <a:normAutofit/>
          </a:bodyPr>
          <a:lstStyle/>
          <a:p>
            <a:pPr marL="0" indent="0">
              <a:buNone/>
            </a:pPr>
            <a:r>
              <a:rPr lang="en-US" sz="2400"/>
              <a:t>Use the Control Panel to customize features of devices and to configure how a computer looks and behaves. Use the various applets within the Control Panel to perform configuration tasks for specific features or devices.</a:t>
            </a:r>
          </a:p>
          <a:p>
            <a:pPr marL="0" indent="0">
              <a:buNone/>
            </a:pPr>
            <a:r>
              <a:rPr lang="en-US" sz="2400"/>
              <a:t>To start Control Panel in Windows 10, do one of the following:</a:t>
            </a:r>
          </a:p>
          <a:p>
            <a:pPr lvl="0"/>
            <a:r>
              <a:rPr lang="en-US" sz="2400"/>
              <a:t>Select or tap inside the search box on the taskbar. In the search field, enter </a:t>
            </a:r>
            <a:r>
              <a:rPr lang="en-US" sz="2400" b="1"/>
              <a:t>control panel</a:t>
            </a:r>
            <a:r>
              <a:rPr lang="en-US" sz="2400"/>
              <a:t> and select </a:t>
            </a:r>
            <a:r>
              <a:rPr lang="en-US" sz="2400" b="1"/>
              <a:t>Control Panel</a:t>
            </a:r>
            <a:r>
              <a:rPr lang="en-US" sz="2400"/>
              <a:t> in the search results.</a:t>
            </a:r>
          </a:p>
          <a:p>
            <a:pPr lvl="0"/>
            <a:r>
              <a:rPr lang="en-US" sz="2400"/>
              <a:t>Select </a:t>
            </a:r>
            <a:r>
              <a:rPr lang="en-US" sz="2400" b="1"/>
              <a:t>Start</a:t>
            </a:r>
            <a:r>
              <a:rPr lang="en-US" sz="2400"/>
              <a:t>, select </a:t>
            </a:r>
            <a:r>
              <a:rPr lang="en-US" sz="2400" b="1"/>
              <a:t>Windows System</a:t>
            </a:r>
            <a:r>
              <a:rPr lang="en-US" sz="2400"/>
              <a:t>, select </a:t>
            </a:r>
            <a:r>
              <a:rPr lang="en-US" sz="2400" b="1"/>
              <a:t>Control Panel</a:t>
            </a:r>
            <a:r>
              <a:rPr lang="en-US" sz="2400"/>
              <a:t>.</a:t>
            </a:r>
          </a:p>
          <a:p>
            <a:pPr marL="0" indent="0">
              <a:buNone/>
            </a:pPr>
            <a:endParaRPr lang="en-US" sz="2400"/>
          </a:p>
        </p:txBody>
      </p:sp>
    </p:spTree>
    <p:extLst>
      <p:ext uri="{BB962C8B-B14F-4D97-AF65-F5344CB8AC3E}">
        <p14:creationId xmlns:p14="http://schemas.microsoft.com/office/powerpoint/2010/main" val="6448966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04B85C-74BB-4645-BF7C-5A5BDF5A3C7B}"/>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Control Panel Applets</a:t>
            </a:r>
          </a:p>
        </p:txBody>
      </p:sp>
      <p:graphicFrame>
        <p:nvGraphicFramePr>
          <p:cNvPr id="11" name="Content Placeholder 10">
            <a:extLst>
              <a:ext uri="{FF2B5EF4-FFF2-40B4-BE49-F238E27FC236}">
                <a16:creationId xmlns:a16="http://schemas.microsoft.com/office/drawing/2014/main" id="{3DC97261-3026-4F64-A463-F2CB493044F6}"/>
              </a:ext>
            </a:extLst>
          </p:cNvPr>
          <p:cNvGraphicFramePr>
            <a:graphicFrameLocks noGrp="1"/>
          </p:cNvGraphicFramePr>
          <p:nvPr>
            <p:ph idx="1"/>
            <p:extLst>
              <p:ext uri="{D42A27DB-BD31-4B8C-83A1-F6EECF244321}">
                <p14:modId xmlns:p14="http://schemas.microsoft.com/office/powerpoint/2010/main" val="2900416387"/>
              </p:ext>
            </p:extLst>
          </p:nvPr>
        </p:nvGraphicFramePr>
        <p:xfrm>
          <a:off x="4038599" y="83127"/>
          <a:ext cx="8088745" cy="6687127"/>
        </p:xfrm>
        <a:graphic>
          <a:graphicData uri="http://schemas.openxmlformats.org/drawingml/2006/table">
            <a:tbl>
              <a:tblPr firstRow="1" firstCol="1" bandRow="1">
                <a:tableStyleId>{8799B23B-EC83-4686-B30A-512413B5E67A}</a:tableStyleId>
              </a:tblPr>
              <a:tblGrid>
                <a:gridCol w="2651857">
                  <a:extLst>
                    <a:ext uri="{9D8B030D-6E8A-4147-A177-3AD203B41FA5}">
                      <a16:colId xmlns:a16="http://schemas.microsoft.com/office/drawing/2014/main" val="1463511416"/>
                    </a:ext>
                  </a:extLst>
                </a:gridCol>
                <a:gridCol w="5436888">
                  <a:extLst>
                    <a:ext uri="{9D8B030D-6E8A-4147-A177-3AD203B41FA5}">
                      <a16:colId xmlns:a16="http://schemas.microsoft.com/office/drawing/2014/main" val="3356495163"/>
                    </a:ext>
                  </a:extLst>
                </a:gridCol>
              </a:tblGrid>
              <a:tr h="6687127">
                <a:tc>
                  <a:txBody>
                    <a:bodyPr/>
                    <a:lstStyle/>
                    <a:p>
                      <a:pPr marL="0" marR="0" algn="ctr">
                        <a:lnSpc>
                          <a:spcPct val="115000"/>
                        </a:lnSpc>
                        <a:spcBef>
                          <a:spcPts val="375"/>
                        </a:spcBef>
                        <a:spcAft>
                          <a:spcPts val="375"/>
                        </a:spcAft>
                      </a:pPr>
                      <a:r>
                        <a:rPr lang="en-US" sz="1400">
                          <a:effectLst/>
                        </a:rPr>
                        <a:t>System and Security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57251" marR="157251" marT="39312" marB="39312" anchor="ctr"/>
                </a:tc>
                <a:tc>
                  <a:txBody>
                    <a:bodyPr/>
                    <a:lstStyle/>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Security and Maintenance is used to review recent error messages and options for resolving issues.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Windows Defender Firewall is used to check firewall status and allow apps through the Windows Firewall.</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System allows you to view RAM and processor speed, remote access, remote assistance, or to see the computer name.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Power Options is used to change battery settings, change what the power buttons do, or change when the computer sleeps.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File History is used to save backup copies of your files and to restore your files.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Backup and Restore (Windows 7) is used to backup and restore with the legacy Windows 7 backup utility and to restore files using the legacy Windows 7 backup utility.</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BitLocker Drive Encryption is used to manage BitLocker settings and protect your files and folders from unauthorized access.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Storage Spaces is used to save files to two or more drives to help protect you from drive failure.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Work Folders is used to make your work files available on all devices you use, even when offline.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Administrative Tools is used to clean up hard disk space, run defragmenter, optimize drives, format disks, view event logs, and schedule tasks.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57251" marR="157251" marT="78625" marB="78625" anchor="ctr"/>
                </a:tc>
                <a:extLst>
                  <a:ext uri="{0D108BD9-81ED-4DB2-BD59-A6C34878D82A}">
                    <a16:rowId xmlns:a16="http://schemas.microsoft.com/office/drawing/2014/main" val="4138483239"/>
                  </a:ext>
                </a:extLst>
              </a:tr>
            </a:tbl>
          </a:graphicData>
        </a:graphic>
      </p:graphicFrame>
    </p:spTree>
    <p:extLst>
      <p:ext uri="{BB962C8B-B14F-4D97-AF65-F5344CB8AC3E}">
        <p14:creationId xmlns:p14="http://schemas.microsoft.com/office/powerpoint/2010/main" val="22922669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404B85C-74BB-4645-BF7C-5A5BDF5A3C7B}"/>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Control Panel Applets</a:t>
            </a:r>
          </a:p>
        </p:txBody>
      </p:sp>
      <p:graphicFrame>
        <p:nvGraphicFramePr>
          <p:cNvPr id="4" name="Content Placeholder 3">
            <a:extLst>
              <a:ext uri="{FF2B5EF4-FFF2-40B4-BE49-F238E27FC236}">
                <a16:creationId xmlns:a16="http://schemas.microsoft.com/office/drawing/2014/main" id="{2CAB3C94-E9F8-4E60-B305-98953AF2D354}"/>
              </a:ext>
            </a:extLst>
          </p:cNvPr>
          <p:cNvGraphicFramePr>
            <a:graphicFrameLocks noGrp="1"/>
          </p:cNvGraphicFramePr>
          <p:nvPr>
            <p:ph idx="1"/>
            <p:extLst>
              <p:ext uri="{D42A27DB-BD31-4B8C-83A1-F6EECF244321}">
                <p14:modId xmlns:p14="http://schemas.microsoft.com/office/powerpoint/2010/main" val="477685334"/>
              </p:ext>
            </p:extLst>
          </p:nvPr>
        </p:nvGraphicFramePr>
        <p:xfrm>
          <a:off x="4038600" y="0"/>
          <a:ext cx="8153400" cy="6858000"/>
        </p:xfrm>
        <a:graphic>
          <a:graphicData uri="http://schemas.openxmlformats.org/drawingml/2006/table">
            <a:tbl>
              <a:tblPr firstRow="1" firstCol="1" bandRow="1">
                <a:tableStyleId>{5C22544A-7EE6-4342-B048-85BDC9FD1C3A}</a:tableStyleId>
              </a:tblPr>
              <a:tblGrid>
                <a:gridCol w="2792472">
                  <a:extLst>
                    <a:ext uri="{9D8B030D-6E8A-4147-A177-3AD203B41FA5}">
                      <a16:colId xmlns:a16="http://schemas.microsoft.com/office/drawing/2014/main" val="1502531715"/>
                    </a:ext>
                  </a:extLst>
                </a:gridCol>
                <a:gridCol w="5360928">
                  <a:extLst>
                    <a:ext uri="{9D8B030D-6E8A-4147-A177-3AD203B41FA5}">
                      <a16:colId xmlns:a16="http://schemas.microsoft.com/office/drawing/2014/main" val="3374594759"/>
                    </a:ext>
                  </a:extLst>
                </a:gridCol>
              </a:tblGrid>
              <a:tr h="5785246">
                <a:tc>
                  <a:txBody>
                    <a:bodyPr/>
                    <a:lstStyle/>
                    <a:p>
                      <a:pPr marL="0" marR="0" algn="ctr">
                        <a:lnSpc>
                          <a:spcPct val="115000"/>
                        </a:lnSpc>
                        <a:spcBef>
                          <a:spcPts val="0"/>
                        </a:spcBef>
                        <a:spcAft>
                          <a:spcPts val="0"/>
                        </a:spcAft>
                      </a:pPr>
                      <a:r>
                        <a:rPr lang="en-US" sz="1400">
                          <a:effectLst/>
                        </a:rPr>
                        <a:t>Network and Internet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71514" marR="171514" marT="42879" marB="42879" anchor="ctr"/>
                </a:tc>
                <a:tc>
                  <a:txBody>
                    <a:bodyPr/>
                    <a:lstStyle/>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Network and Sharing Center is used to view network status, connect to a network, and to view network computers and devices.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Internet Options in Network &amp; Internet contain the following tabs and they are used to:</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400" dirty="0">
                          <a:effectLst/>
                        </a:rPr>
                        <a:t>General tab to modify your browser home page, startup window, tabs, history, and appearance.</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400" dirty="0">
                          <a:effectLst/>
                        </a:rPr>
                        <a:t>Security tab to determine your security zone and security level.</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400" dirty="0">
                          <a:effectLst/>
                        </a:rPr>
                        <a:t>Privacy tab to manage website privacy and enable and disable pop-ups and InPrivate Browsing.</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400" dirty="0">
                          <a:effectLst/>
                        </a:rPr>
                        <a:t>Content tab to view certificate, AutoComplete, and Feeds and Web Slices settings.</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400" dirty="0">
                          <a:effectLst/>
                        </a:rPr>
                        <a:t>Connections tab to set up an Internet connection.</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400" dirty="0">
                          <a:effectLst/>
                        </a:rPr>
                        <a:t>Programs tab to manage your default browser, add-ons, and other internet programs and file associations.</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400" dirty="0">
                          <a:effectLst/>
                        </a:rPr>
                        <a:t>Advanced tab to set and reset advanced browser settings.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71514" marR="171514" marT="85757" marB="85757" anchor="ctr"/>
                </a:tc>
                <a:extLst>
                  <a:ext uri="{0D108BD9-81ED-4DB2-BD59-A6C34878D82A}">
                    <a16:rowId xmlns:a16="http://schemas.microsoft.com/office/drawing/2014/main" val="1405926951"/>
                  </a:ext>
                </a:extLst>
              </a:tr>
              <a:tr h="1072754">
                <a:tc>
                  <a:txBody>
                    <a:bodyPr/>
                    <a:lstStyle/>
                    <a:p>
                      <a:pPr marL="0" marR="0" algn="ctr">
                        <a:lnSpc>
                          <a:spcPct val="115000"/>
                        </a:lnSpc>
                        <a:spcBef>
                          <a:spcPts val="0"/>
                        </a:spcBef>
                        <a:spcAft>
                          <a:spcPts val="0"/>
                        </a:spcAft>
                      </a:pPr>
                      <a:r>
                        <a:rPr lang="en-US" sz="1400">
                          <a:effectLst/>
                        </a:rPr>
                        <a:t>Hardware and Sound</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71514" marR="171514" marT="42879" marB="42879" anchor="ctr"/>
                </a:tc>
                <a:tc>
                  <a:txBody>
                    <a:bodyPr/>
                    <a:lstStyle/>
                    <a:p>
                      <a:pPr marL="0" marR="0">
                        <a:lnSpc>
                          <a:spcPct val="115000"/>
                        </a:lnSpc>
                        <a:spcBef>
                          <a:spcPts val="0"/>
                        </a:spcBef>
                        <a:spcAft>
                          <a:spcPts val="0"/>
                        </a:spcAft>
                      </a:pPr>
                      <a:r>
                        <a:rPr lang="en-US" sz="1400" dirty="0">
                          <a:effectLst/>
                        </a:rPr>
                        <a:t>Hardware and Sound is used to view and configure the current system sound settings, installed audio devices, sound cards, printer settings, and other hardware settings.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71514" marR="171514" marT="85757" marB="85757" anchor="ctr"/>
                </a:tc>
                <a:extLst>
                  <a:ext uri="{0D108BD9-81ED-4DB2-BD59-A6C34878D82A}">
                    <a16:rowId xmlns:a16="http://schemas.microsoft.com/office/drawing/2014/main" val="1486443990"/>
                  </a:ext>
                </a:extLst>
              </a:tr>
            </a:tbl>
          </a:graphicData>
        </a:graphic>
      </p:graphicFrame>
    </p:spTree>
    <p:extLst>
      <p:ext uri="{BB962C8B-B14F-4D97-AF65-F5344CB8AC3E}">
        <p14:creationId xmlns:p14="http://schemas.microsoft.com/office/powerpoint/2010/main" val="19373704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404B85C-74BB-4645-BF7C-5A5BDF5A3C7B}"/>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Control Panel Applets</a:t>
            </a:r>
          </a:p>
        </p:txBody>
      </p:sp>
      <p:graphicFrame>
        <p:nvGraphicFramePr>
          <p:cNvPr id="5" name="Content Placeholder 4">
            <a:extLst>
              <a:ext uri="{FF2B5EF4-FFF2-40B4-BE49-F238E27FC236}">
                <a16:creationId xmlns:a16="http://schemas.microsoft.com/office/drawing/2014/main" id="{24ECAE81-F974-41F5-98B9-4D834CD54228}"/>
              </a:ext>
            </a:extLst>
          </p:cNvPr>
          <p:cNvGraphicFramePr>
            <a:graphicFrameLocks noGrp="1"/>
          </p:cNvGraphicFramePr>
          <p:nvPr>
            <p:ph idx="1"/>
            <p:extLst>
              <p:ext uri="{D42A27DB-BD31-4B8C-83A1-F6EECF244321}">
                <p14:modId xmlns:p14="http://schemas.microsoft.com/office/powerpoint/2010/main" val="1523338627"/>
              </p:ext>
            </p:extLst>
          </p:nvPr>
        </p:nvGraphicFramePr>
        <p:xfrm>
          <a:off x="3906982" y="83127"/>
          <a:ext cx="8220363" cy="6650183"/>
        </p:xfrm>
        <a:graphic>
          <a:graphicData uri="http://schemas.openxmlformats.org/drawingml/2006/table">
            <a:tbl>
              <a:tblPr firstRow="1" firstCol="1" bandRow="1">
                <a:tableStyleId>{5C22544A-7EE6-4342-B048-85BDC9FD1C3A}</a:tableStyleId>
              </a:tblPr>
              <a:tblGrid>
                <a:gridCol w="2895036">
                  <a:extLst>
                    <a:ext uri="{9D8B030D-6E8A-4147-A177-3AD203B41FA5}">
                      <a16:colId xmlns:a16="http://schemas.microsoft.com/office/drawing/2014/main" val="673129479"/>
                    </a:ext>
                  </a:extLst>
                </a:gridCol>
                <a:gridCol w="5325327">
                  <a:extLst>
                    <a:ext uri="{9D8B030D-6E8A-4147-A177-3AD203B41FA5}">
                      <a16:colId xmlns:a16="http://schemas.microsoft.com/office/drawing/2014/main" val="2788363730"/>
                    </a:ext>
                  </a:extLst>
                </a:gridCol>
              </a:tblGrid>
              <a:tr h="1441574">
                <a:tc>
                  <a:txBody>
                    <a:bodyPr/>
                    <a:lstStyle/>
                    <a:p>
                      <a:pPr marL="0" marR="0" algn="ctr">
                        <a:lnSpc>
                          <a:spcPct val="115000"/>
                        </a:lnSpc>
                        <a:spcBef>
                          <a:spcPts val="0"/>
                        </a:spcBef>
                        <a:spcAft>
                          <a:spcPts val="0"/>
                        </a:spcAft>
                      </a:pPr>
                      <a:r>
                        <a:rPr lang="en-US" sz="1400">
                          <a:effectLst/>
                        </a:rPr>
                        <a:t>Programs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6402" marR="196402" marT="49100" marB="49100" anchor="ctr"/>
                </a:tc>
                <a:tc>
                  <a:txBody>
                    <a:bodyPr/>
                    <a:lstStyle/>
                    <a:p>
                      <a:pPr marL="0" marR="0">
                        <a:lnSpc>
                          <a:spcPct val="115000"/>
                        </a:lnSpc>
                        <a:spcBef>
                          <a:spcPts val="0"/>
                        </a:spcBef>
                        <a:spcAft>
                          <a:spcPts val="0"/>
                        </a:spcAft>
                      </a:pPr>
                      <a:r>
                        <a:rPr lang="en-US" sz="1400">
                          <a:effectLst/>
                        </a:rPr>
                        <a:t>Programs is used to uninstall programs, turn Windows features on or off, view installed updates, run programs from previous versions of Windows, get additional programs, and change default settings for media and devices.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6402" marR="196402" marT="98201" marB="98201" anchor="ctr"/>
                </a:tc>
                <a:extLst>
                  <a:ext uri="{0D108BD9-81ED-4DB2-BD59-A6C34878D82A}">
                    <a16:rowId xmlns:a16="http://schemas.microsoft.com/office/drawing/2014/main" val="762378037"/>
                  </a:ext>
                </a:extLst>
              </a:tr>
              <a:tr h="1162729">
                <a:tc>
                  <a:txBody>
                    <a:bodyPr/>
                    <a:lstStyle/>
                    <a:p>
                      <a:pPr marL="0" marR="0" algn="ctr">
                        <a:lnSpc>
                          <a:spcPct val="115000"/>
                        </a:lnSpc>
                        <a:spcBef>
                          <a:spcPts val="0"/>
                        </a:spcBef>
                        <a:spcAft>
                          <a:spcPts val="0"/>
                        </a:spcAft>
                      </a:pPr>
                      <a:r>
                        <a:rPr lang="en-US" sz="1400">
                          <a:effectLst/>
                        </a:rPr>
                        <a:t>User Accounts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6402" marR="196402" marT="49100" marB="49100" anchor="ctr"/>
                </a:tc>
                <a:tc>
                  <a:txBody>
                    <a:bodyPr/>
                    <a:lstStyle/>
                    <a:p>
                      <a:pPr marL="0" marR="0">
                        <a:lnSpc>
                          <a:spcPct val="115000"/>
                        </a:lnSpc>
                        <a:spcBef>
                          <a:spcPts val="0"/>
                        </a:spcBef>
                        <a:spcAft>
                          <a:spcPts val="0"/>
                        </a:spcAft>
                      </a:pPr>
                      <a:r>
                        <a:rPr lang="en-US" sz="1400">
                          <a:effectLst/>
                        </a:rPr>
                        <a:t>User Accounts is used to view and modify user accounts, give users access to the computer, change account types, manage web credentials, and manage windows credentials.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6402" marR="196402" marT="98201" marB="98201" anchor="ctr"/>
                </a:tc>
                <a:extLst>
                  <a:ext uri="{0D108BD9-81ED-4DB2-BD59-A6C34878D82A}">
                    <a16:rowId xmlns:a16="http://schemas.microsoft.com/office/drawing/2014/main" val="561681424"/>
                  </a:ext>
                </a:extLst>
              </a:tr>
              <a:tr h="1720422">
                <a:tc>
                  <a:txBody>
                    <a:bodyPr/>
                    <a:lstStyle/>
                    <a:p>
                      <a:pPr marL="0" marR="0" algn="ctr">
                        <a:lnSpc>
                          <a:spcPct val="115000"/>
                        </a:lnSpc>
                        <a:spcBef>
                          <a:spcPts val="0"/>
                        </a:spcBef>
                        <a:spcAft>
                          <a:spcPts val="0"/>
                        </a:spcAft>
                      </a:pPr>
                      <a:r>
                        <a:rPr lang="en-US" sz="1400">
                          <a:effectLst/>
                        </a:rPr>
                        <a:t>Appearance and Personalization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6402" marR="196402" marT="49100" marB="49100" anchor="ctr"/>
                </a:tc>
                <a:tc>
                  <a:txBody>
                    <a:bodyPr/>
                    <a:lstStyle/>
                    <a:p>
                      <a:pPr marL="0" marR="0">
                        <a:lnSpc>
                          <a:spcPct val="115000"/>
                        </a:lnSpc>
                        <a:spcBef>
                          <a:spcPts val="0"/>
                        </a:spcBef>
                        <a:spcAft>
                          <a:spcPts val="0"/>
                        </a:spcAft>
                      </a:pPr>
                      <a:r>
                        <a:rPr lang="en-US" sz="1400">
                          <a:effectLst/>
                        </a:rPr>
                        <a:t>Appearance and Personalization is used to configure navigation properties, modify the behavior of input and display devices to accommodate users with special needs, specify single or double click options, show or hide hidden files, and add or remove fonts on the computer.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6402" marR="196402" marT="98201" marB="98201" anchor="ctr"/>
                </a:tc>
                <a:extLst>
                  <a:ext uri="{0D108BD9-81ED-4DB2-BD59-A6C34878D82A}">
                    <a16:rowId xmlns:a16="http://schemas.microsoft.com/office/drawing/2014/main" val="2781974134"/>
                  </a:ext>
                </a:extLst>
              </a:tr>
              <a:tr h="1162729">
                <a:tc>
                  <a:txBody>
                    <a:bodyPr/>
                    <a:lstStyle/>
                    <a:p>
                      <a:pPr marL="0" marR="0" algn="ctr">
                        <a:lnSpc>
                          <a:spcPct val="115000"/>
                        </a:lnSpc>
                        <a:spcBef>
                          <a:spcPts val="0"/>
                        </a:spcBef>
                        <a:spcAft>
                          <a:spcPts val="0"/>
                        </a:spcAft>
                      </a:pPr>
                      <a:r>
                        <a:rPr lang="en-US" sz="1400">
                          <a:effectLst/>
                        </a:rPr>
                        <a:t>Clock, Language, and Region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6402" marR="196402" marT="49100" marB="49100" anchor="ctr"/>
                </a:tc>
                <a:tc>
                  <a:txBody>
                    <a:bodyPr/>
                    <a:lstStyle/>
                    <a:p>
                      <a:pPr marL="0" marR="0">
                        <a:lnSpc>
                          <a:spcPct val="115000"/>
                        </a:lnSpc>
                        <a:spcBef>
                          <a:spcPts val="0"/>
                        </a:spcBef>
                        <a:spcAft>
                          <a:spcPts val="0"/>
                        </a:spcAft>
                      </a:pPr>
                      <a:r>
                        <a:rPr lang="en-US" sz="1400">
                          <a:effectLst/>
                        </a:rPr>
                        <a:t>Clock, Language, and Region contains settings to configure various items such as language preference, default currency symbols, and date and time notation.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6402" marR="196402" marT="98201" marB="98201" anchor="ctr"/>
                </a:tc>
                <a:extLst>
                  <a:ext uri="{0D108BD9-81ED-4DB2-BD59-A6C34878D82A}">
                    <a16:rowId xmlns:a16="http://schemas.microsoft.com/office/drawing/2014/main" val="1730412016"/>
                  </a:ext>
                </a:extLst>
              </a:tr>
              <a:tr h="1162729">
                <a:tc>
                  <a:txBody>
                    <a:bodyPr/>
                    <a:lstStyle/>
                    <a:p>
                      <a:pPr marL="0" marR="0" algn="ctr">
                        <a:lnSpc>
                          <a:spcPct val="115000"/>
                        </a:lnSpc>
                        <a:spcBef>
                          <a:spcPts val="0"/>
                        </a:spcBef>
                        <a:spcAft>
                          <a:spcPts val="0"/>
                        </a:spcAft>
                      </a:pPr>
                      <a:r>
                        <a:rPr lang="en-US" sz="1400">
                          <a:effectLst/>
                        </a:rPr>
                        <a:t>Ease of Access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6402" marR="196402" marT="49100" marB="49100" anchor="ctr"/>
                </a:tc>
                <a:tc>
                  <a:txBody>
                    <a:bodyPr/>
                    <a:lstStyle/>
                    <a:p>
                      <a:pPr marL="0" marR="0">
                        <a:lnSpc>
                          <a:spcPct val="115000"/>
                        </a:lnSpc>
                        <a:spcBef>
                          <a:spcPts val="0"/>
                        </a:spcBef>
                        <a:spcAft>
                          <a:spcPts val="0"/>
                        </a:spcAft>
                      </a:pPr>
                      <a:r>
                        <a:rPr lang="en-US" sz="1400" dirty="0">
                          <a:effectLst/>
                        </a:rPr>
                        <a:t>Ease of Access is used to optimize visual display, modify sound and visual cues, change mouse and keyboard settings, and set up speech recognition or a microphone.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6402" marR="196402" marT="98201" marB="98201" anchor="ctr"/>
                </a:tc>
                <a:extLst>
                  <a:ext uri="{0D108BD9-81ED-4DB2-BD59-A6C34878D82A}">
                    <a16:rowId xmlns:a16="http://schemas.microsoft.com/office/drawing/2014/main" val="2963871534"/>
                  </a:ext>
                </a:extLst>
              </a:tr>
            </a:tbl>
          </a:graphicData>
        </a:graphic>
      </p:graphicFrame>
    </p:spTree>
    <p:extLst>
      <p:ext uri="{BB962C8B-B14F-4D97-AF65-F5344CB8AC3E}">
        <p14:creationId xmlns:p14="http://schemas.microsoft.com/office/powerpoint/2010/main" val="31433398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8A740BC-A0AA-45E0-B899-2AE9C6FE1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13121" y="-2"/>
            <a:ext cx="6278879" cy="6858002"/>
          </a:xfrm>
          <a:custGeom>
            <a:avLst/>
            <a:gdLst>
              <a:gd name="connsiteX0" fmla="*/ 45572 w 6278879"/>
              <a:gd name="connsiteY0" fmla="*/ 0 h 6858002"/>
              <a:gd name="connsiteX1" fmla="*/ 6278879 w 6278879"/>
              <a:gd name="connsiteY1" fmla="*/ 0 h 6858002"/>
              <a:gd name="connsiteX2" fmla="*/ 6278879 w 6278879"/>
              <a:gd name="connsiteY2" fmla="*/ 6858002 h 6858002"/>
              <a:gd name="connsiteX3" fmla="*/ 3292308 w 6278879"/>
              <a:gd name="connsiteY3" fmla="*/ 6858002 h 6858002"/>
              <a:gd name="connsiteX4" fmla="*/ 3181526 w 6278879"/>
              <a:gd name="connsiteY4" fmla="*/ 6786982 h 6858002"/>
              <a:gd name="connsiteX5" fmla="*/ 0 w 6278879"/>
              <a:gd name="connsiteY5" fmla="*/ 803254 h 6858002"/>
              <a:gd name="connsiteX6" fmla="*/ 37255 w 6278879"/>
              <a:gd name="connsiteY6" fmla="*/ 65447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9" h="6858002">
                <a:moveTo>
                  <a:pt x="45572" y="0"/>
                </a:moveTo>
                <a:lnTo>
                  <a:pt x="6278879" y="0"/>
                </a:lnTo>
                <a:lnTo>
                  <a:pt x="6278879" y="6858002"/>
                </a:lnTo>
                <a:lnTo>
                  <a:pt x="3292308" y="6858002"/>
                </a:lnTo>
                <a:lnTo>
                  <a:pt x="3181526" y="6786982"/>
                </a:lnTo>
                <a:cubicBezTo>
                  <a:pt x="1262021" y="5490191"/>
                  <a:pt x="0" y="3294103"/>
                  <a:pt x="0" y="803254"/>
                </a:cubicBezTo>
                <a:cubicBezTo>
                  <a:pt x="0" y="554169"/>
                  <a:pt x="12620" y="308032"/>
                  <a:pt x="37255" y="65447"/>
                </a:cubicBez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AA54EBE-E41B-45A6-8939-393F022DA660}"/>
              </a:ext>
            </a:extLst>
          </p:cNvPr>
          <p:cNvSpPr>
            <a:spLocks noGrp="1"/>
          </p:cNvSpPr>
          <p:nvPr>
            <p:ph type="title"/>
          </p:nvPr>
        </p:nvSpPr>
        <p:spPr>
          <a:xfrm>
            <a:off x="655320" y="365125"/>
            <a:ext cx="9013052" cy="1623312"/>
          </a:xfrm>
        </p:spPr>
        <p:txBody>
          <a:bodyPr anchor="b">
            <a:normAutofit/>
          </a:bodyPr>
          <a:lstStyle/>
          <a:p>
            <a:r>
              <a:rPr lang="en-US" sz="4000"/>
              <a:t>Microsoft Management Console (MMC)</a:t>
            </a:r>
          </a:p>
        </p:txBody>
      </p:sp>
      <p:cxnSp>
        <p:nvCxnSpPr>
          <p:cNvPr id="10" name="Straight Arrow Connector 9">
            <a:extLst>
              <a:ext uri="{FF2B5EF4-FFF2-40B4-BE49-F238E27FC236}">
                <a16:creationId xmlns:a16="http://schemas.microsoft.com/office/drawing/2014/main" id="{B874EF51-C858-4BB9-97C3-D17755787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3661" y="2316480"/>
            <a:ext cx="82296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3A5B076-9FDA-4857-937D-AB5F2998029A}"/>
              </a:ext>
            </a:extLst>
          </p:cNvPr>
          <p:cNvSpPr>
            <a:spLocks noGrp="1"/>
          </p:cNvSpPr>
          <p:nvPr>
            <p:ph idx="1"/>
          </p:nvPr>
        </p:nvSpPr>
        <p:spPr>
          <a:xfrm>
            <a:off x="655320" y="2644518"/>
            <a:ext cx="9013052" cy="3327251"/>
          </a:xfrm>
        </p:spPr>
        <p:txBody>
          <a:bodyPr>
            <a:normAutofit/>
          </a:bodyPr>
          <a:lstStyle/>
          <a:p>
            <a:pPr marL="0" indent="0">
              <a:buNone/>
            </a:pPr>
            <a:r>
              <a:rPr lang="en-US" sz="1600"/>
              <a:t>The </a:t>
            </a:r>
            <a:r>
              <a:rPr lang="en-US" sz="1600" i="1"/>
              <a:t>Microsoft Management Console</a:t>
            </a:r>
            <a:r>
              <a:rPr lang="en-US" sz="1600"/>
              <a:t> (</a:t>
            </a:r>
            <a:r>
              <a:rPr lang="en-US" sz="1600" i="1"/>
              <a:t>MMC</a:t>
            </a:r>
            <a:r>
              <a:rPr lang="en-US" sz="1600"/>
              <a:t>) is a framework that provides a common user interface for performing system administration tasks. Management of a set of related features is done by adding snap-ins to the console. The MMC provides the shell for running these snap-ins, while the snap-ins provide the details for performing specific management tasks. Microsoft provides snap-ins for managing:</a:t>
            </a:r>
          </a:p>
          <a:p>
            <a:pPr lvl="0"/>
            <a:r>
              <a:rPr lang="en-US" sz="1600"/>
              <a:t>Local Users and Groups</a:t>
            </a:r>
          </a:p>
          <a:p>
            <a:pPr lvl="0"/>
            <a:r>
              <a:rPr lang="en-US" sz="1600"/>
              <a:t>Device Manager</a:t>
            </a:r>
          </a:p>
          <a:p>
            <a:pPr lvl="0"/>
            <a:r>
              <a:rPr lang="en-US" sz="1600"/>
              <a:t>Disk Management</a:t>
            </a:r>
          </a:p>
          <a:p>
            <a:pPr lvl="0"/>
            <a:r>
              <a:rPr lang="en-US" sz="1600"/>
              <a:t>Print Management</a:t>
            </a:r>
          </a:p>
          <a:p>
            <a:pPr lvl="0"/>
            <a:r>
              <a:rPr lang="en-US" sz="1600"/>
              <a:t>Component Services</a:t>
            </a:r>
          </a:p>
          <a:p>
            <a:pPr lvl="0"/>
            <a:r>
              <a:rPr lang="en-US" sz="1600"/>
              <a:t>Windows Firewall with Advanced Security</a:t>
            </a:r>
          </a:p>
          <a:p>
            <a:pPr marL="0" indent="0">
              <a:buNone/>
            </a:pPr>
            <a:endParaRPr lang="en-US" sz="1600"/>
          </a:p>
        </p:txBody>
      </p:sp>
    </p:spTree>
    <p:extLst>
      <p:ext uri="{BB962C8B-B14F-4D97-AF65-F5344CB8AC3E}">
        <p14:creationId xmlns:p14="http://schemas.microsoft.com/office/powerpoint/2010/main" val="1451705853"/>
      </p:ext>
    </p:extLst>
  </p:cSld>
  <p:clrMapOvr>
    <a:overrideClrMapping bg1="dk1" tx1="lt1" bg2="dk2" tx2="lt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1510F72-B3FE-462E-A0DD-07F4733A45FF}"/>
              </a:ext>
            </a:extLst>
          </p:cNvPr>
          <p:cNvSpPr>
            <a:spLocks noGrp="1"/>
          </p:cNvSpPr>
          <p:nvPr>
            <p:ph type="title"/>
          </p:nvPr>
        </p:nvSpPr>
        <p:spPr>
          <a:xfrm>
            <a:off x="863029" y="1012004"/>
            <a:ext cx="3416158" cy="4795408"/>
          </a:xfrm>
        </p:spPr>
        <p:txBody>
          <a:bodyPr>
            <a:normAutofit/>
          </a:bodyPr>
          <a:lstStyle/>
          <a:p>
            <a:r>
              <a:rPr lang="en-US">
                <a:solidFill>
                  <a:srgbClr val="FFFFFF"/>
                </a:solidFill>
              </a:rPr>
              <a:t>System information Tools</a:t>
            </a:r>
          </a:p>
        </p:txBody>
      </p:sp>
      <p:graphicFrame>
        <p:nvGraphicFramePr>
          <p:cNvPr id="6" name="Content Placeholder 5">
            <a:extLst>
              <a:ext uri="{FF2B5EF4-FFF2-40B4-BE49-F238E27FC236}">
                <a16:creationId xmlns:a16="http://schemas.microsoft.com/office/drawing/2014/main" id="{8936C852-691D-4FEB-BA72-8149E33077AB}"/>
              </a:ext>
            </a:extLst>
          </p:cNvPr>
          <p:cNvGraphicFramePr>
            <a:graphicFrameLocks noGrp="1"/>
          </p:cNvGraphicFramePr>
          <p:nvPr>
            <p:ph idx="1"/>
            <p:extLst>
              <p:ext uri="{D42A27DB-BD31-4B8C-83A1-F6EECF244321}">
                <p14:modId xmlns:p14="http://schemas.microsoft.com/office/powerpoint/2010/main" val="2794854470"/>
              </p:ext>
            </p:extLst>
          </p:nvPr>
        </p:nvGraphicFramePr>
        <p:xfrm>
          <a:off x="5299617" y="470924"/>
          <a:ext cx="6302971" cy="5885426"/>
        </p:xfrm>
        <a:graphic>
          <a:graphicData uri="http://schemas.openxmlformats.org/drawingml/2006/table">
            <a:tbl>
              <a:tblPr firstRow="1" firstCol="1" bandRow="1">
                <a:tableStyleId>{69012ECD-51FC-41F1-AA8D-1B2483CD663E}</a:tableStyleId>
              </a:tblPr>
              <a:tblGrid>
                <a:gridCol w="2415022">
                  <a:extLst>
                    <a:ext uri="{9D8B030D-6E8A-4147-A177-3AD203B41FA5}">
                      <a16:colId xmlns:a16="http://schemas.microsoft.com/office/drawing/2014/main" val="2042325790"/>
                    </a:ext>
                  </a:extLst>
                </a:gridCol>
                <a:gridCol w="3887949">
                  <a:extLst>
                    <a:ext uri="{9D8B030D-6E8A-4147-A177-3AD203B41FA5}">
                      <a16:colId xmlns:a16="http://schemas.microsoft.com/office/drawing/2014/main" val="4023049013"/>
                    </a:ext>
                  </a:extLst>
                </a:gridCol>
              </a:tblGrid>
              <a:tr h="3008034">
                <a:tc>
                  <a:txBody>
                    <a:bodyPr/>
                    <a:lstStyle/>
                    <a:p>
                      <a:pPr marL="0" marR="0" algn="ctr">
                        <a:lnSpc>
                          <a:spcPct val="115000"/>
                        </a:lnSpc>
                        <a:spcBef>
                          <a:spcPts val="375"/>
                        </a:spcBef>
                        <a:spcAft>
                          <a:spcPts val="375"/>
                        </a:spcAft>
                      </a:pPr>
                      <a:r>
                        <a:rPr lang="en-US" sz="1000">
                          <a:effectLst/>
                        </a:rPr>
                        <a:t>System Information (Msinfo32.exe)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9898" marR="169898" marT="42474" marB="42474" anchor="ctr"/>
                </a:tc>
                <a:tc>
                  <a:txBody>
                    <a:bodyPr/>
                    <a:lstStyle/>
                    <a:p>
                      <a:pPr marL="0" marR="0">
                        <a:lnSpc>
                          <a:spcPct val="115000"/>
                        </a:lnSpc>
                        <a:spcBef>
                          <a:spcPts val="375"/>
                        </a:spcBef>
                        <a:spcAft>
                          <a:spcPts val="375"/>
                        </a:spcAft>
                      </a:pPr>
                      <a:r>
                        <a:rPr lang="en-US" sz="1000">
                          <a:effectLst/>
                        </a:rPr>
                        <a:t>Use System Information to view hardware and configuration information for your computer. While much of this information is available through other tools, System Information provides a single location for viewing information such as:</a:t>
                      </a:r>
                      <a:endParaRPr lang="en-US" sz="110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a:effectLst/>
                        </a:rPr>
                        <a:t>Operating system version</a:t>
                      </a:r>
                      <a:endParaRPr lang="en-US" sz="110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a:effectLst/>
                        </a:rPr>
                        <a:t>Computer manufacturer, processor type, available memory</a:t>
                      </a:r>
                      <a:endParaRPr lang="en-US" sz="110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a:effectLst/>
                        </a:rPr>
                        <a:t>Installed devices and drivers used</a:t>
                      </a:r>
                      <a:endParaRPr lang="en-US" sz="110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a:effectLst/>
                        </a:rPr>
                        <a:t>Running tasks</a:t>
                      </a:r>
                      <a:endParaRPr lang="en-US" sz="110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a:effectLst/>
                        </a:rPr>
                        <a:t>Applications that run at system startup</a:t>
                      </a:r>
                      <a:endParaRPr lang="en-US" sz="1100">
                        <a:effectLst/>
                      </a:endParaRPr>
                    </a:p>
                    <a:p>
                      <a:pPr marL="0" marR="0">
                        <a:lnSpc>
                          <a:spcPct val="115000"/>
                        </a:lnSpc>
                        <a:spcBef>
                          <a:spcPts val="0"/>
                        </a:spcBef>
                        <a:spcAft>
                          <a:spcPts val="0"/>
                        </a:spcAft>
                      </a:pPr>
                      <a:r>
                        <a:rPr lang="en-US" sz="1000">
                          <a:effectLst/>
                        </a:rPr>
                        <a:t>You can only view, not modify, configuration settings in System Information.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9898" marR="169898" marT="84949" marB="84949" anchor="ctr"/>
                </a:tc>
                <a:extLst>
                  <a:ext uri="{0D108BD9-81ED-4DB2-BD59-A6C34878D82A}">
                    <a16:rowId xmlns:a16="http://schemas.microsoft.com/office/drawing/2014/main" val="1160809834"/>
                  </a:ext>
                </a:extLst>
              </a:tr>
              <a:tr h="2877392">
                <a:tc>
                  <a:txBody>
                    <a:bodyPr/>
                    <a:lstStyle/>
                    <a:p>
                      <a:pPr marL="0" marR="0" algn="ctr">
                        <a:lnSpc>
                          <a:spcPct val="115000"/>
                        </a:lnSpc>
                        <a:spcBef>
                          <a:spcPts val="0"/>
                        </a:spcBef>
                        <a:spcAft>
                          <a:spcPts val="0"/>
                        </a:spcAft>
                      </a:pPr>
                      <a:r>
                        <a:rPr lang="en-US" sz="1000">
                          <a:effectLst/>
                        </a:rPr>
                        <a:t>Event Viewer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9898" marR="169898" marT="42474" marB="42474" anchor="ctr"/>
                </a:tc>
                <a:tc>
                  <a:txBody>
                    <a:bodyPr/>
                    <a:lstStyle/>
                    <a:p>
                      <a:pPr marL="0" marR="0">
                        <a:lnSpc>
                          <a:spcPct val="115000"/>
                        </a:lnSpc>
                        <a:spcBef>
                          <a:spcPts val="0"/>
                        </a:spcBef>
                        <a:spcAft>
                          <a:spcPts val="0"/>
                        </a:spcAft>
                      </a:pPr>
                      <a:r>
                        <a:rPr lang="en-US" sz="1000" dirty="0">
                          <a:effectLst/>
                        </a:rPr>
                        <a:t>Use Event Viewer to view logs about programs, system events, and security. Each entry is listed as a warning, error, or information event. Events are added to the following logs:</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The Application log contains a list of all application-related events such as application installations, un-installations, and application errors.</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The System log contains a list of all system-related events such as system modifications, malfunctions, and errors.</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The Security log contains a list of all security-related events such as security modifications and user login events.</a:t>
                      </a:r>
                      <a:endParaRPr lang="en-US" sz="1100" dirty="0">
                        <a:effectLst/>
                      </a:endParaRPr>
                    </a:p>
                    <a:p>
                      <a:pPr marL="0" marR="0">
                        <a:lnSpc>
                          <a:spcPct val="115000"/>
                        </a:lnSpc>
                        <a:spcBef>
                          <a:spcPts val="0"/>
                        </a:spcBef>
                        <a:spcAft>
                          <a:spcPts val="0"/>
                        </a:spcAft>
                      </a:pPr>
                      <a:r>
                        <a:rPr lang="en-US" sz="1000" dirty="0">
                          <a:effectLst/>
                        </a:rPr>
                        <a:t>Additional logs might be added by applications or services.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69898" marR="169898" marT="84949" marB="84949" anchor="ctr"/>
                </a:tc>
                <a:extLst>
                  <a:ext uri="{0D108BD9-81ED-4DB2-BD59-A6C34878D82A}">
                    <a16:rowId xmlns:a16="http://schemas.microsoft.com/office/drawing/2014/main" val="3414114170"/>
                  </a:ext>
                </a:extLst>
              </a:tr>
            </a:tbl>
          </a:graphicData>
        </a:graphic>
      </p:graphicFrame>
    </p:spTree>
    <p:extLst>
      <p:ext uri="{BB962C8B-B14F-4D97-AF65-F5344CB8AC3E}">
        <p14:creationId xmlns:p14="http://schemas.microsoft.com/office/powerpoint/2010/main" val="7621057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1510F72-B3FE-462E-A0DD-07F4733A45FF}"/>
              </a:ext>
            </a:extLst>
          </p:cNvPr>
          <p:cNvSpPr>
            <a:spLocks noGrp="1"/>
          </p:cNvSpPr>
          <p:nvPr>
            <p:ph type="title"/>
          </p:nvPr>
        </p:nvSpPr>
        <p:spPr>
          <a:xfrm>
            <a:off x="863029" y="1012004"/>
            <a:ext cx="3416158" cy="4795408"/>
          </a:xfrm>
        </p:spPr>
        <p:txBody>
          <a:bodyPr>
            <a:normAutofit/>
          </a:bodyPr>
          <a:lstStyle/>
          <a:p>
            <a:r>
              <a:rPr lang="en-US">
                <a:solidFill>
                  <a:srgbClr val="FFFFFF"/>
                </a:solidFill>
              </a:rPr>
              <a:t>System information Tools</a:t>
            </a:r>
          </a:p>
        </p:txBody>
      </p:sp>
      <p:graphicFrame>
        <p:nvGraphicFramePr>
          <p:cNvPr id="3" name="Content Placeholder 2">
            <a:extLst>
              <a:ext uri="{FF2B5EF4-FFF2-40B4-BE49-F238E27FC236}">
                <a16:creationId xmlns:a16="http://schemas.microsoft.com/office/drawing/2014/main" id="{21E8D64F-12C5-46DB-8C44-1E03C05C175B}"/>
              </a:ext>
            </a:extLst>
          </p:cNvPr>
          <p:cNvGraphicFramePr>
            <a:graphicFrameLocks noGrp="1"/>
          </p:cNvGraphicFramePr>
          <p:nvPr>
            <p:ph idx="1"/>
            <p:extLst>
              <p:ext uri="{D42A27DB-BD31-4B8C-83A1-F6EECF244321}">
                <p14:modId xmlns:p14="http://schemas.microsoft.com/office/powerpoint/2010/main" val="3640309362"/>
              </p:ext>
            </p:extLst>
          </p:nvPr>
        </p:nvGraphicFramePr>
        <p:xfrm>
          <a:off x="5194300" y="470925"/>
          <a:ext cx="6997700" cy="5923683"/>
        </p:xfrm>
        <a:graphic>
          <a:graphicData uri="http://schemas.openxmlformats.org/drawingml/2006/table">
            <a:tbl>
              <a:tblPr firstRow="1" firstCol="1" bandRow="1">
                <a:tableStyleId>{5C22544A-7EE6-4342-B048-85BDC9FD1C3A}</a:tableStyleId>
              </a:tblPr>
              <a:tblGrid>
                <a:gridCol w="2493397">
                  <a:extLst>
                    <a:ext uri="{9D8B030D-6E8A-4147-A177-3AD203B41FA5}">
                      <a16:colId xmlns:a16="http://schemas.microsoft.com/office/drawing/2014/main" val="2660584176"/>
                    </a:ext>
                  </a:extLst>
                </a:gridCol>
                <a:gridCol w="4504303">
                  <a:extLst>
                    <a:ext uri="{9D8B030D-6E8A-4147-A177-3AD203B41FA5}">
                      <a16:colId xmlns:a16="http://schemas.microsoft.com/office/drawing/2014/main" val="2210976748"/>
                    </a:ext>
                  </a:extLst>
                </a:gridCol>
              </a:tblGrid>
              <a:tr h="2472320">
                <a:tc>
                  <a:txBody>
                    <a:bodyPr/>
                    <a:lstStyle/>
                    <a:p>
                      <a:pPr marL="0" marR="0" algn="ctr">
                        <a:lnSpc>
                          <a:spcPct val="115000"/>
                        </a:lnSpc>
                        <a:spcBef>
                          <a:spcPts val="0"/>
                        </a:spcBef>
                        <a:spcAft>
                          <a:spcPts val="0"/>
                        </a:spcAft>
                      </a:pPr>
                      <a:r>
                        <a:rPr lang="en-US" sz="1200">
                          <a:effectLst/>
                        </a:rPr>
                        <a:t>Performance Monitor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96232" marR="196232" marT="49058" marB="49058" anchor="ctr"/>
                </a:tc>
                <a:tc>
                  <a:txBody>
                    <a:bodyPr/>
                    <a:lstStyle/>
                    <a:p>
                      <a:pPr marL="0" marR="0">
                        <a:lnSpc>
                          <a:spcPct val="115000"/>
                        </a:lnSpc>
                        <a:spcBef>
                          <a:spcPts val="0"/>
                        </a:spcBef>
                        <a:spcAft>
                          <a:spcPts val="0"/>
                        </a:spcAft>
                      </a:pPr>
                      <a:r>
                        <a:rPr lang="en-US" sz="1200" dirty="0">
                          <a:effectLst/>
                        </a:rPr>
                        <a:t>Performance Monitor displays statistics that tell you about the operation of your computer.</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A counter identifies a specific statistic, such as % Processor Time or % Disk Free Space.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You can add or remove counters to customize the statistics you can see.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Real-time data are displayed in a graph.</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Performance Monitor by itself does not save any data. To save statistics over time, use a data collector set.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6232" marR="196232" marT="98115" marB="98115" anchor="ctr"/>
                </a:tc>
                <a:extLst>
                  <a:ext uri="{0D108BD9-81ED-4DB2-BD59-A6C34878D82A}">
                    <a16:rowId xmlns:a16="http://schemas.microsoft.com/office/drawing/2014/main" val="570853608"/>
                  </a:ext>
                </a:extLst>
              </a:tr>
              <a:tr h="2382452">
                <a:tc>
                  <a:txBody>
                    <a:bodyPr/>
                    <a:lstStyle/>
                    <a:p>
                      <a:pPr marL="0" marR="0" algn="ctr">
                        <a:lnSpc>
                          <a:spcPct val="115000"/>
                        </a:lnSpc>
                        <a:spcBef>
                          <a:spcPts val="0"/>
                        </a:spcBef>
                        <a:spcAft>
                          <a:spcPts val="0"/>
                        </a:spcAft>
                      </a:pPr>
                      <a:r>
                        <a:rPr lang="en-US" sz="1200">
                          <a:effectLst/>
                        </a:rPr>
                        <a:t>Reliability Monitor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96232" marR="196232" marT="49058" marB="49058" anchor="ctr"/>
                </a:tc>
                <a:tc>
                  <a:txBody>
                    <a:bodyPr/>
                    <a:lstStyle/>
                    <a:p>
                      <a:pPr marL="0" marR="0">
                        <a:lnSpc>
                          <a:spcPct val="115000"/>
                        </a:lnSpc>
                        <a:spcBef>
                          <a:spcPts val="0"/>
                        </a:spcBef>
                        <a:spcAft>
                          <a:spcPts val="0"/>
                        </a:spcAft>
                      </a:pPr>
                      <a:r>
                        <a:rPr lang="en-US" sz="1200" dirty="0">
                          <a:effectLst/>
                        </a:rPr>
                        <a:t>Reliability Monitor maintains historical data that describe the operating system's stability.</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Overall system stability is given a stability index that ranges from 1 to 10 (10 being the most stable). The stability rating is affected by application, hardware, Windows, and other failures.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Reliability Monitor shows an historical chart that identifies when software installs/uninstalls and failures have occurred. By clicking on a day, you can view the changes to the system that have affected its stability.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6232" marR="196232" marT="98115" marB="98115" anchor="ctr"/>
                </a:tc>
                <a:extLst>
                  <a:ext uri="{0D108BD9-81ED-4DB2-BD59-A6C34878D82A}">
                    <a16:rowId xmlns:a16="http://schemas.microsoft.com/office/drawing/2014/main" val="269162452"/>
                  </a:ext>
                </a:extLst>
              </a:tr>
              <a:tr h="1037332">
                <a:tc>
                  <a:txBody>
                    <a:bodyPr/>
                    <a:lstStyle/>
                    <a:p>
                      <a:pPr marL="0" marR="0" algn="ctr">
                        <a:lnSpc>
                          <a:spcPct val="115000"/>
                        </a:lnSpc>
                        <a:spcBef>
                          <a:spcPts val="0"/>
                        </a:spcBef>
                        <a:spcAft>
                          <a:spcPts val="0"/>
                        </a:spcAft>
                      </a:pPr>
                      <a:r>
                        <a:rPr lang="en-US" sz="1200">
                          <a:effectLst/>
                        </a:rPr>
                        <a:t>Windows Memory Diagnostics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96232" marR="196232" marT="49058" marB="49058" anchor="ctr"/>
                </a:tc>
                <a:tc>
                  <a:txBody>
                    <a:bodyPr/>
                    <a:lstStyle/>
                    <a:p>
                      <a:pPr marL="0" marR="0">
                        <a:lnSpc>
                          <a:spcPct val="115000"/>
                        </a:lnSpc>
                        <a:spcBef>
                          <a:spcPts val="0"/>
                        </a:spcBef>
                        <a:spcAft>
                          <a:spcPts val="0"/>
                        </a:spcAft>
                      </a:pPr>
                      <a:r>
                        <a:rPr lang="en-US" sz="1200" dirty="0">
                          <a:effectLst/>
                        </a:rPr>
                        <a:t>The Windows Memory Diagnostic tests the Random Access Memory (RAM) on your computer for errors. This utility is not included with Windows and must be downloaded from Microsoft's Online Crash Analysis website.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6232" marR="196232" marT="98115" marB="98115" anchor="ctr"/>
                </a:tc>
                <a:extLst>
                  <a:ext uri="{0D108BD9-81ED-4DB2-BD59-A6C34878D82A}">
                    <a16:rowId xmlns:a16="http://schemas.microsoft.com/office/drawing/2014/main" val="1461727161"/>
                  </a:ext>
                </a:extLst>
              </a:tr>
            </a:tbl>
          </a:graphicData>
        </a:graphic>
      </p:graphicFrame>
    </p:spTree>
    <p:extLst>
      <p:ext uri="{BB962C8B-B14F-4D97-AF65-F5344CB8AC3E}">
        <p14:creationId xmlns:p14="http://schemas.microsoft.com/office/powerpoint/2010/main" val="35020189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C2391-29FC-44FD-BC30-A85BFD8D9E89}"/>
              </a:ext>
            </a:extLst>
          </p:cNvPr>
          <p:cNvSpPr>
            <a:spLocks noGrp="1"/>
          </p:cNvSpPr>
          <p:nvPr>
            <p:ph type="title"/>
          </p:nvPr>
        </p:nvSpPr>
        <p:spPr>
          <a:xfrm>
            <a:off x="838200" y="161926"/>
            <a:ext cx="10515600" cy="835602"/>
          </a:xfrm>
        </p:spPr>
        <p:txBody>
          <a:bodyPr/>
          <a:lstStyle/>
          <a:p>
            <a:r>
              <a:rPr lang="en-US" dirty="0" err="1"/>
              <a:t>MSConfig</a:t>
            </a:r>
            <a:r>
              <a:rPr lang="en-US" dirty="0"/>
              <a:t> (System Configuration Utility)</a:t>
            </a:r>
          </a:p>
        </p:txBody>
      </p:sp>
      <p:graphicFrame>
        <p:nvGraphicFramePr>
          <p:cNvPr id="4" name="Content Placeholder 3">
            <a:extLst>
              <a:ext uri="{FF2B5EF4-FFF2-40B4-BE49-F238E27FC236}">
                <a16:creationId xmlns:a16="http://schemas.microsoft.com/office/drawing/2014/main" id="{CC9010D3-C500-4D75-BD46-8A80DB45FB04}"/>
              </a:ext>
            </a:extLst>
          </p:cNvPr>
          <p:cNvGraphicFramePr>
            <a:graphicFrameLocks noGrp="1"/>
          </p:cNvGraphicFramePr>
          <p:nvPr>
            <p:ph idx="1"/>
            <p:extLst>
              <p:ext uri="{D42A27DB-BD31-4B8C-83A1-F6EECF244321}">
                <p14:modId xmlns:p14="http://schemas.microsoft.com/office/powerpoint/2010/main" val="2539452883"/>
              </p:ext>
            </p:extLst>
          </p:nvPr>
        </p:nvGraphicFramePr>
        <p:xfrm>
          <a:off x="-1" y="1071418"/>
          <a:ext cx="12192002" cy="5786582"/>
        </p:xfrm>
        <a:graphic>
          <a:graphicData uri="http://schemas.openxmlformats.org/drawingml/2006/table">
            <a:tbl>
              <a:tblPr firstRow="1" firstCol="1" bandRow="1">
                <a:tableStyleId>{5C22544A-7EE6-4342-B048-85BDC9FD1C3A}</a:tableStyleId>
              </a:tblPr>
              <a:tblGrid>
                <a:gridCol w="6096001">
                  <a:extLst>
                    <a:ext uri="{9D8B030D-6E8A-4147-A177-3AD203B41FA5}">
                      <a16:colId xmlns:a16="http://schemas.microsoft.com/office/drawing/2014/main" val="4198859426"/>
                    </a:ext>
                  </a:extLst>
                </a:gridCol>
                <a:gridCol w="6096001">
                  <a:extLst>
                    <a:ext uri="{9D8B030D-6E8A-4147-A177-3AD203B41FA5}">
                      <a16:colId xmlns:a16="http://schemas.microsoft.com/office/drawing/2014/main" val="1158148426"/>
                    </a:ext>
                  </a:extLst>
                </a:gridCol>
              </a:tblGrid>
              <a:tr h="2097403">
                <a:tc>
                  <a:txBody>
                    <a:bodyPr/>
                    <a:lstStyle/>
                    <a:p>
                      <a:pPr marL="0" marR="0" algn="ctr">
                        <a:lnSpc>
                          <a:spcPct val="115000"/>
                        </a:lnSpc>
                        <a:spcBef>
                          <a:spcPts val="375"/>
                        </a:spcBef>
                        <a:spcAft>
                          <a:spcPts val="375"/>
                        </a:spcAft>
                      </a:pPr>
                      <a:r>
                        <a:rPr lang="en-US" sz="1200">
                          <a:effectLst/>
                        </a:rPr>
                        <a:t>General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54264" marR="154264" marT="38566" marB="38566" anchor="ctr"/>
                </a:tc>
                <a:tc>
                  <a:txBody>
                    <a:bodyPr/>
                    <a:lstStyle/>
                    <a:p>
                      <a:pPr marL="0" marR="0">
                        <a:lnSpc>
                          <a:spcPct val="115000"/>
                        </a:lnSpc>
                        <a:spcBef>
                          <a:spcPts val="375"/>
                        </a:spcBef>
                        <a:spcAft>
                          <a:spcPts val="375"/>
                        </a:spcAft>
                      </a:pPr>
                      <a:r>
                        <a:rPr lang="en-US" sz="1200">
                          <a:effectLst/>
                        </a:rPr>
                        <a:t>The General tab is displayed by default when the System Configuration Utility is opened. There are three options under the General tab:</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a:effectLst/>
                        </a:rPr>
                        <a:t>Normal Startup is used to load all device drivers and services when Windows starts up</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a:effectLst/>
                        </a:rPr>
                        <a:t>Diagnostic Startup will load only the basic devices and services and is similar to starting Windows in safe mode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a:effectLst/>
                        </a:rPr>
                        <a:t>Selective Startup allows the user to choose in more detail what should start with Windows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54264" marR="154264" marT="77132" marB="77132" anchor="ctr"/>
                </a:tc>
                <a:extLst>
                  <a:ext uri="{0D108BD9-81ED-4DB2-BD59-A6C34878D82A}">
                    <a16:rowId xmlns:a16="http://schemas.microsoft.com/office/drawing/2014/main" val="3234139509"/>
                  </a:ext>
                </a:extLst>
              </a:tr>
              <a:tr h="1709347">
                <a:tc>
                  <a:txBody>
                    <a:bodyPr/>
                    <a:lstStyle/>
                    <a:p>
                      <a:pPr marL="0" marR="0" algn="ctr">
                        <a:lnSpc>
                          <a:spcPct val="115000"/>
                        </a:lnSpc>
                        <a:spcBef>
                          <a:spcPts val="0"/>
                        </a:spcBef>
                        <a:spcAft>
                          <a:spcPts val="0"/>
                        </a:spcAft>
                      </a:pPr>
                      <a:r>
                        <a:rPr lang="en-US" sz="1200">
                          <a:effectLst/>
                        </a:rPr>
                        <a:t>Boot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54264" marR="154264" marT="38566" marB="38566" anchor="ctr"/>
                </a:tc>
                <a:tc>
                  <a:txBody>
                    <a:bodyPr/>
                    <a:lstStyle/>
                    <a:p>
                      <a:pPr marL="0" marR="0">
                        <a:lnSpc>
                          <a:spcPct val="115000"/>
                        </a:lnSpc>
                        <a:spcBef>
                          <a:spcPts val="0"/>
                        </a:spcBef>
                        <a:spcAft>
                          <a:spcPts val="0"/>
                        </a:spcAft>
                      </a:pPr>
                      <a:r>
                        <a:rPr lang="en-US" sz="1200">
                          <a:effectLst/>
                        </a:rPr>
                        <a:t>The Boot tab will show you the operating system that is installed on the computer. The tab contains some of the following options: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a:effectLst/>
                        </a:rPr>
                        <a:t>Boot Options allow the user to select options such as Safe boot along with some additional options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a:effectLst/>
                        </a:rPr>
                        <a:t>Timeout specifies the amount of seconds that Windows will wait in the Boot menu before loading the operating system, with the default being 30 seconds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54264" marR="154264" marT="77132" marB="77132" anchor="ctr"/>
                </a:tc>
                <a:extLst>
                  <a:ext uri="{0D108BD9-81ED-4DB2-BD59-A6C34878D82A}">
                    <a16:rowId xmlns:a16="http://schemas.microsoft.com/office/drawing/2014/main" val="1007373130"/>
                  </a:ext>
                </a:extLst>
              </a:tr>
              <a:tr h="783675">
                <a:tc>
                  <a:txBody>
                    <a:bodyPr/>
                    <a:lstStyle/>
                    <a:p>
                      <a:pPr marL="0" marR="0" algn="ctr">
                        <a:lnSpc>
                          <a:spcPct val="115000"/>
                        </a:lnSpc>
                        <a:spcBef>
                          <a:spcPts val="0"/>
                        </a:spcBef>
                        <a:spcAft>
                          <a:spcPts val="0"/>
                        </a:spcAft>
                      </a:pPr>
                      <a:r>
                        <a:rPr lang="en-US" sz="1200">
                          <a:effectLst/>
                        </a:rPr>
                        <a:t>Services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54264" marR="154264" marT="38566" marB="38566" anchor="ctr"/>
                </a:tc>
                <a:tc>
                  <a:txBody>
                    <a:bodyPr/>
                    <a:lstStyle/>
                    <a:p>
                      <a:pPr marL="0" marR="0">
                        <a:lnSpc>
                          <a:spcPct val="115000"/>
                        </a:lnSpc>
                        <a:spcBef>
                          <a:spcPts val="0"/>
                        </a:spcBef>
                        <a:spcAft>
                          <a:spcPts val="0"/>
                        </a:spcAft>
                      </a:pPr>
                      <a:r>
                        <a:rPr lang="en-US" sz="1200">
                          <a:effectLst/>
                        </a:rPr>
                        <a:t>The Services tab displays all the Services configured to start up, when the operating system boots up. Uncheck services that you do not want Windows to start.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54264" marR="154264" marT="77132" marB="77132" anchor="ctr"/>
                </a:tc>
                <a:extLst>
                  <a:ext uri="{0D108BD9-81ED-4DB2-BD59-A6C34878D82A}">
                    <a16:rowId xmlns:a16="http://schemas.microsoft.com/office/drawing/2014/main" val="154232"/>
                  </a:ext>
                </a:extLst>
              </a:tr>
              <a:tr h="586309">
                <a:tc>
                  <a:txBody>
                    <a:bodyPr/>
                    <a:lstStyle/>
                    <a:p>
                      <a:pPr marL="0" marR="0" algn="ctr">
                        <a:lnSpc>
                          <a:spcPct val="115000"/>
                        </a:lnSpc>
                        <a:spcBef>
                          <a:spcPts val="0"/>
                        </a:spcBef>
                        <a:spcAft>
                          <a:spcPts val="0"/>
                        </a:spcAft>
                      </a:pPr>
                      <a:r>
                        <a:rPr lang="en-US" sz="1200">
                          <a:effectLst/>
                        </a:rPr>
                        <a:t>Startup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54264" marR="154264" marT="38566" marB="38566" anchor="ctr"/>
                </a:tc>
                <a:tc>
                  <a:txBody>
                    <a:bodyPr/>
                    <a:lstStyle/>
                    <a:p>
                      <a:pPr marL="0" marR="0">
                        <a:lnSpc>
                          <a:spcPct val="115000"/>
                        </a:lnSpc>
                        <a:spcBef>
                          <a:spcPts val="0"/>
                        </a:spcBef>
                        <a:spcAft>
                          <a:spcPts val="0"/>
                        </a:spcAft>
                      </a:pPr>
                      <a:r>
                        <a:rPr lang="en-US" sz="1200">
                          <a:effectLst/>
                        </a:rPr>
                        <a:t>With Windows 10, the Startup tab in System Configuration Utility displays a shortcut to the Startup tab in Task Manager.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54264" marR="154264" marT="77132" marB="77132" anchor="ctr"/>
                </a:tc>
                <a:extLst>
                  <a:ext uri="{0D108BD9-81ED-4DB2-BD59-A6C34878D82A}">
                    <a16:rowId xmlns:a16="http://schemas.microsoft.com/office/drawing/2014/main" val="415208388"/>
                  </a:ext>
                </a:extLst>
              </a:tr>
              <a:tr h="609848">
                <a:tc>
                  <a:txBody>
                    <a:bodyPr/>
                    <a:lstStyle/>
                    <a:p>
                      <a:pPr marL="0" marR="0" algn="ctr">
                        <a:lnSpc>
                          <a:spcPct val="115000"/>
                        </a:lnSpc>
                        <a:spcBef>
                          <a:spcPts val="0"/>
                        </a:spcBef>
                        <a:spcAft>
                          <a:spcPts val="0"/>
                        </a:spcAft>
                      </a:pPr>
                      <a:r>
                        <a:rPr lang="en-US" sz="1200">
                          <a:effectLst/>
                        </a:rPr>
                        <a:t>Tools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54264" marR="154264" marT="38566" marB="38566" anchor="ctr"/>
                </a:tc>
                <a:tc>
                  <a:txBody>
                    <a:bodyPr/>
                    <a:lstStyle/>
                    <a:p>
                      <a:pPr marL="0" marR="0">
                        <a:lnSpc>
                          <a:spcPct val="115000"/>
                        </a:lnSpc>
                        <a:spcBef>
                          <a:spcPts val="0"/>
                        </a:spcBef>
                        <a:spcAft>
                          <a:spcPts val="0"/>
                        </a:spcAft>
                      </a:pPr>
                      <a:r>
                        <a:rPr lang="en-US" sz="1200" dirty="0">
                          <a:effectLst/>
                        </a:rPr>
                        <a:t>The Tools tab will show you various utilities and tools that you can launch directly from the System Configuration Utility to the various tools available in Windows.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54264" marR="154264" marT="77132" marB="77132" anchor="ctr"/>
                </a:tc>
                <a:extLst>
                  <a:ext uri="{0D108BD9-81ED-4DB2-BD59-A6C34878D82A}">
                    <a16:rowId xmlns:a16="http://schemas.microsoft.com/office/drawing/2014/main" val="1997641909"/>
                  </a:ext>
                </a:extLst>
              </a:tr>
            </a:tbl>
          </a:graphicData>
        </a:graphic>
      </p:graphicFrame>
    </p:spTree>
    <p:extLst>
      <p:ext uri="{BB962C8B-B14F-4D97-AF65-F5344CB8AC3E}">
        <p14:creationId xmlns:p14="http://schemas.microsoft.com/office/powerpoint/2010/main" val="4607796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CA397-9044-4630-95C0-E891348D6E46}"/>
              </a:ext>
            </a:extLst>
          </p:cNvPr>
          <p:cNvSpPr>
            <a:spLocks noGrp="1"/>
          </p:cNvSpPr>
          <p:nvPr>
            <p:ph type="title"/>
          </p:nvPr>
        </p:nvSpPr>
        <p:spPr>
          <a:xfrm>
            <a:off x="2209800" y="914737"/>
            <a:ext cx="7772400" cy="1012806"/>
          </a:xfrm>
          <a:solidFill>
            <a:srgbClr val="FFFFFF">
              <a:alpha val="10000"/>
            </a:srgbClr>
          </a:solidFill>
          <a:ln w="25400" cap="sq">
            <a:solidFill>
              <a:schemeClr val="tx1"/>
            </a:solidFill>
            <a:miter lim="800000"/>
          </a:ln>
        </p:spPr>
        <p:txBody>
          <a:bodyPr>
            <a:normAutofit/>
          </a:bodyPr>
          <a:lstStyle/>
          <a:p>
            <a:pPr algn="ctr"/>
            <a:r>
              <a:rPr lang="en-US" sz="2800"/>
              <a:t>System Configuration Tools</a:t>
            </a:r>
          </a:p>
        </p:txBody>
      </p:sp>
      <p:graphicFrame>
        <p:nvGraphicFramePr>
          <p:cNvPr id="4" name="Content Placeholder 3">
            <a:extLst>
              <a:ext uri="{FF2B5EF4-FFF2-40B4-BE49-F238E27FC236}">
                <a16:creationId xmlns:a16="http://schemas.microsoft.com/office/drawing/2014/main" id="{D11736DA-512E-4987-AFAC-07455A9AEC1D}"/>
              </a:ext>
            </a:extLst>
          </p:cNvPr>
          <p:cNvGraphicFramePr>
            <a:graphicFrameLocks noGrp="1"/>
          </p:cNvGraphicFramePr>
          <p:nvPr>
            <p:ph idx="1"/>
            <p:extLst>
              <p:ext uri="{D42A27DB-BD31-4B8C-83A1-F6EECF244321}">
                <p14:modId xmlns:p14="http://schemas.microsoft.com/office/powerpoint/2010/main" val="61909854"/>
              </p:ext>
            </p:extLst>
          </p:nvPr>
        </p:nvGraphicFramePr>
        <p:xfrm>
          <a:off x="0" y="2133600"/>
          <a:ext cx="12192000" cy="4724400"/>
        </p:xfrm>
        <a:graphic>
          <a:graphicData uri="http://schemas.openxmlformats.org/drawingml/2006/table">
            <a:tbl>
              <a:tblPr firstRow="1" firstCol="1" bandRow="1"/>
              <a:tblGrid>
                <a:gridCol w="5546477">
                  <a:extLst>
                    <a:ext uri="{9D8B030D-6E8A-4147-A177-3AD203B41FA5}">
                      <a16:colId xmlns:a16="http://schemas.microsoft.com/office/drawing/2014/main" val="3163739720"/>
                    </a:ext>
                  </a:extLst>
                </a:gridCol>
                <a:gridCol w="6645523">
                  <a:extLst>
                    <a:ext uri="{9D8B030D-6E8A-4147-A177-3AD203B41FA5}">
                      <a16:colId xmlns:a16="http://schemas.microsoft.com/office/drawing/2014/main" val="2368122108"/>
                    </a:ext>
                  </a:extLst>
                </a:gridCol>
              </a:tblGrid>
              <a:tr h="2027239">
                <a:tc>
                  <a:txBody>
                    <a:bodyPr/>
                    <a:lstStyle/>
                    <a:p>
                      <a:pPr marL="0" marR="0" algn="ctr" fontAlgn="ctr">
                        <a:lnSpc>
                          <a:spcPct val="115000"/>
                        </a:lnSpc>
                        <a:spcBef>
                          <a:spcPts val="375"/>
                        </a:spcBef>
                        <a:spcAft>
                          <a:spcPts val="375"/>
                        </a:spcAft>
                      </a:pPr>
                      <a:r>
                        <a:rPr lang="en-US" sz="1100" b="0" i="0" u="none" strike="noStrike">
                          <a:solidFill>
                            <a:srgbClr val="282828"/>
                          </a:solidFill>
                          <a:effectLst/>
                          <a:latin typeface="Open Sans"/>
                          <a:ea typeface="Times New Roman" panose="02020603050405020304" pitchFamily="18" charset="0"/>
                          <a:cs typeface="Times New Roman" panose="02020603050405020304" pitchFamily="18" charset="0"/>
                        </a:rPr>
                        <a:t>Microsoft Registry Editor (Regedit.exe)</a:t>
                      </a:r>
                      <a:endParaRPr lang="en-US" sz="1100" b="0" i="0" u="none" strike="noStrike">
                        <a:effectLst/>
                        <a:latin typeface="Arial" panose="020B0604020202020204" pitchFamily="34" charset="0"/>
                      </a:endParaRPr>
                    </a:p>
                  </a:txBody>
                  <a:tcPr marL="137238" marR="137238" marT="34310" marB="3431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375"/>
                        </a:spcBef>
                        <a:spcAft>
                          <a:spcPts val="375"/>
                        </a:spcAft>
                      </a:pPr>
                      <a:r>
                        <a:rPr lang="en-US" sz="1100" b="0" i="1" u="none" strike="noStrike">
                          <a:solidFill>
                            <a:srgbClr val="282828"/>
                          </a:solidFill>
                          <a:effectLst/>
                          <a:latin typeface="Open Sans"/>
                          <a:ea typeface="Times New Roman" panose="02020603050405020304" pitchFamily="18" charset="0"/>
                          <a:cs typeface="Times New Roman" panose="02020603050405020304" pitchFamily="18" charset="0"/>
                        </a:rPr>
                        <a:t>Microsoft Registry Editor</a:t>
                      </a:r>
                      <a:r>
                        <a:rPr lang="en-US" sz="1100" b="0" i="0" u="none" strike="noStrike">
                          <a:solidFill>
                            <a:srgbClr val="282828"/>
                          </a:solidFill>
                          <a:effectLst/>
                          <a:latin typeface="Open Sans"/>
                          <a:ea typeface="Times New Roman" panose="02020603050405020304" pitchFamily="18" charset="0"/>
                          <a:cs typeface="Times New Roman" panose="02020603050405020304" pitchFamily="18" charset="0"/>
                        </a:rPr>
                        <a:t> is a tool for modifying entries in the Windows registry. The registry is a database that holds hardware, software, and user configuration settings.</a:t>
                      </a:r>
                      <a:endParaRPr lang="en-US" sz="11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100" b="0" i="0" u="none" strike="noStrike">
                          <a:solidFill>
                            <a:srgbClr val="282828"/>
                          </a:solidFill>
                          <a:effectLst/>
                          <a:latin typeface="Open Sans"/>
                          <a:ea typeface="Times New Roman" panose="02020603050405020304" pitchFamily="18" charset="0"/>
                          <a:cs typeface="Times New Roman" panose="02020603050405020304" pitchFamily="18" charset="0"/>
                        </a:rPr>
                        <a:t>Whenever a change is made to preferences, software, hardware, and user-settings, those changes are stored and reflected in the registry.</a:t>
                      </a:r>
                      <a:endParaRPr lang="en-US" sz="11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100" b="0" i="0" u="none" strike="noStrike">
                          <a:solidFill>
                            <a:srgbClr val="282828"/>
                          </a:solidFill>
                          <a:effectLst/>
                          <a:latin typeface="Open Sans"/>
                          <a:ea typeface="Times New Roman" panose="02020603050405020304" pitchFamily="18" charset="0"/>
                          <a:cs typeface="Times New Roman" panose="02020603050405020304" pitchFamily="18" charset="0"/>
                        </a:rPr>
                        <a:t>The preferred method of modifying the registry is to use the applications or management tools that write to the registry. For example, many Control Panel applets make changes to registry settings.</a:t>
                      </a:r>
                      <a:endParaRPr lang="en-US" sz="11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100" b="0" i="0" u="none" strike="noStrike">
                          <a:solidFill>
                            <a:srgbClr val="282828"/>
                          </a:solidFill>
                          <a:effectLst/>
                          <a:latin typeface="Open Sans"/>
                          <a:ea typeface="Times New Roman" panose="02020603050405020304" pitchFamily="18" charset="0"/>
                          <a:cs typeface="Times New Roman" panose="02020603050405020304" pitchFamily="18" charset="0"/>
                        </a:rPr>
                        <a:t>There will be some advanced settings that can be made only by directly editing the registry.</a:t>
                      </a:r>
                      <a:endParaRPr lang="en-US" sz="1100" b="0" i="0" u="none" strike="noStrike">
                        <a:effectLst/>
                        <a:latin typeface="Arial" panose="020B0604020202020204" pitchFamily="34" charset="0"/>
                      </a:endParaRPr>
                    </a:p>
                  </a:txBody>
                  <a:tcPr marL="137238" marR="137238" marT="68619" marB="68619"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240356439"/>
                  </a:ext>
                </a:extLst>
              </a:tr>
              <a:tr h="2697161">
                <a:tc>
                  <a:txBody>
                    <a:bodyPr/>
                    <a:lstStyle/>
                    <a:p>
                      <a:pPr marL="0" marR="0" algn="ctr" fontAlgn="ctr">
                        <a:lnSpc>
                          <a:spcPct val="115000"/>
                        </a:lnSpc>
                        <a:spcBef>
                          <a:spcPts val="0"/>
                        </a:spcBef>
                        <a:spcAft>
                          <a:spcPts val="0"/>
                        </a:spcAft>
                      </a:pPr>
                      <a:r>
                        <a:rPr lang="en-US" sz="1100" b="0" i="0" u="none" strike="noStrike">
                          <a:solidFill>
                            <a:srgbClr val="282828"/>
                          </a:solidFill>
                          <a:effectLst/>
                          <a:latin typeface="Open Sans"/>
                          <a:ea typeface="Times New Roman" panose="02020603050405020304" pitchFamily="18" charset="0"/>
                          <a:cs typeface="Times New Roman" panose="02020603050405020304" pitchFamily="18" charset="0"/>
                        </a:rPr>
                        <a:t>DirectX Diagnostic Tool (DxDiag)</a:t>
                      </a:r>
                      <a:endParaRPr lang="en-US" sz="1100" b="0" i="0" u="none" strike="noStrike">
                        <a:effectLst/>
                        <a:latin typeface="Arial" panose="020B0604020202020204" pitchFamily="34" charset="0"/>
                      </a:endParaRPr>
                    </a:p>
                  </a:txBody>
                  <a:tcPr marL="137238" marR="137238" marT="34310" marB="3431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100" b="0" i="1" u="none" strike="noStrike" dirty="0" err="1">
                          <a:solidFill>
                            <a:srgbClr val="282828"/>
                          </a:solidFill>
                          <a:effectLst/>
                          <a:latin typeface="Open Sans"/>
                          <a:ea typeface="Times New Roman" panose="02020603050405020304" pitchFamily="18" charset="0"/>
                          <a:cs typeface="Times New Roman" panose="02020603050405020304" pitchFamily="18" charset="0"/>
                        </a:rPr>
                        <a:t>DxDiag</a:t>
                      </a: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 is a tool that shows information related to DirectX operation. DirectX is a set of programming interfaces for multimedia (video and audio). </a:t>
                      </a:r>
                      <a:r>
                        <a:rPr lang="en-US" sz="1100" b="0" i="0" u="none" strike="noStrike" dirty="0" err="1">
                          <a:solidFill>
                            <a:srgbClr val="282828"/>
                          </a:solidFill>
                          <a:effectLst/>
                          <a:latin typeface="Open Sans"/>
                          <a:ea typeface="Times New Roman" panose="02020603050405020304" pitchFamily="18" charset="0"/>
                          <a:cs typeface="Times New Roman" panose="02020603050405020304" pitchFamily="18" charset="0"/>
                        </a:rPr>
                        <a:t>DxDiag</a:t>
                      </a: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 displays information such as:</a:t>
                      </a:r>
                      <a:endParaRPr lang="en-US" sz="11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Operating system version</a:t>
                      </a:r>
                      <a:endParaRPr lang="en-US" sz="11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Processor and memory information</a:t>
                      </a:r>
                      <a:endParaRPr lang="en-US" sz="11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DirectX version</a:t>
                      </a:r>
                      <a:endParaRPr lang="en-US" sz="11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Settings and drivers used by display devices</a:t>
                      </a:r>
                      <a:endParaRPr lang="en-US" sz="11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Audio drivers</a:t>
                      </a:r>
                      <a:endParaRPr lang="en-US" sz="11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Input devices (mouse, keyboard, USB)</a:t>
                      </a:r>
                      <a:endParaRPr lang="en-US" sz="1100" b="0" i="0" u="none" strike="noStrike" dirty="0">
                        <a:effectLst/>
                        <a:latin typeface="Arial" panose="020B0604020202020204" pitchFamily="34" charset="0"/>
                      </a:endParaRPr>
                    </a:p>
                  </a:txBody>
                  <a:tcPr marL="137238" marR="137238" marT="68619" marB="68619"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80569033"/>
                  </a:ext>
                </a:extLst>
              </a:tr>
            </a:tbl>
          </a:graphicData>
        </a:graphic>
      </p:graphicFrame>
    </p:spTree>
    <p:extLst>
      <p:ext uri="{BB962C8B-B14F-4D97-AF65-F5344CB8AC3E}">
        <p14:creationId xmlns:p14="http://schemas.microsoft.com/office/powerpoint/2010/main" val="657432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966DA-317F-4761-9671-6C9B0570DF32}"/>
              </a:ext>
            </a:extLst>
          </p:cNvPr>
          <p:cNvSpPr>
            <a:spLocks noGrp="1"/>
          </p:cNvSpPr>
          <p:nvPr>
            <p:ph type="title"/>
          </p:nvPr>
        </p:nvSpPr>
        <p:spPr>
          <a:xfrm>
            <a:off x="838200" y="101654"/>
            <a:ext cx="10515600" cy="409790"/>
          </a:xfrm>
        </p:spPr>
        <p:txBody>
          <a:bodyPr>
            <a:normAutofit fontScale="90000"/>
          </a:bodyPr>
          <a:lstStyle/>
          <a:p>
            <a:r>
              <a:rPr lang="en-US" dirty="0"/>
              <a:t>Extensions</a:t>
            </a:r>
          </a:p>
        </p:txBody>
      </p:sp>
      <p:sp>
        <p:nvSpPr>
          <p:cNvPr id="3" name="Content Placeholder 2">
            <a:extLst>
              <a:ext uri="{FF2B5EF4-FFF2-40B4-BE49-F238E27FC236}">
                <a16:creationId xmlns:a16="http://schemas.microsoft.com/office/drawing/2014/main" id="{EBC00E3B-A1DB-42C5-B8EF-70E96DB2B0A2}"/>
              </a:ext>
            </a:extLst>
          </p:cNvPr>
          <p:cNvSpPr>
            <a:spLocks noGrp="1"/>
          </p:cNvSpPr>
          <p:nvPr>
            <p:ph idx="1"/>
          </p:nvPr>
        </p:nvSpPr>
        <p:spPr>
          <a:xfrm>
            <a:off x="838200" y="635430"/>
            <a:ext cx="10515600" cy="6036589"/>
          </a:xfrm>
        </p:spPr>
        <p:txBody>
          <a:bodyPr>
            <a:normAutofit fontScale="92500" lnSpcReduction="10000"/>
          </a:bodyPr>
          <a:lstStyle/>
          <a:p>
            <a:pPr lvl="0"/>
            <a:r>
              <a:rPr lang="en-US" dirty="0"/>
              <a:t>Executable files (.exe, .com) are program files that can be run. Batch files (.bat as well as other extensions) also run and execute a series of commands, but typically launch another program to interpret the commands in the batch or script file.</a:t>
            </a:r>
          </a:p>
          <a:p>
            <a:pPr lvl="0"/>
            <a:r>
              <a:rPr lang="en-US" dirty="0"/>
              <a:t>A file extension association identifies the program that is used to create a file. When you open a file that has an associated program, the program is launched and the file is opened within the program.</a:t>
            </a:r>
          </a:p>
          <a:p>
            <a:pPr lvl="0"/>
            <a:r>
              <a:rPr lang="en-US" dirty="0"/>
              <a:t>When you install an application, file extension associations are created automatically for the file types the application uses.</a:t>
            </a:r>
          </a:p>
          <a:p>
            <a:pPr lvl="0"/>
            <a:r>
              <a:rPr lang="en-US" dirty="0"/>
              <a:t>If you try to open a file type that is not associated with a program, you will be prompted to identify the program to use to open the file.</a:t>
            </a:r>
          </a:p>
          <a:p>
            <a:pPr lvl="0"/>
            <a:r>
              <a:rPr lang="en-US" dirty="0"/>
              <a:t>By default, Windows hides the extension for files with associations.</a:t>
            </a:r>
          </a:p>
          <a:p>
            <a:pPr lvl="0"/>
            <a:r>
              <a:rPr lang="en-US" dirty="0"/>
              <a:t>Use the settings in Folder Options to show file extensions for known file types.</a:t>
            </a:r>
          </a:p>
          <a:p>
            <a:r>
              <a:rPr lang="en-US" dirty="0"/>
              <a:t>To change a program associated with a file extension, use Default Programs in the Control Panel, or edit the properties of the file</a:t>
            </a:r>
          </a:p>
        </p:txBody>
      </p:sp>
    </p:spTree>
    <p:extLst>
      <p:ext uri="{BB962C8B-B14F-4D97-AF65-F5344CB8AC3E}">
        <p14:creationId xmlns:p14="http://schemas.microsoft.com/office/powerpoint/2010/main" val="18111103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CA397-9044-4630-95C0-E891348D6E46}"/>
              </a:ext>
            </a:extLst>
          </p:cNvPr>
          <p:cNvSpPr>
            <a:spLocks noGrp="1"/>
          </p:cNvSpPr>
          <p:nvPr>
            <p:ph type="title"/>
          </p:nvPr>
        </p:nvSpPr>
        <p:spPr>
          <a:xfrm>
            <a:off x="838200" y="0"/>
            <a:ext cx="10515600" cy="604693"/>
          </a:xfrm>
        </p:spPr>
        <p:txBody>
          <a:bodyPr>
            <a:normAutofit fontScale="90000"/>
          </a:bodyPr>
          <a:lstStyle/>
          <a:p>
            <a:r>
              <a:rPr lang="en-US" dirty="0"/>
              <a:t>System Configuration Tools</a:t>
            </a:r>
          </a:p>
        </p:txBody>
      </p:sp>
      <p:graphicFrame>
        <p:nvGraphicFramePr>
          <p:cNvPr id="4" name="Content Placeholder 3">
            <a:extLst>
              <a:ext uri="{FF2B5EF4-FFF2-40B4-BE49-F238E27FC236}">
                <a16:creationId xmlns:a16="http://schemas.microsoft.com/office/drawing/2014/main" id="{F1391AE3-FC5A-47DB-ABAF-8E81FE983B3F}"/>
              </a:ext>
            </a:extLst>
          </p:cNvPr>
          <p:cNvGraphicFramePr>
            <a:graphicFrameLocks noGrp="1"/>
          </p:cNvGraphicFramePr>
          <p:nvPr>
            <p:ph idx="1"/>
            <p:extLst>
              <p:ext uri="{D42A27DB-BD31-4B8C-83A1-F6EECF244321}">
                <p14:modId xmlns:p14="http://schemas.microsoft.com/office/powerpoint/2010/main" val="2631879820"/>
              </p:ext>
            </p:extLst>
          </p:nvPr>
        </p:nvGraphicFramePr>
        <p:xfrm>
          <a:off x="0" y="686441"/>
          <a:ext cx="12192000" cy="6171559"/>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3472863832"/>
                    </a:ext>
                  </a:extLst>
                </a:gridCol>
                <a:gridCol w="6096000">
                  <a:extLst>
                    <a:ext uri="{9D8B030D-6E8A-4147-A177-3AD203B41FA5}">
                      <a16:colId xmlns:a16="http://schemas.microsoft.com/office/drawing/2014/main" val="1738493511"/>
                    </a:ext>
                  </a:extLst>
                </a:gridCol>
              </a:tblGrid>
              <a:tr h="1654998">
                <a:tc>
                  <a:txBody>
                    <a:bodyPr/>
                    <a:lstStyle/>
                    <a:p>
                      <a:pPr marL="0" marR="0" algn="ctr">
                        <a:lnSpc>
                          <a:spcPct val="115000"/>
                        </a:lnSpc>
                        <a:spcBef>
                          <a:spcPts val="0"/>
                        </a:spcBef>
                        <a:spcAft>
                          <a:spcPts val="0"/>
                        </a:spcAft>
                      </a:pPr>
                      <a:r>
                        <a:rPr lang="en-US" sz="1200">
                          <a:effectLst/>
                        </a:rPr>
                        <a:t>Command Prompt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81857" marR="181857" marT="45464" marB="45464" anchor="ctr"/>
                </a:tc>
                <a:tc>
                  <a:txBody>
                    <a:bodyPr/>
                    <a:lstStyle/>
                    <a:p>
                      <a:pPr marL="0" marR="0">
                        <a:lnSpc>
                          <a:spcPct val="115000"/>
                        </a:lnSpc>
                        <a:spcBef>
                          <a:spcPts val="0"/>
                        </a:spcBef>
                        <a:spcAft>
                          <a:spcPts val="0"/>
                        </a:spcAft>
                      </a:pPr>
                      <a:r>
                        <a:rPr lang="en-US" sz="1200">
                          <a:effectLst/>
                        </a:rPr>
                        <a:t>Use the Command Prompt to execute command-line commands. To open a command prompt,</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a:effectLst/>
                        </a:rPr>
                        <a:t>On the taskbar, type CMD into the Search box.</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a:effectLst/>
                        </a:rPr>
                        <a:t>From the Start menu, go to Windows System and select Command Prompt.</a:t>
                      </a:r>
                    </a:p>
                    <a:p>
                      <a:pPr marL="0" marR="0">
                        <a:lnSpc>
                          <a:spcPct val="115000"/>
                        </a:lnSpc>
                        <a:spcBef>
                          <a:spcPts val="0"/>
                        </a:spcBef>
                        <a:spcAft>
                          <a:spcPts val="0"/>
                        </a:spcAft>
                      </a:pPr>
                      <a:r>
                        <a:rPr lang="en-US" sz="1200">
                          <a:effectLst/>
                        </a:rPr>
                        <a:t>Some commands launched from the command line require elevated privileges to run. If this is the case, run Command Prompt as Administrator.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81857" marR="181857" marT="90929" marB="90929" anchor="ctr"/>
                </a:tc>
                <a:extLst>
                  <a:ext uri="{0D108BD9-81ED-4DB2-BD59-A6C34878D82A}">
                    <a16:rowId xmlns:a16="http://schemas.microsoft.com/office/drawing/2014/main" val="2090872913"/>
                  </a:ext>
                </a:extLst>
              </a:tr>
              <a:tr h="2051361">
                <a:tc>
                  <a:txBody>
                    <a:bodyPr/>
                    <a:lstStyle/>
                    <a:p>
                      <a:pPr marL="0" marR="0" algn="ctr">
                        <a:lnSpc>
                          <a:spcPct val="115000"/>
                        </a:lnSpc>
                        <a:spcBef>
                          <a:spcPts val="0"/>
                        </a:spcBef>
                        <a:spcAft>
                          <a:spcPts val="0"/>
                        </a:spcAft>
                      </a:pPr>
                      <a:r>
                        <a:rPr lang="en-US" sz="1200">
                          <a:effectLst/>
                        </a:rPr>
                        <a:t>Services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81857" marR="181857" marT="45464" marB="45464" anchor="ctr"/>
                </a:tc>
                <a:tc>
                  <a:txBody>
                    <a:bodyPr/>
                    <a:lstStyle/>
                    <a:p>
                      <a:pPr marL="0" marR="0">
                        <a:lnSpc>
                          <a:spcPct val="115000"/>
                        </a:lnSpc>
                        <a:spcBef>
                          <a:spcPts val="0"/>
                        </a:spcBef>
                        <a:spcAft>
                          <a:spcPts val="0"/>
                        </a:spcAft>
                      </a:pPr>
                      <a:r>
                        <a:rPr lang="en-US" sz="1200">
                          <a:effectLst/>
                        </a:rPr>
                        <a:t>A service is a program that processes requests from other applications or users. Services can start automatically and stay constantly running in the background, waiting for service requests. Use the Services snap-in to view and manage running services. The service startup behavior determines how the service is started.</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a:effectLst/>
                        </a:rPr>
                        <a:t>When set to Automatic, the service is started automatically by Windows when the system boots.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a:effectLst/>
                        </a:rPr>
                        <a:t>When set to Manual, the service must be manually started.</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a:effectLst/>
                        </a:rPr>
                        <a:t>When Disabled, the service will not run.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81857" marR="181857" marT="90929" marB="90929" anchor="ctr"/>
                </a:tc>
                <a:extLst>
                  <a:ext uri="{0D108BD9-81ED-4DB2-BD59-A6C34878D82A}">
                    <a16:rowId xmlns:a16="http://schemas.microsoft.com/office/drawing/2014/main" val="2250739473"/>
                  </a:ext>
                </a:extLst>
              </a:tr>
              <a:tr h="1579638">
                <a:tc>
                  <a:txBody>
                    <a:bodyPr/>
                    <a:lstStyle/>
                    <a:p>
                      <a:pPr marL="0" marR="0" algn="ctr">
                        <a:lnSpc>
                          <a:spcPct val="115000"/>
                        </a:lnSpc>
                        <a:spcBef>
                          <a:spcPts val="0"/>
                        </a:spcBef>
                        <a:spcAft>
                          <a:spcPts val="0"/>
                        </a:spcAft>
                      </a:pPr>
                      <a:r>
                        <a:rPr lang="en-US" sz="1200">
                          <a:effectLst/>
                        </a:rPr>
                        <a:t>MSTSC</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81857" marR="181857" marT="45464" marB="45464" anchor="ctr"/>
                </a:tc>
                <a:tc>
                  <a:txBody>
                    <a:bodyPr/>
                    <a:lstStyle/>
                    <a:p>
                      <a:pPr marL="0" marR="0">
                        <a:lnSpc>
                          <a:spcPct val="115000"/>
                        </a:lnSpc>
                        <a:spcBef>
                          <a:spcPts val="0"/>
                        </a:spcBef>
                        <a:spcAft>
                          <a:spcPts val="0"/>
                        </a:spcAft>
                      </a:pPr>
                      <a:r>
                        <a:rPr lang="en-US" sz="1200">
                          <a:effectLst/>
                        </a:rPr>
                        <a:t>The Microsoft Terminal Services Client is a remote management service. Mstsc.exe is the executable file that opens the Microsoft Terminal Services Client. The Microsoft Terminal Services Client, which is Remote Desktop Services, is a component of Microsoft Windows that allows users to take control of remote computers over a network connection. The three Windows components that use RDS are Windows Remote Assistance, Remote Desktop Connection, and Fast User Switching.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81857" marR="181857" marT="90929" marB="90929" anchor="ctr"/>
                </a:tc>
                <a:extLst>
                  <a:ext uri="{0D108BD9-81ED-4DB2-BD59-A6C34878D82A}">
                    <a16:rowId xmlns:a16="http://schemas.microsoft.com/office/drawing/2014/main" val="1440598075"/>
                  </a:ext>
                </a:extLst>
              </a:tr>
              <a:tr h="786912">
                <a:tc>
                  <a:txBody>
                    <a:bodyPr/>
                    <a:lstStyle/>
                    <a:p>
                      <a:pPr marL="0" marR="0" algn="ctr">
                        <a:lnSpc>
                          <a:spcPct val="115000"/>
                        </a:lnSpc>
                        <a:spcBef>
                          <a:spcPts val="0"/>
                        </a:spcBef>
                        <a:spcAft>
                          <a:spcPts val="0"/>
                        </a:spcAft>
                      </a:pPr>
                      <a:r>
                        <a:rPr lang="en-US" sz="1200">
                          <a:effectLst/>
                        </a:rPr>
                        <a:t>Notepad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81857" marR="181857" marT="45464" marB="45464" anchor="ctr"/>
                </a:tc>
                <a:tc>
                  <a:txBody>
                    <a:bodyPr/>
                    <a:lstStyle/>
                    <a:p>
                      <a:pPr marL="0" marR="0">
                        <a:lnSpc>
                          <a:spcPct val="115000"/>
                        </a:lnSpc>
                        <a:spcBef>
                          <a:spcPts val="0"/>
                        </a:spcBef>
                        <a:spcAft>
                          <a:spcPts val="0"/>
                        </a:spcAft>
                      </a:pPr>
                      <a:r>
                        <a:rPr lang="en-US" sz="1200" dirty="0">
                          <a:effectLst/>
                        </a:rPr>
                        <a:t>Notepad is a simple text editor for Microsoft Windows and a basic text-editing program which enables computer users to create documents. Notepad can be launched from the Start button, Windows Accessories, and selecting Notepad.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1857" marR="181857" marT="90929" marB="90929" anchor="ctr"/>
                </a:tc>
                <a:extLst>
                  <a:ext uri="{0D108BD9-81ED-4DB2-BD59-A6C34878D82A}">
                    <a16:rowId xmlns:a16="http://schemas.microsoft.com/office/drawing/2014/main" val="2794167964"/>
                  </a:ext>
                </a:extLst>
              </a:tr>
            </a:tbl>
          </a:graphicData>
        </a:graphic>
      </p:graphicFrame>
    </p:spTree>
    <p:extLst>
      <p:ext uri="{BB962C8B-B14F-4D97-AF65-F5344CB8AC3E}">
        <p14:creationId xmlns:p14="http://schemas.microsoft.com/office/powerpoint/2010/main" val="25974486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9FCA397-9044-4630-95C0-E891348D6E46}"/>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en-US" sz="2400">
                <a:solidFill>
                  <a:srgbClr val="FFFFFF"/>
                </a:solidFill>
              </a:rPr>
              <a:t>System Configuration Tools</a:t>
            </a:r>
          </a:p>
        </p:txBody>
      </p:sp>
      <p:graphicFrame>
        <p:nvGraphicFramePr>
          <p:cNvPr id="4" name="Content Placeholder 3">
            <a:extLst>
              <a:ext uri="{FF2B5EF4-FFF2-40B4-BE49-F238E27FC236}">
                <a16:creationId xmlns:a16="http://schemas.microsoft.com/office/drawing/2014/main" id="{C2039F29-DD34-4A7B-963B-3467E95E60BB}"/>
              </a:ext>
            </a:extLst>
          </p:cNvPr>
          <p:cNvGraphicFramePr>
            <a:graphicFrameLocks noGrp="1"/>
          </p:cNvGraphicFramePr>
          <p:nvPr>
            <p:ph idx="1"/>
            <p:extLst>
              <p:ext uri="{D42A27DB-BD31-4B8C-83A1-F6EECF244321}">
                <p14:modId xmlns:p14="http://schemas.microsoft.com/office/powerpoint/2010/main" val="689941048"/>
              </p:ext>
            </p:extLst>
          </p:nvPr>
        </p:nvGraphicFramePr>
        <p:xfrm>
          <a:off x="4266320" y="0"/>
          <a:ext cx="7925680" cy="6858001"/>
        </p:xfrm>
        <a:graphic>
          <a:graphicData uri="http://schemas.openxmlformats.org/drawingml/2006/table">
            <a:tbl>
              <a:tblPr firstRow="1" firstCol="1" bandRow="1"/>
              <a:tblGrid>
                <a:gridCol w="3207612">
                  <a:extLst>
                    <a:ext uri="{9D8B030D-6E8A-4147-A177-3AD203B41FA5}">
                      <a16:colId xmlns:a16="http://schemas.microsoft.com/office/drawing/2014/main" val="223985847"/>
                    </a:ext>
                  </a:extLst>
                </a:gridCol>
                <a:gridCol w="4718068">
                  <a:extLst>
                    <a:ext uri="{9D8B030D-6E8A-4147-A177-3AD203B41FA5}">
                      <a16:colId xmlns:a16="http://schemas.microsoft.com/office/drawing/2014/main" val="2076541424"/>
                    </a:ext>
                  </a:extLst>
                </a:gridCol>
              </a:tblGrid>
              <a:tr h="1426094">
                <a:tc>
                  <a:txBody>
                    <a:bodyPr/>
                    <a:lstStyle/>
                    <a:p>
                      <a:pPr marL="0" marR="0" algn="ctr" fontAlgn="ctr">
                        <a:lnSpc>
                          <a:spcPct val="115000"/>
                        </a:lnSpc>
                        <a:spcBef>
                          <a:spcPts val="0"/>
                        </a:spcBef>
                        <a:spcAft>
                          <a:spcPts val="0"/>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Explorer</a:t>
                      </a:r>
                      <a:endParaRPr lang="en-US" sz="1200" b="0" i="0" u="none" strike="noStrike">
                        <a:effectLst/>
                        <a:latin typeface="Arial" panose="020B0604020202020204" pitchFamily="34" charset="0"/>
                      </a:endParaRPr>
                    </a:p>
                  </a:txBody>
                  <a:tcPr marL="186095" marR="186095" marT="46524" marB="4652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200" b="0" i="1" u="none" strike="noStrike">
                          <a:solidFill>
                            <a:srgbClr val="282828"/>
                          </a:solidFill>
                          <a:effectLst/>
                          <a:latin typeface="Open Sans"/>
                          <a:ea typeface="Times New Roman" panose="02020603050405020304" pitchFamily="18" charset="0"/>
                          <a:cs typeface="Times New Roman" panose="02020603050405020304" pitchFamily="18" charset="0"/>
                        </a:rPr>
                        <a:t>Explorer</a:t>
                      </a: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 or called File Explorer and formerly Windows Explorer, is a file manager application that comes with Microsoft Windows. File Explorer's main purpose is to let you view, open, copy, move, and otherwise manage your files and folders.</a:t>
                      </a:r>
                      <a:endParaRPr lang="en-US" sz="1200" b="0" i="0" u="none" strike="noStrike">
                        <a:effectLst/>
                        <a:latin typeface="Arial" panose="020B0604020202020204" pitchFamily="34" charset="0"/>
                      </a:endParaRPr>
                    </a:p>
                  </a:txBody>
                  <a:tcPr marL="186095" marR="186095" marT="93047" marB="93047"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929869456"/>
                  </a:ext>
                </a:extLst>
              </a:tr>
              <a:tr h="1426094">
                <a:tc>
                  <a:txBody>
                    <a:bodyPr/>
                    <a:lstStyle/>
                    <a:p>
                      <a:pPr marL="0" marR="0" algn="ctr" fontAlgn="ctr">
                        <a:lnSpc>
                          <a:spcPct val="115000"/>
                        </a:lnSpc>
                        <a:spcBef>
                          <a:spcPts val="0"/>
                        </a:spcBef>
                        <a:spcAft>
                          <a:spcPts val="0"/>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Disk Defragmenter</a:t>
                      </a:r>
                      <a:endParaRPr lang="en-US" sz="1200" b="0" i="0" u="none" strike="noStrike">
                        <a:effectLst/>
                        <a:latin typeface="Arial" panose="020B0604020202020204" pitchFamily="34" charset="0"/>
                      </a:endParaRPr>
                    </a:p>
                  </a:txBody>
                  <a:tcPr marL="186095" marR="186095" marT="46524" marB="4652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200" b="0" i="1" u="none" strike="noStrike">
                          <a:solidFill>
                            <a:srgbClr val="282828"/>
                          </a:solidFill>
                          <a:effectLst/>
                          <a:latin typeface="Open Sans"/>
                          <a:ea typeface="Times New Roman" panose="02020603050405020304" pitchFamily="18" charset="0"/>
                          <a:cs typeface="Times New Roman" panose="02020603050405020304" pitchFamily="18" charset="0"/>
                        </a:rPr>
                        <a:t>Disk Defragmenter</a:t>
                      </a: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 is a utility in Microsoft Windows designed to increase access speed by rearranging files stored on a disk to occupy contiguous storage locations. The process of doing this is called defragmentation.</a:t>
                      </a:r>
                      <a:endParaRPr lang="en-US" sz="1200" b="0" i="0" u="none" strike="noStrike">
                        <a:effectLst/>
                        <a:latin typeface="Arial" panose="020B0604020202020204" pitchFamily="34" charset="0"/>
                      </a:endParaRPr>
                    </a:p>
                  </a:txBody>
                  <a:tcPr marL="186095" marR="186095" marT="93047" marB="93047"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703970994"/>
                  </a:ext>
                </a:extLst>
              </a:tr>
              <a:tr h="1971033">
                <a:tc>
                  <a:txBody>
                    <a:bodyPr/>
                    <a:lstStyle/>
                    <a:p>
                      <a:pPr marL="0" marR="0" algn="ctr" fontAlgn="ctr">
                        <a:lnSpc>
                          <a:spcPct val="115000"/>
                        </a:lnSpc>
                        <a:spcBef>
                          <a:spcPts val="0"/>
                        </a:spcBef>
                        <a:spcAft>
                          <a:spcPts val="0"/>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System Restore</a:t>
                      </a:r>
                      <a:endParaRPr lang="en-US" sz="1200" b="0" i="0" u="none" strike="noStrike">
                        <a:effectLst/>
                        <a:latin typeface="Arial" panose="020B0604020202020204" pitchFamily="34" charset="0"/>
                      </a:endParaRPr>
                    </a:p>
                  </a:txBody>
                  <a:tcPr marL="186095" marR="186095" marT="46524" marB="4652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200" b="0" i="1" u="none" strike="noStrike">
                          <a:solidFill>
                            <a:srgbClr val="282828"/>
                          </a:solidFill>
                          <a:effectLst/>
                          <a:latin typeface="Open Sans"/>
                          <a:ea typeface="Times New Roman" panose="02020603050405020304" pitchFamily="18" charset="0"/>
                          <a:cs typeface="Times New Roman" panose="02020603050405020304" pitchFamily="18" charset="0"/>
                        </a:rPr>
                        <a:t>System Restore</a:t>
                      </a: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 is a recovery tool for Microsoft Windows that allows you to reverse certain changes made to the operating system. System Restore is used to return important Windows files and settings which might include drivers, registry keys, system files, and installed programs back to previous settings and versions.</a:t>
                      </a:r>
                      <a:endParaRPr lang="en-US" sz="1200" b="0" i="0" u="none" strike="noStrike">
                        <a:effectLst/>
                        <a:latin typeface="Arial" panose="020B0604020202020204" pitchFamily="34" charset="0"/>
                      </a:endParaRPr>
                    </a:p>
                  </a:txBody>
                  <a:tcPr marL="186095" marR="186095" marT="93047" marB="93047"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853907636"/>
                  </a:ext>
                </a:extLst>
              </a:tr>
              <a:tr h="1153625">
                <a:tc>
                  <a:txBody>
                    <a:bodyPr/>
                    <a:lstStyle/>
                    <a:p>
                      <a:pPr marL="0" marR="0" algn="ctr" fontAlgn="ctr">
                        <a:lnSpc>
                          <a:spcPct val="115000"/>
                        </a:lnSpc>
                        <a:spcBef>
                          <a:spcPts val="0"/>
                        </a:spcBef>
                        <a:spcAft>
                          <a:spcPts val="0"/>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Windows Update</a:t>
                      </a:r>
                      <a:endParaRPr lang="en-US" sz="1200" b="0" i="0" u="none" strike="noStrike">
                        <a:effectLst/>
                        <a:latin typeface="Arial" panose="020B0604020202020204" pitchFamily="34" charset="0"/>
                      </a:endParaRPr>
                    </a:p>
                  </a:txBody>
                  <a:tcPr marL="186095" marR="186095" marT="46524" marB="4652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200" b="0" i="1" u="none" strike="noStrike">
                          <a:solidFill>
                            <a:srgbClr val="282828"/>
                          </a:solidFill>
                          <a:effectLst/>
                          <a:latin typeface="Open Sans"/>
                          <a:ea typeface="Times New Roman" panose="02020603050405020304" pitchFamily="18" charset="0"/>
                          <a:cs typeface="Times New Roman" panose="02020603050405020304" pitchFamily="18" charset="0"/>
                        </a:rPr>
                        <a:t>Windows Update</a:t>
                      </a: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 is a Microsoft service for Windows. It automates downloading and installing software updates over a network or the internet.</a:t>
                      </a:r>
                      <a:endParaRPr lang="en-US" sz="1200" b="0" i="0" u="none" strike="noStrike">
                        <a:effectLst/>
                        <a:latin typeface="Arial" panose="020B0604020202020204" pitchFamily="34" charset="0"/>
                      </a:endParaRPr>
                    </a:p>
                  </a:txBody>
                  <a:tcPr marL="186095" marR="186095" marT="93047" marB="93047"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196375399"/>
                  </a:ext>
                </a:extLst>
              </a:tr>
              <a:tr h="881155">
                <a:tc>
                  <a:txBody>
                    <a:bodyPr/>
                    <a:lstStyle/>
                    <a:p>
                      <a:pPr marL="0" marR="0" algn="ctr" fontAlgn="ctr">
                        <a:lnSpc>
                          <a:spcPct val="115000"/>
                        </a:lnSpc>
                        <a:spcBef>
                          <a:spcPts val="0"/>
                        </a:spcBef>
                        <a:spcAft>
                          <a:spcPts val="0"/>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Microsoft Register Server (Regsvr32.exe)</a:t>
                      </a:r>
                      <a:endParaRPr lang="en-US" sz="1200" b="0" i="0" u="none" strike="noStrike">
                        <a:effectLst/>
                        <a:latin typeface="Arial" panose="020B0604020202020204" pitchFamily="34" charset="0"/>
                      </a:endParaRPr>
                    </a:p>
                  </a:txBody>
                  <a:tcPr marL="186095" marR="186095" marT="46524" marB="4652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200" b="0" i="1" u="none" strike="noStrike" dirty="0">
                          <a:solidFill>
                            <a:srgbClr val="282828"/>
                          </a:solidFill>
                          <a:effectLst/>
                          <a:latin typeface="Open Sans"/>
                          <a:ea typeface="Times New Roman" panose="02020603050405020304" pitchFamily="18" charset="0"/>
                          <a:cs typeface="Times New Roman" panose="02020603050405020304" pitchFamily="18" charset="0"/>
                        </a:rPr>
                        <a:t>Microsoft Register Server</a:t>
                      </a: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 is a command-line tool that registers .</a:t>
                      </a:r>
                      <a:r>
                        <a:rPr lang="en-US" sz="1200" b="0" i="0" u="none" strike="noStrike" dirty="0" err="1">
                          <a:solidFill>
                            <a:srgbClr val="282828"/>
                          </a:solidFill>
                          <a:effectLst/>
                          <a:latin typeface="Open Sans"/>
                          <a:ea typeface="Times New Roman" panose="02020603050405020304" pitchFamily="18" charset="0"/>
                          <a:cs typeface="Times New Roman" panose="02020603050405020304" pitchFamily="18" charset="0"/>
                        </a:rPr>
                        <a:t>dll</a:t>
                      </a: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 files as command components in the registry.</a:t>
                      </a:r>
                      <a:endParaRPr lang="en-US" sz="1200" b="0" i="0" u="none" strike="noStrike" dirty="0">
                        <a:effectLst/>
                        <a:latin typeface="Arial" panose="020B0604020202020204" pitchFamily="34" charset="0"/>
                      </a:endParaRPr>
                    </a:p>
                  </a:txBody>
                  <a:tcPr marL="186095" marR="186095" marT="93047" marB="93047"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658519085"/>
                  </a:ext>
                </a:extLst>
              </a:tr>
            </a:tbl>
          </a:graphicData>
        </a:graphic>
      </p:graphicFrame>
    </p:spTree>
    <p:extLst>
      <p:ext uri="{BB962C8B-B14F-4D97-AF65-F5344CB8AC3E}">
        <p14:creationId xmlns:p14="http://schemas.microsoft.com/office/powerpoint/2010/main" val="2644854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FCA397-9044-4630-95C0-E891348D6E46}"/>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400" kern="1200">
                <a:solidFill>
                  <a:srgbClr val="FFFFFF"/>
                </a:solidFill>
                <a:latin typeface="+mj-lt"/>
                <a:ea typeface="+mj-ea"/>
                <a:cs typeface="+mj-cs"/>
              </a:rPr>
              <a:t>System Configuration Tools</a:t>
            </a:r>
          </a:p>
        </p:txBody>
      </p:sp>
      <p:graphicFrame>
        <p:nvGraphicFramePr>
          <p:cNvPr id="4" name="Content Placeholder 3">
            <a:extLst>
              <a:ext uri="{FF2B5EF4-FFF2-40B4-BE49-F238E27FC236}">
                <a16:creationId xmlns:a16="http://schemas.microsoft.com/office/drawing/2014/main" id="{0D3BB639-8DFD-4C17-A336-8DA066FAEC38}"/>
              </a:ext>
            </a:extLst>
          </p:cNvPr>
          <p:cNvGraphicFramePr>
            <a:graphicFrameLocks noGrp="1"/>
          </p:cNvGraphicFramePr>
          <p:nvPr>
            <p:ph idx="1"/>
            <p:extLst>
              <p:ext uri="{D42A27DB-BD31-4B8C-83A1-F6EECF244321}">
                <p14:modId xmlns:p14="http://schemas.microsoft.com/office/powerpoint/2010/main" val="388552795"/>
              </p:ext>
            </p:extLst>
          </p:nvPr>
        </p:nvGraphicFramePr>
        <p:xfrm>
          <a:off x="4038600" y="0"/>
          <a:ext cx="8153400" cy="6858000"/>
        </p:xfrm>
        <a:graphic>
          <a:graphicData uri="http://schemas.openxmlformats.org/drawingml/2006/table">
            <a:tbl>
              <a:tblPr firstRow="1" firstCol="1" bandRow="1"/>
              <a:tblGrid>
                <a:gridCol w="2656419">
                  <a:extLst>
                    <a:ext uri="{9D8B030D-6E8A-4147-A177-3AD203B41FA5}">
                      <a16:colId xmlns:a16="http://schemas.microsoft.com/office/drawing/2014/main" val="1625008134"/>
                    </a:ext>
                  </a:extLst>
                </a:gridCol>
                <a:gridCol w="5496981">
                  <a:extLst>
                    <a:ext uri="{9D8B030D-6E8A-4147-A177-3AD203B41FA5}">
                      <a16:colId xmlns:a16="http://schemas.microsoft.com/office/drawing/2014/main" val="1402956145"/>
                    </a:ext>
                  </a:extLst>
                </a:gridCol>
              </a:tblGrid>
              <a:tr h="3275690">
                <a:tc>
                  <a:txBody>
                    <a:bodyPr/>
                    <a:lstStyle/>
                    <a:p>
                      <a:pPr marL="0" marR="0" algn="ctr" fontAlgn="ctr">
                        <a:lnSpc>
                          <a:spcPct val="115000"/>
                        </a:lnSpc>
                        <a:spcBef>
                          <a:spcPts val="0"/>
                        </a:spcBef>
                        <a:spcAft>
                          <a:spcPts val="0"/>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Data Sources</a:t>
                      </a:r>
                      <a:endParaRPr lang="en-US" sz="1200" b="0" i="0" u="none" strike="noStrike">
                        <a:effectLst/>
                        <a:latin typeface="Arial" panose="020B0604020202020204" pitchFamily="34" charset="0"/>
                      </a:endParaRPr>
                    </a:p>
                  </a:txBody>
                  <a:tcPr marL="175589" marR="175589" marT="43897" marB="43897"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You use the ODBC (Open Database Connectivity) Data Source Administrator to create and manage ODBC data sources. To open the ODBC Data Source Administrator in Windows 10, do the following:</a:t>
                      </a:r>
                      <a:endParaRPr lang="en-US" sz="12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Select </a:t>
                      </a:r>
                      <a:r>
                        <a:rPr lang="en-US" sz="1200" b="1" i="0" u="none" strike="noStrike">
                          <a:solidFill>
                            <a:srgbClr val="282828"/>
                          </a:solidFill>
                          <a:effectLst/>
                          <a:latin typeface="Open Sans"/>
                          <a:ea typeface="Times New Roman" panose="02020603050405020304" pitchFamily="18" charset="0"/>
                          <a:cs typeface="Times New Roman" panose="02020603050405020304" pitchFamily="18" charset="0"/>
                        </a:rPr>
                        <a:t>Start</a:t>
                      </a: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a:t>
                      </a:r>
                      <a:endParaRPr lang="en-US" sz="12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Select </a:t>
                      </a:r>
                      <a:r>
                        <a:rPr lang="en-US" sz="1200" b="1" i="0" u="none" strike="noStrike">
                          <a:solidFill>
                            <a:srgbClr val="282828"/>
                          </a:solidFill>
                          <a:effectLst/>
                          <a:latin typeface="Open Sans"/>
                          <a:ea typeface="Times New Roman" panose="02020603050405020304" pitchFamily="18" charset="0"/>
                          <a:cs typeface="Times New Roman" panose="02020603050405020304" pitchFamily="18" charset="0"/>
                        </a:rPr>
                        <a:t>Windows System</a:t>
                      </a: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a:t>
                      </a:r>
                      <a:endParaRPr lang="en-US" sz="12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Select </a:t>
                      </a:r>
                      <a:r>
                        <a:rPr lang="en-US" sz="1200" b="1" i="0" u="none" strike="noStrike">
                          <a:solidFill>
                            <a:srgbClr val="282828"/>
                          </a:solidFill>
                          <a:effectLst/>
                          <a:latin typeface="Open Sans"/>
                          <a:ea typeface="Times New Roman" panose="02020603050405020304" pitchFamily="18" charset="0"/>
                          <a:cs typeface="Times New Roman" panose="02020603050405020304" pitchFamily="18" charset="0"/>
                        </a:rPr>
                        <a:t>Control Panel</a:t>
                      </a: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a:t>
                      </a:r>
                      <a:endParaRPr lang="en-US" sz="12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In Control Panel, select </a:t>
                      </a:r>
                      <a:r>
                        <a:rPr lang="en-US" sz="1200" b="1" i="0" u="none" strike="noStrike">
                          <a:solidFill>
                            <a:srgbClr val="282828"/>
                          </a:solidFill>
                          <a:effectLst/>
                          <a:latin typeface="Open Sans"/>
                          <a:ea typeface="Times New Roman" panose="02020603050405020304" pitchFamily="18" charset="0"/>
                          <a:cs typeface="Times New Roman" panose="02020603050405020304" pitchFamily="18" charset="0"/>
                        </a:rPr>
                        <a:t>System and Security</a:t>
                      </a: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a:t>
                      </a:r>
                      <a:endParaRPr lang="en-US" sz="12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Select </a:t>
                      </a:r>
                      <a:r>
                        <a:rPr lang="en-US" sz="1200" b="1" i="0" u="none" strike="noStrike">
                          <a:solidFill>
                            <a:srgbClr val="282828"/>
                          </a:solidFill>
                          <a:effectLst/>
                          <a:latin typeface="Open Sans"/>
                          <a:ea typeface="Times New Roman" panose="02020603050405020304" pitchFamily="18" charset="0"/>
                          <a:cs typeface="Times New Roman" panose="02020603050405020304" pitchFamily="18" charset="0"/>
                        </a:rPr>
                        <a:t>Administrative Tools</a:t>
                      </a: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a:t>
                      </a:r>
                      <a:endParaRPr lang="en-US" sz="12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In Administrative Tools, select </a:t>
                      </a:r>
                      <a:r>
                        <a:rPr lang="en-US" sz="1200" b="1" i="0" u="none" strike="noStrike">
                          <a:solidFill>
                            <a:srgbClr val="282828"/>
                          </a:solidFill>
                          <a:effectLst/>
                          <a:latin typeface="Open Sans"/>
                          <a:ea typeface="Times New Roman" panose="02020603050405020304" pitchFamily="18" charset="0"/>
                          <a:cs typeface="Times New Roman" panose="02020603050405020304" pitchFamily="18" charset="0"/>
                        </a:rPr>
                        <a:t>Data Sources (ODBC)</a:t>
                      </a: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a:t>
                      </a:r>
                      <a:endParaRPr lang="en-US" sz="1200" b="0" i="0" u="none" strike="noStrike">
                        <a:effectLst/>
                        <a:latin typeface="Arial" panose="020B0604020202020204" pitchFamily="34" charset="0"/>
                      </a:endParaRPr>
                    </a:p>
                  </a:txBody>
                  <a:tcPr marL="175589" marR="175589" marT="87794" marB="8779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228150157"/>
                  </a:ext>
                </a:extLst>
              </a:tr>
              <a:tr h="3582310">
                <a:tc>
                  <a:txBody>
                    <a:bodyPr/>
                    <a:lstStyle/>
                    <a:p>
                      <a:pPr marL="0" marR="0" algn="ctr" fontAlgn="ctr">
                        <a:lnSpc>
                          <a:spcPct val="115000"/>
                        </a:lnSpc>
                        <a:spcBef>
                          <a:spcPts val="0"/>
                        </a:spcBef>
                        <a:spcAft>
                          <a:spcPts val="0"/>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Advanced Security</a:t>
                      </a:r>
                      <a:endParaRPr lang="en-US" sz="1200" b="0" i="0" u="none" strike="noStrike">
                        <a:effectLst/>
                        <a:latin typeface="Arial" panose="020B0604020202020204" pitchFamily="34" charset="0"/>
                      </a:endParaRPr>
                    </a:p>
                  </a:txBody>
                  <a:tcPr marL="175589" marR="175589" marT="43897" marB="43897"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Everyday configuration tasks for the Windows Firewall are completed using the Windows Firewall applet in Control Panel. However, advanced firewall configuration tasks can be performed using an MMC snap-in called </a:t>
                      </a:r>
                      <a:r>
                        <a:rPr lang="en-US" sz="1200" b="0" i="1" u="none" strike="noStrike" dirty="0">
                          <a:solidFill>
                            <a:srgbClr val="282828"/>
                          </a:solidFill>
                          <a:effectLst/>
                          <a:latin typeface="Open Sans"/>
                          <a:ea typeface="Times New Roman" panose="02020603050405020304" pitchFamily="18" charset="0"/>
                          <a:cs typeface="Times New Roman" panose="02020603050405020304" pitchFamily="18" charset="0"/>
                        </a:rPr>
                        <a:t>Windows Firewall with Advanced Security</a:t>
                      </a: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a:t>
                      </a:r>
                      <a:endParaRPr lang="en-US" sz="1200" b="0" i="0" u="none" strike="noStrike" dirty="0">
                        <a:effectLst/>
                        <a:latin typeface="Arial" panose="020B0604020202020204" pitchFamily="34" charset="0"/>
                      </a:endParaRPr>
                    </a:p>
                    <a:p>
                      <a:pPr marL="0" marR="0" algn="l" fontAlgn="ctr">
                        <a:lnSpc>
                          <a:spcPct val="115000"/>
                        </a:lnSpc>
                        <a:spcBef>
                          <a:spcPts val="0"/>
                        </a:spcBef>
                        <a:spcAft>
                          <a:spcPts val="1000"/>
                        </a:spcAft>
                      </a:pP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Windows Firewall with Advanced Security supports a more granular firewall configuration than can be created using the Windows Firewall applet in Control Panel. For example, it can filter traffic based on parameters such as:</a:t>
                      </a:r>
                      <a:endParaRPr lang="en-US" sz="12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Source IP address</a:t>
                      </a:r>
                      <a:endParaRPr lang="en-US" sz="12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Destination IP address</a:t>
                      </a:r>
                      <a:endParaRPr lang="en-US" sz="12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Port number</a:t>
                      </a:r>
                      <a:endParaRPr lang="en-US" sz="12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ICMP protocol</a:t>
                      </a:r>
                      <a:endParaRPr lang="en-US" sz="1200" b="0" i="0" u="none" strike="noStrike" dirty="0">
                        <a:effectLst/>
                        <a:latin typeface="Arial" panose="020B0604020202020204" pitchFamily="34" charset="0"/>
                      </a:endParaRPr>
                    </a:p>
                  </a:txBody>
                  <a:tcPr marL="175589" marR="175589" marT="87794" marB="8779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121090847"/>
                  </a:ext>
                </a:extLst>
              </a:tr>
            </a:tbl>
          </a:graphicData>
        </a:graphic>
      </p:graphicFrame>
    </p:spTree>
    <p:extLst>
      <p:ext uri="{BB962C8B-B14F-4D97-AF65-F5344CB8AC3E}">
        <p14:creationId xmlns:p14="http://schemas.microsoft.com/office/powerpoint/2010/main" val="34956054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EF6452-167C-4FD0-B400-5EAC8B3204DF}"/>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System Commands (Windows Command Prompt)</a:t>
            </a:r>
          </a:p>
        </p:txBody>
      </p:sp>
      <p:graphicFrame>
        <p:nvGraphicFramePr>
          <p:cNvPr id="4" name="Content Placeholder 3">
            <a:extLst>
              <a:ext uri="{FF2B5EF4-FFF2-40B4-BE49-F238E27FC236}">
                <a16:creationId xmlns:a16="http://schemas.microsoft.com/office/drawing/2014/main" id="{A291E4E7-F48B-4CC0-8526-BADBB0E9385A}"/>
              </a:ext>
            </a:extLst>
          </p:cNvPr>
          <p:cNvGraphicFramePr>
            <a:graphicFrameLocks noGrp="1"/>
          </p:cNvGraphicFramePr>
          <p:nvPr>
            <p:ph idx="1"/>
            <p:extLst>
              <p:ext uri="{D42A27DB-BD31-4B8C-83A1-F6EECF244321}">
                <p14:modId xmlns:p14="http://schemas.microsoft.com/office/powerpoint/2010/main" val="56623221"/>
              </p:ext>
            </p:extLst>
          </p:nvPr>
        </p:nvGraphicFramePr>
        <p:xfrm>
          <a:off x="4069295" y="129310"/>
          <a:ext cx="8021105" cy="6585526"/>
        </p:xfrm>
        <a:graphic>
          <a:graphicData uri="http://schemas.openxmlformats.org/drawingml/2006/table">
            <a:tbl>
              <a:tblPr firstRow="1" firstCol="1" bandRow="1"/>
              <a:tblGrid>
                <a:gridCol w="1787708">
                  <a:extLst>
                    <a:ext uri="{9D8B030D-6E8A-4147-A177-3AD203B41FA5}">
                      <a16:colId xmlns:a16="http://schemas.microsoft.com/office/drawing/2014/main" val="3025546807"/>
                    </a:ext>
                  </a:extLst>
                </a:gridCol>
                <a:gridCol w="6233397">
                  <a:extLst>
                    <a:ext uri="{9D8B030D-6E8A-4147-A177-3AD203B41FA5}">
                      <a16:colId xmlns:a16="http://schemas.microsoft.com/office/drawing/2014/main" val="2124786083"/>
                    </a:ext>
                  </a:extLst>
                </a:gridCol>
              </a:tblGrid>
              <a:tr h="2262501">
                <a:tc>
                  <a:txBody>
                    <a:bodyPr/>
                    <a:lstStyle/>
                    <a:p>
                      <a:pPr marL="0" marR="0" algn="ctr" fontAlgn="ctr">
                        <a:lnSpc>
                          <a:spcPct val="115000"/>
                        </a:lnSpc>
                        <a:spcBef>
                          <a:spcPts val="375"/>
                        </a:spcBef>
                        <a:spcAft>
                          <a:spcPts val="375"/>
                        </a:spcAft>
                      </a:pPr>
                      <a:r>
                        <a:rPr lang="en-US" sz="1100" b="1" i="0" u="none" strike="noStrike">
                          <a:solidFill>
                            <a:srgbClr val="282828"/>
                          </a:solidFill>
                          <a:effectLst/>
                          <a:latin typeface="Open Sans"/>
                          <a:ea typeface="Times New Roman" panose="02020603050405020304" pitchFamily="18" charset="0"/>
                          <a:cs typeface="Times New Roman" panose="02020603050405020304" pitchFamily="18" charset="0"/>
                        </a:rPr>
                        <a:t>expand</a:t>
                      </a:r>
                      <a:endParaRPr lang="en-US" sz="1900" b="0" i="0" u="none" strike="noStrike">
                        <a:effectLst/>
                        <a:latin typeface="Arial" panose="020B0604020202020204" pitchFamily="34" charset="0"/>
                      </a:endParaRPr>
                    </a:p>
                  </a:txBody>
                  <a:tcPr marL="197261" marR="197261" marT="49315" marB="49315"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375"/>
                        </a:spcBef>
                        <a:spcAft>
                          <a:spcPts val="375"/>
                        </a:spcAft>
                      </a:pPr>
                      <a:r>
                        <a:rPr lang="en-US" sz="1100" b="0" i="0" u="none" strike="noStrike">
                          <a:solidFill>
                            <a:srgbClr val="282828"/>
                          </a:solidFill>
                          <a:effectLst/>
                          <a:latin typeface="Open Sans"/>
                          <a:ea typeface="Times New Roman" panose="02020603050405020304" pitchFamily="18" charset="0"/>
                          <a:cs typeface="Times New Roman" panose="02020603050405020304" pitchFamily="18" charset="0"/>
                        </a:rPr>
                        <a:t>The </a:t>
                      </a:r>
                      <a:r>
                        <a:rPr lang="en-US" sz="1100" b="1" i="0" u="none" strike="noStrike">
                          <a:solidFill>
                            <a:srgbClr val="282828"/>
                          </a:solidFill>
                          <a:effectLst/>
                          <a:latin typeface="Open Sans"/>
                          <a:ea typeface="Times New Roman" panose="02020603050405020304" pitchFamily="18" charset="0"/>
                          <a:cs typeface="Times New Roman" panose="02020603050405020304" pitchFamily="18" charset="0"/>
                        </a:rPr>
                        <a:t>expand</a:t>
                      </a:r>
                      <a:r>
                        <a:rPr lang="en-US" sz="1100" b="0" i="0" u="none" strike="noStrike">
                          <a:solidFill>
                            <a:srgbClr val="282828"/>
                          </a:solidFill>
                          <a:effectLst/>
                          <a:latin typeface="Open Sans"/>
                          <a:ea typeface="Times New Roman" panose="02020603050405020304" pitchFamily="18" charset="0"/>
                          <a:cs typeface="Times New Roman" panose="02020603050405020304" pitchFamily="18" charset="0"/>
                        </a:rPr>
                        <a:t> command is used to expand compressed .cab files.</a:t>
                      </a:r>
                      <a:endParaRPr lang="en-US" sz="19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100" b="1" i="0" u="none" strike="noStrike">
                          <a:solidFill>
                            <a:srgbClr val="282828"/>
                          </a:solidFill>
                          <a:effectLst/>
                          <a:latin typeface="Open Sans"/>
                          <a:ea typeface="Times New Roman" panose="02020603050405020304" pitchFamily="18" charset="0"/>
                          <a:cs typeface="Times New Roman" panose="02020603050405020304" pitchFamily="18" charset="0"/>
                        </a:rPr>
                        <a:t>expand -d </a:t>
                      </a:r>
                      <a:r>
                        <a:rPr lang="en-US" sz="1100" b="1" i="1" u="none" strike="noStrike">
                          <a:solidFill>
                            <a:srgbClr val="282828"/>
                          </a:solidFill>
                          <a:effectLst/>
                          <a:latin typeface="Open Sans"/>
                          <a:ea typeface="Times New Roman" panose="02020603050405020304" pitchFamily="18" charset="0"/>
                          <a:cs typeface="Times New Roman" panose="02020603050405020304" pitchFamily="18" charset="0"/>
                        </a:rPr>
                        <a:t>[source_file]</a:t>
                      </a:r>
                      <a:r>
                        <a:rPr lang="en-US" sz="1100" b="0" i="0" u="none" strike="noStrike">
                          <a:solidFill>
                            <a:srgbClr val="282828"/>
                          </a:solidFill>
                          <a:effectLst/>
                          <a:latin typeface="Open Sans"/>
                          <a:ea typeface="Times New Roman" panose="02020603050405020304" pitchFamily="18" charset="0"/>
                          <a:cs typeface="Times New Roman" panose="02020603050405020304" pitchFamily="18" charset="0"/>
                        </a:rPr>
                        <a:t> displays the contents of the specified .cab file.</a:t>
                      </a:r>
                      <a:endParaRPr lang="en-US" sz="19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100" b="1" i="0" u="none" strike="noStrike">
                          <a:solidFill>
                            <a:srgbClr val="282828"/>
                          </a:solidFill>
                          <a:effectLst/>
                          <a:latin typeface="Open Sans"/>
                          <a:ea typeface="Times New Roman" panose="02020603050405020304" pitchFamily="18" charset="0"/>
                          <a:cs typeface="Times New Roman" panose="02020603050405020304" pitchFamily="18" charset="0"/>
                        </a:rPr>
                        <a:t>expand </a:t>
                      </a:r>
                      <a:r>
                        <a:rPr lang="en-US" sz="1100" b="1" i="1" u="none" strike="noStrike">
                          <a:solidFill>
                            <a:srgbClr val="282828"/>
                          </a:solidFill>
                          <a:effectLst/>
                          <a:latin typeface="Open Sans"/>
                          <a:ea typeface="Times New Roman" panose="02020603050405020304" pitchFamily="18" charset="0"/>
                          <a:cs typeface="Times New Roman" panose="02020603050405020304" pitchFamily="18" charset="0"/>
                        </a:rPr>
                        <a:t>[source_file]</a:t>
                      </a:r>
                      <a:r>
                        <a:rPr lang="en-US" sz="1100" b="1" i="0" u="none" strike="noStrike">
                          <a:solidFill>
                            <a:srgbClr val="282828"/>
                          </a:solidFill>
                          <a:effectLst/>
                          <a:latin typeface="Open Sans"/>
                          <a:ea typeface="Times New Roman" panose="02020603050405020304" pitchFamily="18" charset="0"/>
                          <a:cs typeface="Times New Roman" panose="02020603050405020304" pitchFamily="18" charset="0"/>
                        </a:rPr>
                        <a:t> </a:t>
                      </a:r>
                      <a:r>
                        <a:rPr lang="en-US" sz="1100" b="1" i="1" u="none" strike="noStrike">
                          <a:solidFill>
                            <a:srgbClr val="282828"/>
                          </a:solidFill>
                          <a:effectLst/>
                          <a:latin typeface="Open Sans"/>
                          <a:ea typeface="Times New Roman" panose="02020603050405020304" pitchFamily="18" charset="0"/>
                          <a:cs typeface="Times New Roman" panose="02020603050405020304" pitchFamily="18" charset="0"/>
                        </a:rPr>
                        <a:t>[destination]</a:t>
                      </a:r>
                      <a:r>
                        <a:rPr lang="en-US" sz="1100" b="0" i="0" u="none" strike="noStrike">
                          <a:solidFill>
                            <a:srgbClr val="282828"/>
                          </a:solidFill>
                          <a:effectLst/>
                          <a:latin typeface="Open Sans"/>
                          <a:ea typeface="Times New Roman" panose="02020603050405020304" pitchFamily="18" charset="0"/>
                          <a:cs typeface="Times New Roman" panose="02020603050405020304" pitchFamily="18" charset="0"/>
                        </a:rPr>
                        <a:t> expands all the files in the specified .cab file to the chosen destination.</a:t>
                      </a:r>
                      <a:endParaRPr lang="en-US" sz="19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100" b="1" i="0" u="none" strike="noStrike">
                          <a:solidFill>
                            <a:srgbClr val="282828"/>
                          </a:solidFill>
                          <a:effectLst/>
                          <a:latin typeface="Open Sans"/>
                          <a:ea typeface="Times New Roman" panose="02020603050405020304" pitchFamily="18" charset="0"/>
                          <a:cs typeface="Times New Roman" panose="02020603050405020304" pitchFamily="18" charset="0"/>
                        </a:rPr>
                        <a:t>expand </a:t>
                      </a:r>
                      <a:r>
                        <a:rPr lang="en-US" sz="1100" b="1" i="1" u="none" strike="noStrike">
                          <a:solidFill>
                            <a:srgbClr val="282828"/>
                          </a:solidFill>
                          <a:effectLst/>
                          <a:latin typeface="Open Sans"/>
                          <a:ea typeface="Times New Roman" panose="02020603050405020304" pitchFamily="18" charset="0"/>
                          <a:cs typeface="Times New Roman" panose="02020603050405020304" pitchFamily="18" charset="0"/>
                        </a:rPr>
                        <a:t>[source_file]</a:t>
                      </a:r>
                      <a:r>
                        <a:rPr lang="en-US" sz="1100" b="1" i="0" u="none" strike="noStrike">
                          <a:solidFill>
                            <a:srgbClr val="282828"/>
                          </a:solidFill>
                          <a:effectLst/>
                          <a:latin typeface="Open Sans"/>
                          <a:ea typeface="Times New Roman" panose="02020603050405020304" pitchFamily="18" charset="0"/>
                          <a:cs typeface="Times New Roman" panose="02020603050405020304" pitchFamily="18" charset="0"/>
                        </a:rPr>
                        <a:t> f:</a:t>
                      </a:r>
                      <a:r>
                        <a:rPr lang="en-US" sz="1100" b="1" i="1" u="none" strike="noStrike">
                          <a:solidFill>
                            <a:srgbClr val="282828"/>
                          </a:solidFill>
                          <a:effectLst/>
                          <a:latin typeface="Open Sans"/>
                          <a:ea typeface="Times New Roman" panose="02020603050405020304" pitchFamily="18" charset="0"/>
                          <a:cs typeface="Times New Roman" panose="02020603050405020304" pitchFamily="18" charset="0"/>
                        </a:rPr>
                        <a:t>[filename]</a:t>
                      </a:r>
                      <a:r>
                        <a:rPr lang="en-US" sz="1100" b="1" i="0" u="none" strike="noStrike">
                          <a:solidFill>
                            <a:srgbClr val="282828"/>
                          </a:solidFill>
                          <a:effectLst/>
                          <a:latin typeface="Open Sans"/>
                          <a:ea typeface="Times New Roman" panose="02020603050405020304" pitchFamily="18" charset="0"/>
                          <a:cs typeface="Times New Roman" panose="02020603050405020304" pitchFamily="18" charset="0"/>
                        </a:rPr>
                        <a:t> </a:t>
                      </a:r>
                      <a:r>
                        <a:rPr lang="en-US" sz="1100" b="1" i="1" u="none" strike="noStrike">
                          <a:solidFill>
                            <a:srgbClr val="282828"/>
                          </a:solidFill>
                          <a:effectLst/>
                          <a:latin typeface="Open Sans"/>
                          <a:ea typeface="Times New Roman" panose="02020603050405020304" pitchFamily="18" charset="0"/>
                          <a:cs typeface="Times New Roman" panose="02020603050405020304" pitchFamily="18" charset="0"/>
                        </a:rPr>
                        <a:t>[destination]</a:t>
                      </a:r>
                      <a:r>
                        <a:rPr lang="en-US" sz="1100" b="0" i="0" u="none" strike="noStrike">
                          <a:solidFill>
                            <a:srgbClr val="282828"/>
                          </a:solidFill>
                          <a:effectLst/>
                          <a:latin typeface="Open Sans"/>
                          <a:ea typeface="Times New Roman" panose="02020603050405020304" pitchFamily="18" charset="0"/>
                          <a:cs typeface="Times New Roman" panose="02020603050405020304" pitchFamily="18" charset="0"/>
                        </a:rPr>
                        <a:t> extracts a single file from the specified .cab file to the chosen destination.</a:t>
                      </a:r>
                      <a:endParaRPr lang="en-US" sz="1900" b="0" i="0" u="none" strike="noStrike">
                        <a:effectLst/>
                        <a:latin typeface="Arial" panose="020B0604020202020204" pitchFamily="34" charset="0"/>
                      </a:endParaRPr>
                    </a:p>
                  </a:txBody>
                  <a:tcPr marL="197261" marR="197261" marT="98630" marB="9863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813429586"/>
                  </a:ext>
                </a:extLst>
              </a:tr>
              <a:tr h="1077507">
                <a:tc>
                  <a:txBody>
                    <a:bodyPr/>
                    <a:lstStyle/>
                    <a:p>
                      <a:pPr marL="0" marR="0" algn="ctr" fontAlgn="ctr">
                        <a:lnSpc>
                          <a:spcPct val="115000"/>
                        </a:lnSpc>
                        <a:spcBef>
                          <a:spcPts val="0"/>
                        </a:spcBef>
                        <a:spcAft>
                          <a:spcPts val="0"/>
                        </a:spcAft>
                      </a:pPr>
                      <a:r>
                        <a:rPr lang="en-US" sz="1100" b="1" i="0" u="none" strike="noStrike">
                          <a:solidFill>
                            <a:srgbClr val="282828"/>
                          </a:solidFill>
                          <a:effectLst/>
                          <a:latin typeface="Open Sans"/>
                          <a:ea typeface="Times New Roman" panose="02020603050405020304" pitchFamily="18" charset="0"/>
                          <a:cs typeface="Times New Roman" panose="02020603050405020304" pitchFamily="18" charset="0"/>
                        </a:rPr>
                        <a:t>tasklist</a:t>
                      </a:r>
                      <a:endParaRPr lang="en-US" sz="1900" b="0" i="0" u="none" strike="noStrike">
                        <a:effectLst/>
                        <a:latin typeface="Arial" panose="020B0604020202020204" pitchFamily="34" charset="0"/>
                      </a:endParaRPr>
                    </a:p>
                  </a:txBody>
                  <a:tcPr marL="197261" marR="197261" marT="49315" marB="49315"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100" b="0" i="0" u="none" strike="noStrike">
                          <a:solidFill>
                            <a:srgbClr val="282828"/>
                          </a:solidFill>
                          <a:effectLst/>
                          <a:latin typeface="Open Sans"/>
                          <a:ea typeface="Times New Roman" panose="02020603050405020304" pitchFamily="18" charset="0"/>
                          <a:cs typeface="Times New Roman" panose="02020603050405020304" pitchFamily="18" charset="0"/>
                        </a:rPr>
                        <a:t>The </a:t>
                      </a:r>
                      <a:r>
                        <a:rPr lang="en-US" sz="1100" b="1" i="0" u="none" strike="noStrike">
                          <a:solidFill>
                            <a:srgbClr val="282828"/>
                          </a:solidFill>
                          <a:effectLst/>
                          <a:latin typeface="Open Sans"/>
                          <a:ea typeface="Times New Roman" panose="02020603050405020304" pitchFamily="18" charset="0"/>
                          <a:cs typeface="Times New Roman" panose="02020603050405020304" pitchFamily="18" charset="0"/>
                        </a:rPr>
                        <a:t>tasklist</a:t>
                      </a:r>
                      <a:r>
                        <a:rPr lang="en-US" sz="1100" b="0" i="0" u="none" strike="noStrike">
                          <a:solidFill>
                            <a:srgbClr val="282828"/>
                          </a:solidFill>
                          <a:effectLst/>
                          <a:latin typeface="Open Sans"/>
                          <a:ea typeface="Times New Roman" panose="02020603050405020304" pitchFamily="18" charset="0"/>
                          <a:cs typeface="Times New Roman" panose="02020603050405020304" pitchFamily="18" charset="0"/>
                        </a:rPr>
                        <a:t> command displays a list of the processes that are currently running on the system. The output of the </a:t>
                      </a:r>
                      <a:r>
                        <a:rPr lang="en-US" sz="1100" b="1" i="0" u="none" strike="noStrike">
                          <a:solidFill>
                            <a:srgbClr val="282828"/>
                          </a:solidFill>
                          <a:effectLst/>
                          <a:latin typeface="Open Sans"/>
                          <a:ea typeface="Times New Roman" panose="02020603050405020304" pitchFamily="18" charset="0"/>
                          <a:cs typeface="Times New Roman" panose="02020603050405020304" pitchFamily="18" charset="0"/>
                        </a:rPr>
                        <a:t>tasklist</a:t>
                      </a:r>
                      <a:r>
                        <a:rPr lang="en-US" sz="1100" b="0" i="0" u="none" strike="noStrike">
                          <a:solidFill>
                            <a:srgbClr val="282828"/>
                          </a:solidFill>
                          <a:effectLst/>
                          <a:latin typeface="Open Sans"/>
                          <a:ea typeface="Times New Roman" panose="02020603050405020304" pitchFamily="18" charset="0"/>
                          <a:cs typeface="Times New Roman" panose="02020603050405020304" pitchFamily="18" charset="0"/>
                        </a:rPr>
                        <a:t> command includes a process ID (PID) that can be used to end the process.</a:t>
                      </a:r>
                      <a:endParaRPr lang="en-US" sz="1900" b="0" i="0" u="none" strike="noStrike">
                        <a:effectLst/>
                        <a:latin typeface="Arial" panose="020B0604020202020204" pitchFamily="34" charset="0"/>
                      </a:endParaRPr>
                    </a:p>
                  </a:txBody>
                  <a:tcPr marL="197261" marR="197261" marT="98630" marB="9863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95227139"/>
                  </a:ext>
                </a:extLst>
              </a:tr>
              <a:tr h="2168011">
                <a:tc>
                  <a:txBody>
                    <a:bodyPr/>
                    <a:lstStyle/>
                    <a:p>
                      <a:pPr marL="0" marR="0" algn="ctr" fontAlgn="ctr">
                        <a:lnSpc>
                          <a:spcPct val="115000"/>
                        </a:lnSpc>
                        <a:spcBef>
                          <a:spcPts val="0"/>
                        </a:spcBef>
                        <a:spcAft>
                          <a:spcPts val="0"/>
                        </a:spcAft>
                      </a:pPr>
                      <a:r>
                        <a:rPr lang="en-US" sz="1100" b="1" i="0" u="none" strike="noStrike">
                          <a:solidFill>
                            <a:srgbClr val="282828"/>
                          </a:solidFill>
                          <a:effectLst/>
                          <a:latin typeface="Open Sans"/>
                          <a:ea typeface="Times New Roman" panose="02020603050405020304" pitchFamily="18" charset="0"/>
                          <a:cs typeface="Times New Roman" panose="02020603050405020304" pitchFamily="18" charset="0"/>
                        </a:rPr>
                        <a:t>taskkill</a:t>
                      </a:r>
                      <a:endParaRPr lang="en-US" sz="1900" b="0" i="0" u="none" strike="noStrike">
                        <a:effectLst/>
                        <a:latin typeface="Arial" panose="020B0604020202020204" pitchFamily="34" charset="0"/>
                      </a:endParaRPr>
                    </a:p>
                  </a:txBody>
                  <a:tcPr marL="197261" marR="197261" marT="49315" marB="49315"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100" b="0" i="0" u="none" strike="noStrike">
                          <a:solidFill>
                            <a:srgbClr val="282828"/>
                          </a:solidFill>
                          <a:effectLst/>
                          <a:latin typeface="Open Sans"/>
                          <a:ea typeface="Times New Roman" panose="02020603050405020304" pitchFamily="18" charset="0"/>
                          <a:cs typeface="Times New Roman" panose="02020603050405020304" pitchFamily="18" charset="0"/>
                        </a:rPr>
                        <a:t>The </a:t>
                      </a:r>
                      <a:r>
                        <a:rPr lang="en-US" sz="1100" b="1" i="0" u="none" strike="noStrike">
                          <a:solidFill>
                            <a:srgbClr val="282828"/>
                          </a:solidFill>
                          <a:effectLst/>
                          <a:latin typeface="Open Sans"/>
                          <a:ea typeface="Times New Roman" panose="02020603050405020304" pitchFamily="18" charset="0"/>
                          <a:cs typeface="Times New Roman" panose="02020603050405020304" pitchFamily="18" charset="0"/>
                        </a:rPr>
                        <a:t>taskkill</a:t>
                      </a:r>
                      <a:r>
                        <a:rPr lang="en-US" sz="1100" b="0" i="0" u="none" strike="noStrike">
                          <a:solidFill>
                            <a:srgbClr val="282828"/>
                          </a:solidFill>
                          <a:effectLst/>
                          <a:latin typeface="Open Sans"/>
                          <a:ea typeface="Times New Roman" panose="02020603050405020304" pitchFamily="18" charset="0"/>
                          <a:cs typeface="Times New Roman" panose="02020603050405020304" pitchFamily="18" charset="0"/>
                        </a:rPr>
                        <a:t> command is used to end running processes.</a:t>
                      </a:r>
                      <a:endParaRPr lang="en-US" sz="19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100" b="1" i="0" u="none" strike="noStrike">
                          <a:solidFill>
                            <a:srgbClr val="282828"/>
                          </a:solidFill>
                          <a:effectLst/>
                          <a:latin typeface="Open Sans"/>
                          <a:ea typeface="Times New Roman" panose="02020603050405020304" pitchFamily="18" charset="0"/>
                          <a:cs typeface="Times New Roman" panose="02020603050405020304" pitchFamily="18" charset="0"/>
                        </a:rPr>
                        <a:t>taskkill /im </a:t>
                      </a:r>
                      <a:r>
                        <a:rPr lang="en-US" sz="1100" b="1" i="1" u="none" strike="noStrike">
                          <a:solidFill>
                            <a:srgbClr val="282828"/>
                          </a:solidFill>
                          <a:effectLst/>
                          <a:latin typeface="Open Sans"/>
                          <a:ea typeface="Times New Roman" panose="02020603050405020304" pitchFamily="18" charset="0"/>
                          <a:cs typeface="Times New Roman" panose="02020603050405020304" pitchFamily="18" charset="0"/>
                        </a:rPr>
                        <a:t>[image_name]</a:t>
                      </a:r>
                      <a:r>
                        <a:rPr lang="en-US" sz="1100" b="0" i="0" u="none" strike="noStrike">
                          <a:solidFill>
                            <a:srgbClr val="282828"/>
                          </a:solidFill>
                          <a:effectLst/>
                          <a:latin typeface="Open Sans"/>
                          <a:ea typeface="Times New Roman" panose="02020603050405020304" pitchFamily="18" charset="0"/>
                          <a:cs typeface="Times New Roman" panose="02020603050405020304" pitchFamily="18" charset="0"/>
                        </a:rPr>
                        <a:t> kills the specified process by using its image name (e.g., mspaint.exe).</a:t>
                      </a:r>
                      <a:endParaRPr lang="en-US" sz="19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100" b="1" i="0" u="none" strike="noStrike">
                          <a:solidFill>
                            <a:srgbClr val="282828"/>
                          </a:solidFill>
                          <a:effectLst/>
                          <a:latin typeface="Open Sans"/>
                          <a:ea typeface="Times New Roman" panose="02020603050405020304" pitchFamily="18" charset="0"/>
                          <a:cs typeface="Times New Roman" panose="02020603050405020304" pitchFamily="18" charset="0"/>
                        </a:rPr>
                        <a:t>taskkill /PID </a:t>
                      </a:r>
                      <a:r>
                        <a:rPr lang="en-US" sz="1100" b="1" i="1" u="none" strike="noStrike">
                          <a:solidFill>
                            <a:srgbClr val="282828"/>
                          </a:solidFill>
                          <a:effectLst/>
                          <a:latin typeface="Open Sans"/>
                          <a:ea typeface="Times New Roman" panose="02020603050405020304" pitchFamily="18" charset="0"/>
                          <a:cs typeface="Times New Roman" panose="02020603050405020304" pitchFamily="18" charset="0"/>
                        </a:rPr>
                        <a:t>[pid_number]</a:t>
                      </a:r>
                      <a:r>
                        <a:rPr lang="en-US" sz="1100" b="0" i="0" u="none" strike="noStrike">
                          <a:solidFill>
                            <a:srgbClr val="282828"/>
                          </a:solidFill>
                          <a:effectLst/>
                          <a:latin typeface="Open Sans"/>
                          <a:ea typeface="Times New Roman" panose="02020603050405020304" pitchFamily="18" charset="0"/>
                          <a:cs typeface="Times New Roman" panose="02020603050405020304" pitchFamily="18" charset="0"/>
                        </a:rPr>
                        <a:t> kills the specified process by using its PID (e.g., 3572).</a:t>
                      </a:r>
                      <a:endParaRPr lang="en-US" sz="1900" b="0" i="0" u="none" strike="noStrike">
                        <a:effectLst/>
                        <a:latin typeface="Arial" panose="020B0604020202020204" pitchFamily="34" charset="0"/>
                      </a:endParaRPr>
                    </a:p>
                    <a:p>
                      <a:pPr marL="0" marR="0" algn="l" fontAlgn="ctr">
                        <a:lnSpc>
                          <a:spcPct val="115000"/>
                        </a:lnSpc>
                        <a:spcBef>
                          <a:spcPts val="0"/>
                        </a:spcBef>
                        <a:spcAft>
                          <a:spcPts val="600"/>
                        </a:spcAft>
                      </a:pP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Sometimes a process will not respond the </a:t>
                      </a:r>
                      <a:r>
                        <a:rPr lang="en-US" sz="1000" b="1" i="0" u="none" strike="noStrike">
                          <a:solidFill>
                            <a:srgbClr val="282828"/>
                          </a:solidFill>
                          <a:effectLst/>
                          <a:latin typeface="Open Sans"/>
                          <a:ea typeface="Times New Roman" panose="02020603050405020304" pitchFamily="18" charset="0"/>
                          <a:cs typeface="Times New Roman" panose="02020603050405020304" pitchFamily="18" charset="0"/>
                        </a:rPr>
                        <a:t>taskkill</a:t>
                      </a: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 command. If this is the case, use the </a:t>
                      </a:r>
                      <a:r>
                        <a:rPr lang="en-US" sz="1000" b="1" i="0" u="none" strike="noStrike">
                          <a:solidFill>
                            <a:srgbClr val="282828"/>
                          </a:solidFill>
                          <a:effectLst/>
                          <a:latin typeface="Open Sans"/>
                          <a:ea typeface="Times New Roman" panose="02020603050405020304" pitchFamily="18" charset="0"/>
                          <a:cs typeface="Times New Roman" panose="02020603050405020304" pitchFamily="18" charset="0"/>
                        </a:rPr>
                        <a:t>/f</a:t>
                      </a: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 option with the command, which forces the process to close.</a:t>
                      </a:r>
                      <a:endParaRPr lang="en-US" sz="1900" b="0" i="0" u="none" strike="noStrike">
                        <a:effectLst/>
                        <a:latin typeface="Arial" panose="020B0604020202020204" pitchFamily="34" charset="0"/>
                      </a:endParaRPr>
                    </a:p>
                  </a:txBody>
                  <a:tcPr marL="197261" marR="197261" marT="98630" marB="9863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264866750"/>
                  </a:ext>
                </a:extLst>
              </a:tr>
              <a:tr h="1077507">
                <a:tc>
                  <a:txBody>
                    <a:bodyPr/>
                    <a:lstStyle/>
                    <a:p>
                      <a:pPr marL="0" marR="0" algn="ctr" fontAlgn="ctr">
                        <a:lnSpc>
                          <a:spcPct val="115000"/>
                        </a:lnSpc>
                        <a:spcBef>
                          <a:spcPts val="0"/>
                        </a:spcBef>
                        <a:spcAft>
                          <a:spcPts val="0"/>
                        </a:spcAft>
                      </a:pPr>
                      <a:r>
                        <a:rPr lang="en-US" sz="1100" b="1" i="0" u="none" strike="noStrike">
                          <a:solidFill>
                            <a:srgbClr val="282828"/>
                          </a:solidFill>
                          <a:effectLst/>
                          <a:latin typeface="Open Sans"/>
                          <a:ea typeface="Times New Roman" panose="02020603050405020304" pitchFamily="18" charset="0"/>
                          <a:cs typeface="Times New Roman" panose="02020603050405020304" pitchFamily="18" charset="0"/>
                        </a:rPr>
                        <a:t>mstsc</a:t>
                      </a:r>
                      <a:endParaRPr lang="en-US" sz="1900" b="0" i="0" u="none" strike="noStrike">
                        <a:effectLst/>
                        <a:latin typeface="Arial" panose="020B0604020202020204" pitchFamily="34" charset="0"/>
                      </a:endParaRPr>
                    </a:p>
                  </a:txBody>
                  <a:tcPr marL="197261" marR="197261" marT="49315" marB="49315"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The </a:t>
                      </a:r>
                      <a:r>
                        <a:rPr lang="en-US" sz="1100" b="1" i="0" u="none" strike="noStrike" dirty="0" err="1">
                          <a:solidFill>
                            <a:srgbClr val="282828"/>
                          </a:solidFill>
                          <a:effectLst/>
                          <a:latin typeface="Open Sans"/>
                          <a:ea typeface="Times New Roman" panose="02020603050405020304" pitchFamily="18" charset="0"/>
                          <a:cs typeface="Times New Roman" panose="02020603050405020304" pitchFamily="18" charset="0"/>
                        </a:rPr>
                        <a:t>mstsc</a:t>
                      </a: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 command is used to establish a remote desktop session with another computer. To run the </a:t>
                      </a:r>
                      <a:r>
                        <a:rPr lang="en-US" sz="1100" b="1" i="0" u="none" strike="noStrike" dirty="0" err="1">
                          <a:solidFill>
                            <a:srgbClr val="282828"/>
                          </a:solidFill>
                          <a:effectLst/>
                          <a:latin typeface="Open Sans"/>
                          <a:ea typeface="Times New Roman" panose="02020603050405020304" pitchFamily="18" charset="0"/>
                          <a:cs typeface="Times New Roman" panose="02020603050405020304" pitchFamily="18" charset="0"/>
                        </a:rPr>
                        <a:t>mstsc</a:t>
                      </a:r>
                      <a:r>
                        <a:rPr lang="en-US" sz="1100" b="0" i="0" u="none" strike="noStrike" dirty="0" err="1">
                          <a:solidFill>
                            <a:srgbClr val="282828"/>
                          </a:solidFill>
                          <a:effectLst/>
                          <a:latin typeface="Open Sans"/>
                          <a:ea typeface="Times New Roman" panose="02020603050405020304" pitchFamily="18" charset="0"/>
                          <a:cs typeface="Times New Roman" panose="02020603050405020304" pitchFamily="18" charset="0"/>
                        </a:rPr>
                        <a:t>command</a:t>
                      </a: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 use the following syntax:</a:t>
                      </a:r>
                      <a:endParaRPr lang="en-US" sz="19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100" b="1" i="0" u="none" strike="noStrike" dirty="0" err="1">
                          <a:solidFill>
                            <a:srgbClr val="282828"/>
                          </a:solidFill>
                          <a:effectLst/>
                          <a:latin typeface="Open Sans"/>
                          <a:ea typeface="Times New Roman" panose="02020603050405020304" pitchFamily="18" charset="0"/>
                          <a:cs typeface="Times New Roman" panose="02020603050405020304" pitchFamily="18" charset="0"/>
                        </a:rPr>
                        <a:t>mstsc</a:t>
                      </a:r>
                      <a:r>
                        <a:rPr lang="en-US" sz="1100" b="1" i="0" u="none" strike="noStrike" dirty="0">
                          <a:solidFill>
                            <a:srgbClr val="282828"/>
                          </a:solidFill>
                          <a:effectLst/>
                          <a:latin typeface="Open Sans"/>
                          <a:ea typeface="Times New Roman" panose="02020603050405020304" pitchFamily="18" charset="0"/>
                          <a:cs typeface="Times New Roman" panose="02020603050405020304" pitchFamily="18" charset="0"/>
                        </a:rPr>
                        <a:t> /v:</a:t>
                      </a:r>
                      <a:r>
                        <a:rPr lang="en-US" sz="1100" b="1" i="1" u="none" strike="noStrike" dirty="0">
                          <a:solidFill>
                            <a:srgbClr val="282828"/>
                          </a:solidFill>
                          <a:effectLst/>
                          <a:latin typeface="Open Sans"/>
                          <a:ea typeface="Times New Roman" panose="02020603050405020304" pitchFamily="18" charset="0"/>
                          <a:cs typeface="Times New Roman" panose="02020603050405020304" pitchFamily="18" charset="0"/>
                        </a:rPr>
                        <a:t>[</a:t>
                      </a:r>
                      <a:r>
                        <a:rPr lang="en-US" sz="1100" b="1" i="1" u="none" strike="noStrike" dirty="0" err="1">
                          <a:solidFill>
                            <a:srgbClr val="282828"/>
                          </a:solidFill>
                          <a:effectLst/>
                          <a:latin typeface="Open Sans"/>
                          <a:ea typeface="Times New Roman" panose="02020603050405020304" pitchFamily="18" charset="0"/>
                          <a:cs typeface="Times New Roman" panose="02020603050405020304" pitchFamily="18" charset="0"/>
                        </a:rPr>
                        <a:t>server_ip</a:t>
                      </a:r>
                      <a:r>
                        <a:rPr lang="en-US" sz="1100" b="1" i="1" u="none" strike="noStrike" dirty="0">
                          <a:solidFill>
                            <a:srgbClr val="282828"/>
                          </a:solidFill>
                          <a:effectLst/>
                          <a:latin typeface="Open Sans"/>
                          <a:ea typeface="Times New Roman" panose="02020603050405020304" pitchFamily="18" charset="0"/>
                          <a:cs typeface="Times New Roman" panose="02020603050405020304" pitchFamily="18" charset="0"/>
                        </a:rPr>
                        <a:t>]</a:t>
                      </a:r>
                      <a:endParaRPr lang="en-US" sz="1900" b="0" i="0" u="none" strike="noStrike" dirty="0">
                        <a:effectLst/>
                        <a:latin typeface="Arial" panose="020B0604020202020204" pitchFamily="34" charset="0"/>
                      </a:endParaRPr>
                    </a:p>
                  </a:txBody>
                  <a:tcPr marL="197261" marR="197261" marT="98630" marB="9863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197520699"/>
                  </a:ext>
                </a:extLst>
              </a:tr>
            </a:tbl>
          </a:graphicData>
        </a:graphic>
      </p:graphicFrame>
    </p:spTree>
    <p:extLst>
      <p:ext uri="{BB962C8B-B14F-4D97-AF65-F5344CB8AC3E}">
        <p14:creationId xmlns:p14="http://schemas.microsoft.com/office/powerpoint/2010/main" val="1279966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2EF6452-167C-4FD0-B400-5EAC8B3204DF}"/>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en-US" sz="2600">
                <a:solidFill>
                  <a:srgbClr val="FFFFFF"/>
                </a:solidFill>
              </a:rPr>
              <a:t>System Commands (Windows Command Prompt)</a:t>
            </a:r>
          </a:p>
        </p:txBody>
      </p:sp>
      <p:graphicFrame>
        <p:nvGraphicFramePr>
          <p:cNvPr id="4" name="Content Placeholder 3">
            <a:extLst>
              <a:ext uri="{FF2B5EF4-FFF2-40B4-BE49-F238E27FC236}">
                <a16:creationId xmlns:a16="http://schemas.microsoft.com/office/drawing/2014/main" id="{A089E1D1-D40E-41C4-8BFD-89B19FE0E052}"/>
              </a:ext>
            </a:extLst>
          </p:cNvPr>
          <p:cNvGraphicFramePr>
            <a:graphicFrameLocks noGrp="1"/>
          </p:cNvGraphicFramePr>
          <p:nvPr>
            <p:ph idx="1"/>
            <p:extLst>
              <p:ext uri="{D42A27DB-BD31-4B8C-83A1-F6EECF244321}">
                <p14:modId xmlns:p14="http://schemas.microsoft.com/office/powerpoint/2010/main" val="1350443717"/>
              </p:ext>
            </p:extLst>
          </p:nvPr>
        </p:nvGraphicFramePr>
        <p:xfrm>
          <a:off x="4038600" y="0"/>
          <a:ext cx="8153400" cy="6858000"/>
        </p:xfrm>
        <a:graphic>
          <a:graphicData uri="http://schemas.openxmlformats.org/drawingml/2006/table">
            <a:tbl>
              <a:tblPr firstRow="1" firstCol="1" bandRow="1"/>
              <a:tblGrid>
                <a:gridCol w="8153400">
                  <a:extLst>
                    <a:ext uri="{9D8B030D-6E8A-4147-A177-3AD203B41FA5}">
                      <a16:colId xmlns:a16="http://schemas.microsoft.com/office/drawing/2014/main" val="1570417845"/>
                    </a:ext>
                  </a:extLst>
                </a:gridCol>
              </a:tblGrid>
              <a:tr h="6858000">
                <a:tc>
                  <a:txBody>
                    <a:bodyPr/>
                    <a:lstStyle/>
                    <a:p>
                      <a:pPr marL="0" marR="0" algn="l" fontAlgn="ctr">
                        <a:lnSpc>
                          <a:spcPct val="115000"/>
                        </a:lnSpc>
                        <a:spcBef>
                          <a:spcPts val="0"/>
                        </a:spcBef>
                        <a:spcAft>
                          <a:spcPts val="0"/>
                        </a:spcAft>
                      </a:pPr>
                      <a:r>
                        <a:rPr lang="en-US" sz="1400" b="0" i="0" u="none" strike="noStrike" dirty="0">
                          <a:solidFill>
                            <a:srgbClr val="282828"/>
                          </a:solidFill>
                          <a:effectLst/>
                          <a:latin typeface="Open Sans"/>
                          <a:ea typeface="Times New Roman" panose="02020603050405020304" pitchFamily="18" charset="0"/>
                          <a:cs typeface="Times New Roman" panose="02020603050405020304" pitchFamily="18" charset="0"/>
                        </a:rPr>
                        <a:t>The </a:t>
                      </a:r>
                      <a:r>
                        <a:rPr lang="en-US" sz="1400" b="1" i="0" u="none" strike="noStrike" dirty="0" err="1">
                          <a:solidFill>
                            <a:srgbClr val="282828"/>
                          </a:solidFill>
                          <a:effectLst/>
                          <a:latin typeface="Open Sans"/>
                          <a:ea typeface="Times New Roman" panose="02020603050405020304" pitchFamily="18" charset="0"/>
                          <a:cs typeface="Times New Roman" panose="02020603050405020304" pitchFamily="18" charset="0"/>
                        </a:rPr>
                        <a:t>gpupdate</a:t>
                      </a:r>
                      <a:r>
                        <a:rPr lang="en-US" sz="1400" b="0" i="0" u="none" strike="noStrike" dirty="0">
                          <a:solidFill>
                            <a:srgbClr val="282828"/>
                          </a:solidFill>
                          <a:effectLst/>
                          <a:latin typeface="Open Sans"/>
                          <a:ea typeface="Times New Roman" panose="02020603050405020304" pitchFamily="18" charset="0"/>
                          <a:cs typeface="Times New Roman" panose="02020603050405020304" pitchFamily="18" charset="0"/>
                        </a:rPr>
                        <a:t> command refreshes local and Active Directory-based Group Policy settings, including security settings.</a:t>
                      </a:r>
                      <a:endParaRPr lang="en-US" sz="14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400" b="1" i="0" u="none" strike="noStrike" dirty="0">
                          <a:solidFill>
                            <a:srgbClr val="282828"/>
                          </a:solidFill>
                          <a:effectLst/>
                          <a:latin typeface="Open Sans"/>
                          <a:ea typeface="Times New Roman" panose="02020603050405020304" pitchFamily="18" charset="0"/>
                          <a:cs typeface="Times New Roman" panose="02020603050405020304" pitchFamily="18" charset="0"/>
                        </a:rPr>
                        <a:t>/target: { computer | user }</a:t>
                      </a:r>
                      <a:r>
                        <a:rPr lang="en-US" sz="1400" b="0" i="0" u="none" strike="noStrike" dirty="0">
                          <a:solidFill>
                            <a:srgbClr val="282828"/>
                          </a:solidFill>
                          <a:effectLst/>
                          <a:latin typeface="Open Sans"/>
                          <a:ea typeface="Times New Roman" panose="02020603050405020304" pitchFamily="18" charset="0"/>
                          <a:cs typeface="Times New Roman" panose="02020603050405020304" pitchFamily="18" charset="0"/>
                        </a:rPr>
                        <a:t> processes only the computer settings or the current user settings. By default, both the computer settings and the user settings are processed.</a:t>
                      </a:r>
                      <a:endParaRPr lang="en-US" sz="14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400" b="1" i="0" u="none" strike="noStrike" dirty="0">
                          <a:solidFill>
                            <a:srgbClr val="282828"/>
                          </a:solidFill>
                          <a:effectLst/>
                          <a:latin typeface="Open Sans"/>
                          <a:ea typeface="Times New Roman" panose="02020603050405020304" pitchFamily="18" charset="0"/>
                          <a:cs typeface="Times New Roman" panose="02020603050405020304" pitchFamily="18" charset="0"/>
                        </a:rPr>
                        <a:t>/force</a:t>
                      </a:r>
                      <a:r>
                        <a:rPr lang="en-US" sz="1400" b="0" i="0" u="none" strike="noStrike" dirty="0">
                          <a:solidFill>
                            <a:srgbClr val="282828"/>
                          </a:solidFill>
                          <a:effectLst/>
                          <a:latin typeface="Open Sans"/>
                          <a:ea typeface="Times New Roman" panose="02020603050405020304" pitchFamily="18" charset="0"/>
                          <a:cs typeface="Times New Roman" panose="02020603050405020304" pitchFamily="18" charset="0"/>
                        </a:rPr>
                        <a:t> ignores all processing optimizations and reapplies all settings.</a:t>
                      </a:r>
                      <a:endParaRPr lang="en-US" sz="14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400" b="1" i="0" u="none" strike="noStrike" dirty="0">
                          <a:solidFill>
                            <a:srgbClr val="282828"/>
                          </a:solidFill>
                          <a:effectLst/>
                          <a:latin typeface="Open Sans"/>
                          <a:ea typeface="Times New Roman" panose="02020603050405020304" pitchFamily="18" charset="0"/>
                          <a:cs typeface="Times New Roman" panose="02020603050405020304" pitchFamily="18" charset="0"/>
                        </a:rPr>
                        <a:t>/wait: </a:t>
                      </a:r>
                      <a:r>
                        <a:rPr lang="en-US" sz="1400" b="1" i="1" u="none" strike="noStrike" dirty="0">
                          <a:solidFill>
                            <a:srgbClr val="282828"/>
                          </a:solidFill>
                          <a:effectLst/>
                          <a:latin typeface="Open Sans"/>
                          <a:ea typeface="Times New Roman" panose="02020603050405020304" pitchFamily="18" charset="0"/>
                          <a:cs typeface="Times New Roman" panose="02020603050405020304" pitchFamily="18" charset="0"/>
                        </a:rPr>
                        <a:t>value</a:t>
                      </a:r>
                      <a:r>
                        <a:rPr lang="en-US" sz="1400" b="0" i="0" u="none" strike="noStrike" dirty="0">
                          <a:solidFill>
                            <a:srgbClr val="282828"/>
                          </a:solidFill>
                          <a:effectLst/>
                          <a:latin typeface="Open Sans"/>
                          <a:ea typeface="Times New Roman" panose="02020603050405020304" pitchFamily="18" charset="0"/>
                          <a:cs typeface="Times New Roman" panose="02020603050405020304" pitchFamily="18" charset="0"/>
                        </a:rPr>
                        <a:t> identifies the number of seconds that policy processing waits to finish. The default is 600 seconds. 0 means "no wait"; -1 means "wait indefinitely."</a:t>
                      </a:r>
                      <a:endParaRPr lang="en-US" sz="14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400" b="1" i="0" u="none" strike="noStrike" dirty="0">
                          <a:solidFill>
                            <a:srgbClr val="282828"/>
                          </a:solidFill>
                          <a:effectLst/>
                          <a:latin typeface="Open Sans"/>
                          <a:ea typeface="Times New Roman" panose="02020603050405020304" pitchFamily="18" charset="0"/>
                          <a:cs typeface="Times New Roman" panose="02020603050405020304" pitchFamily="18" charset="0"/>
                        </a:rPr>
                        <a:t>/logoff</a:t>
                      </a:r>
                      <a:r>
                        <a:rPr lang="en-US" sz="1400" b="0" i="0" u="none" strike="noStrike" dirty="0">
                          <a:solidFill>
                            <a:srgbClr val="282828"/>
                          </a:solidFill>
                          <a:effectLst/>
                          <a:latin typeface="Open Sans"/>
                          <a:ea typeface="Times New Roman" panose="02020603050405020304" pitchFamily="18" charset="0"/>
                          <a:cs typeface="Times New Roman" panose="02020603050405020304" pitchFamily="18" charset="0"/>
                        </a:rPr>
                        <a:t> logs off after the refresh has completed. This is required for those Group Policy client-side extensions that do not process on a background refresh cycle but that do process when the user logs on, such as user software installation and folder redirection. This option has no effect if there are no extensions called that require the user to log off.</a:t>
                      </a:r>
                      <a:endParaRPr lang="en-US" sz="14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400" b="1" i="0" u="none" strike="noStrike" dirty="0">
                          <a:solidFill>
                            <a:srgbClr val="282828"/>
                          </a:solidFill>
                          <a:effectLst/>
                          <a:latin typeface="Open Sans"/>
                          <a:ea typeface="Times New Roman" panose="02020603050405020304" pitchFamily="18" charset="0"/>
                          <a:cs typeface="Times New Roman" panose="02020603050405020304" pitchFamily="18" charset="0"/>
                        </a:rPr>
                        <a:t>/boot</a:t>
                      </a:r>
                      <a:r>
                        <a:rPr lang="en-US" sz="1400" b="0" i="0" u="none" strike="noStrike" dirty="0">
                          <a:solidFill>
                            <a:srgbClr val="282828"/>
                          </a:solidFill>
                          <a:effectLst/>
                          <a:latin typeface="Open Sans"/>
                          <a:ea typeface="Times New Roman" panose="02020603050405020304" pitchFamily="18" charset="0"/>
                          <a:cs typeface="Times New Roman" panose="02020603050405020304" pitchFamily="18" charset="0"/>
                        </a:rPr>
                        <a:t> restarts the computer after the refresh has completed. This is required for those Group Policy client-side extensions that do not process on a background refresh cycle but that do process when the computer starts up, such as computer software installation. This option has no effect if there are no extensions called that require the computer to be restarted.</a:t>
                      </a:r>
                      <a:endParaRPr lang="en-US" sz="14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400" b="1" i="0" u="none" strike="noStrike" dirty="0">
                          <a:solidFill>
                            <a:srgbClr val="282828"/>
                          </a:solidFill>
                          <a:effectLst/>
                          <a:latin typeface="Open Sans"/>
                          <a:ea typeface="Times New Roman" panose="02020603050405020304" pitchFamily="18" charset="0"/>
                          <a:cs typeface="Times New Roman" panose="02020603050405020304" pitchFamily="18" charset="0"/>
                        </a:rPr>
                        <a:t>/?</a:t>
                      </a:r>
                      <a:r>
                        <a:rPr lang="en-US" sz="1400" b="0" i="0" u="none" strike="noStrike" dirty="0">
                          <a:solidFill>
                            <a:srgbClr val="282828"/>
                          </a:solidFill>
                          <a:effectLst/>
                          <a:latin typeface="Open Sans"/>
                          <a:ea typeface="Times New Roman" panose="02020603050405020304" pitchFamily="18" charset="0"/>
                          <a:cs typeface="Times New Roman" panose="02020603050405020304" pitchFamily="18" charset="0"/>
                        </a:rPr>
                        <a:t> displays help at the command prompt.</a:t>
                      </a:r>
                      <a:endParaRPr lang="en-US" sz="1400" b="0" i="0" u="none" strike="noStrike" dirty="0">
                        <a:effectLst/>
                        <a:latin typeface="Arial" panose="020B0604020202020204" pitchFamily="34" charset="0"/>
                      </a:endParaRPr>
                    </a:p>
                    <a:p>
                      <a:pPr marL="0" marR="0" algn="l" fontAlgn="ctr">
                        <a:lnSpc>
                          <a:spcPct val="115000"/>
                        </a:lnSpc>
                        <a:spcBef>
                          <a:spcPts val="0"/>
                        </a:spcBef>
                        <a:spcAft>
                          <a:spcPts val="1000"/>
                        </a:spcAft>
                      </a:pPr>
                      <a:r>
                        <a:rPr lang="en-US" sz="1400" b="0" i="0" u="none" strike="noStrike" dirty="0">
                          <a:solidFill>
                            <a:srgbClr val="282828"/>
                          </a:solidFill>
                          <a:effectLst/>
                          <a:latin typeface="Open Sans"/>
                          <a:ea typeface="Times New Roman" panose="02020603050405020304" pitchFamily="18" charset="0"/>
                          <a:cs typeface="Times New Roman" panose="02020603050405020304" pitchFamily="18" charset="0"/>
                        </a:rPr>
                        <a:t>To run the </a:t>
                      </a:r>
                      <a:r>
                        <a:rPr lang="en-US" sz="1400" b="1" i="0" u="none" strike="noStrike" dirty="0" err="1">
                          <a:solidFill>
                            <a:srgbClr val="282828"/>
                          </a:solidFill>
                          <a:effectLst/>
                          <a:latin typeface="Open Sans"/>
                          <a:ea typeface="Times New Roman" panose="02020603050405020304" pitchFamily="18" charset="0"/>
                          <a:cs typeface="Times New Roman" panose="02020603050405020304" pitchFamily="18" charset="0"/>
                        </a:rPr>
                        <a:t>gpupdate</a:t>
                      </a:r>
                      <a:r>
                        <a:rPr lang="en-US" sz="1400" b="0" i="0" u="none" strike="noStrike" dirty="0">
                          <a:solidFill>
                            <a:srgbClr val="282828"/>
                          </a:solidFill>
                          <a:effectLst/>
                          <a:latin typeface="Open Sans"/>
                          <a:ea typeface="Times New Roman" panose="02020603050405020304" pitchFamily="18" charset="0"/>
                          <a:cs typeface="Times New Roman" panose="02020603050405020304" pitchFamily="18" charset="0"/>
                        </a:rPr>
                        <a:t> command, use the following syntax:</a:t>
                      </a:r>
                      <a:endParaRPr lang="en-US" sz="14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400" b="1" i="0" u="none" strike="noStrike" dirty="0" err="1">
                          <a:solidFill>
                            <a:srgbClr val="282828"/>
                          </a:solidFill>
                          <a:effectLst/>
                          <a:latin typeface="Open Sans"/>
                          <a:ea typeface="Times New Roman" panose="02020603050405020304" pitchFamily="18" charset="0"/>
                          <a:cs typeface="Times New Roman" panose="02020603050405020304" pitchFamily="18" charset="0"/>
                        </a:rPr>
                        <a:t>gpupdate</a:t>
                      </a:r>
                      <a:r>
                        <a:rPr lang="en-US" sz="1400" b="1" i="0" u="none" strike="noStrike" dirty="0">
                          <a:solidFill>
                            <a:srgbClr val="282828"/>
                          </a:solidFill>
                          <a:effectLst/>
                          <a:latin typeface="Open Sans"/>
                          <a:ea typeface="Times New Roman" panose="02020603050405020304" pitchFamily="18" charset="0"/>
                          <a:cs typeface="Times New Roman" panose="02020603050405020304" pitchFamily="18" charset="0"/>
                        </a:rPr>
                        <a:t> [/target:{</a:t>
                      </a:r>
                      <a:r>
                        <a:rPr lang="en-US" sz="1400" b="1" i="0" u="none" strike="noStrike" dirty="0" err="1">
                          <a:solidFill>
                            <a:srgbClr val="282828"/>
                          </a:solidFill>
                          <a:effectLst/>
                          <a:latin typeface="Open Sans"/>
                          <a:ea typeface="Times New Roman" panose="02020603050405020304" pitchFamily="18" charset="0"/>
                          <a:cs typeface="Times New Roman" panose="02020603050405020304" pitchFamily="18" charset="0"/>
                        </a:rPr>
                        <a:t>computer|user</a:t>
                      </a:r>
                      <a:r>
                        <a:rPr lang="en-US" sz="1400" b="1" i="0" u="none" strike="noStrike" dirty="0">
                          <a:solidFill>
                            <a:srgbClr val="282828"/>
                          </a:solidFill>
                          <a:effectLst/>
                          <a:latin typeface="Open Sans"/>
                          <a:ea typeface="Times New Roman" panose="02020603050405020304" pitchFamily="18" charset="0"/>
                          <a:cs typeface="Times New Roman" panose="02020603050405020304" pitchFamily="18" charset="0"/>
                        </a:rPr>
                        <a:t>}] [/force] [/</a:t>
                      </a:r>
                      <a:r>
                        <a:rPr lang="en-US" sz="1400" b="1" i="0" u="none" strike="noStrike" dirty="0" err="1">
                          <a:solidFill>
                            <a:srgbClr val="282828"/>
                          </a:solidFill>
                          <a:effectLst/>
                          <a:latin typeface="Open Sans"/>
                          <a:ea typeface="Times New Roman" panose="02020603050405020304" pitchFamily="18" charset="0"/>
                          <a:cs typeface="Times New Roman" panose="02020603050405020304" pitchFamily="18" charset="0"/>
                        </a:rPr>
                        <a:t>wait:value</a:t>
                      </a:r>
                      <a:r>
                        <a:rPr lang="en-US" sz="1400" b="1" i="0" u="none" strike="noStrike" dirty="0">
                          <a:solidFill>
                            <a:srgbClr val="282828"/>
                          </a:solidFill>
                          <a:effectLst/>
                          <a:latin typeface="Open Sans"/>
                          <a:ea typeface="Times New Roman" panose="02020603050405020304" pitchFamily="18" charset="0"/>
                          <a:cs typeface="Times New Roman" panose="02020603050405020304" pitchFamily="18" charset="0"/>
                        </a:rPr>
                        <a:t>] [/logoff] [/boot]</a:t>
                      </a:r>
                      <a:endParaRPr lang="en-US" sz="1400" b="0" i="0" u="none" strike="noStrike" dirty="0">
                        <a:effectLst/>
                        <a:latin typeface="Arial" panose="020B0604020202020204" pitchFamily="34" charset="0"/>
                      </a:endParaRPr>
                    </a:p>
                  </a:txBody>
                  <a:tcPr marL="179882" marR="179882" marT="89941" marB="89941"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264403411"/>
                  </a:ext>
                </a:extLst>
              </a:tr>
            </a:tbl>
          </a:graphicData>
        </a:graphic>
      </p:graphicFrame>
    </p:spTree>
    <p:extLst>
      <p:ext uri="{BB962C8B-B14F-4D97-AF65-F5344CB8AC3E}">
        <p14:creationId xmlns:p14="http://schemas.microsoft.com/office/powerpoint/2010/main" val="20662576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EF6452-167C-4FD0-B400-5EAC8B3204DF}"/>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System Commands (Windows Command Prompt)</a:t>
            </a:r>
          </a:p>
        </p:txBody>
      </p:sp>
      <p:graphicFrame>
        <p:nvGraphicFramePr>
          <p:cNvPr id="4" name="Content Placeholder 3">
            <a:extLst>
              <a:ext uri="{FF2B5EF4-FFF2-40B4-BE49-F238E27FC236}">
                <a16:creationId xmlns:a16="http://schemas.microsoft.com/office/drawing/2014/main" id="{7229F12A-8E58-425B-9313-C165A465E527}"/>
              </a:ext>
            </a:extLst>
          </p:cNvPr>
          <p:cNvGraphicFramePr>
            <a:graphicFrameLocks noGrp="1"/>
          </p:cNvGraphicFramePr>
          <p:nvPr>
            <p:ph idx="1"/>
            <p:extLst>
              <p:ext uri="{D42A27DB-BD31-4B8C-83A1-F6EECF244321}">
                <p14:modId xmlns:p14="http://schemas.microsoft.com/office/powerpoint/2010/main" val="1457816823"/>
              </p:ext>
            </p:extLst>
          </p:nvPr>
        </p:nvGraphicFramePr>
        <p:xfrm>
          <a:off x="4038600" y="-1"/>
          <a:ext cx="8153400" cy="6857999"/>
        </p:xfrm>
        <a:graphic>
          <a:graphicData uri="http://schemas.openxmlformats.org/drawingml/2006/table">
            <a:tbl>
              <a:tblPr firstRow="1" firstCol="1" bandRow="1"/>
              <a:tblGrid>
                <a:gridCol w="8153400">
                  <a:extLst>
                    <a:ext uri="{9D8B030D-6E8A-4147-A177-3AD203B41FA5}">
                      <a16:colId xmlns:a16="http://schemas.microsoft.com/office/drawing/2014/main" val="3076394425"/>
                    </a:ext>
                  </a:extLst>
                </a:gridCol>
              </a:tblGrid>
              <a:tr h="6857999">
                <a:tc>
                  <a:txBody>
                    <a:bodyPr/>
                    <a:lstStyle/>
                    <a:p>
                      <a:pPr marL="0" marR="0" algn="l" fontAlgn="ctr">
                        <a:lnSpc>
                          <a:spcPct val="115000"/>
                        </a:lnSpc>
                        <a:spcBef>
                          <a:spcPts val="0"/>
                        </a:spcBef>
                        <a:spcAft>
                          <a:spcPts val="0"/>
                        </a:spcAft>
                      </a:pPr>
                      <a:r>
                        <a:rPr lang="en-US" sz="1400" b="0" i="0" u="none" strike="noStrike" dirty="0">
                          <a:solidFill>
                            <a:srgbClr val="282828"/>
                          </a:solidFill>
                          <a:effectLst/>
                          <a:latin typeface="Open Sans"/>
                          <a:ea typeface="Times New Roman" panose="02020603050405020304" pitchFamily="18" charset="0"/>
                          <a:cs typeface="Times New Roman" panose="02020603050405020304" pitchFamily="18" charset="0"/>
                        </a:rPr>
                        <a:t>The </a:t>
                      </a:r>
                      <a:r>
                        <a:rPr lang="en-US" sz="1400" b="1" i="0" u="none" strike="noStrike" dirty="0" err="1">
                          <a:solidFill>
                            <a:srgbClr val="282828"/>
                          </a:solidFill>
                          <a:effectLst/>
                          <a:latin typeface="Open Sans"/>
                          <a:ea typeface="Times New Roman" panose="02020603050405020304" pitchFamily="18" charset="0"/>
                          <a:cs typeface="Times New Roman" panose="02020603050405020304" pitchFamily="18" charset="0"/>
                        </a:rPr>
                        <a:t>gpresult</a:t>
                      </a:r>
                      <a:r>
                        <a:rPr lang="en-US" sz="1400" b="0" i="0" u="none" strike="noStrike" dirty="0">
                          <a:solidFill>
                            <a:srgbClr val="282828"/>
                          </a:solidFill>
                          <a:effectLst/>
                          <a:latin typeface="Open Sans"/>
                          <a:ea typeface="Times New Roman" panose="02020603050405020304" pitchFamily="18" charset="0"/>
                          <a:cs typeface="Times New Roman" panose="02020603050405020304" pitchFamily="18" charset="0"/>
                        </a:rPr>
                        <a:t> command displays Group Policy settings and Resultant Set of Policy (RSOP) for a user or a computer.</a:t>
                      </a:r>
                      <a:endParaRPr lang="en-US" sz="14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400" b="1" i="0" u="none" strike="noStrike" dirty="0">
                          <a:solidFill>
                            <a:srgbClr val="282828"/>
                          </a:solidFill>
                          <a:effectLst/>
                          <a:latin typeface="Open Sans"/>
                          <a:ea typeface="Times New Roman" panose="02020603050405020304" pitchFamily="18" charset="0"/>
                          <a:cs typeface="Times New Roman" panose="02020603050405020304" pitchFamily="18" charset="0"/>
                        </a:rPr>
                        <a:t>/s </a:t>
                      </a:r>
                      <a:r>
                        <a:rPr lang="en-US" sz="1400" b="1" i="1" u="none" strike="noStrike" dirty="0">
                          <a:solidFill>
                            <a:srgbClr val="282828"/>
                          </a:solidFill>
                          <a:effectLst/>
                          <a:latin typeface="Open Sans"/>
                          <a:ea typeface="Times New Roman" panose="02020603050405020304" pitchFamily="18" charset="0"/>
                          <a:cs typeface="Times New Roman" panose="02020603050405020304" pitchFamily="18" charset="0"/>
                        </a:rPr>
                        <a:t>computer</a:t>
                      </a:r>
                      <a:r>
                        <a:rPr lang="en-US" sz="1400" b="0" i="0" u="none" strike="noStrike" dirty="0">
                          <a:solidFill>
                            <a:srgbClr val="282828"/>
                          </a:solidFill>
                          <a:effectLst/>
                          <a:latin typeface="Open Sans"/>
                          <a:ea typeface="Times New Roman" panose="02020603050405020304" pitchFamily="18" charset="0"/>
                          <a:cs typeface="Times New Roman" panose="02020603050405020304" pitchFamily="18" charset="0"/>
                        </a:rPr>
                        <a:t> specifies the name or IP address of a remote computer. (Do not use backslashes.) The default is the local computer.</a:t>
                      </a:r>
                      <a:endParaRPr lang="en-US" sz="14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400" b="1" i="0" u="none" strike="noStrike" dirty="0">
                          <a:solidFill>
                            <a:srgbClr val="282828"/>
                          </a:solidFill>
                          <a:effectLst/>
                          <a:latin typeface="Open Sans"/>
                          <a:ea typeface="Times New Roman" panose="02020603050405020304" pitchFamily="18" charset="0"/>
                          <a:cs typeface="Times New Roman" panose="02020603050405020304" pitchFamily="18" charset="0"/>
                        </a:rPr>
                        <a:t>/u </a:t>
                      </a:r>
                      <a:r>
                        <a:rPr lang="en-US" sz="1400" b="1" i="1" u="none" strike="noStrike" dirty="0">
                          <a:solidFill>
                            <a:srgbClr val="282828"/>
                          </a:solidFill>
                          <a:effectLst/>
                          <a:latin typeface="Open Sans"/>
                          <a:ea typeface="Times New Roman" panose="02020603050405020304" pitchFamily="18" charset="0"/>
                          <a:cs typeface="Times New Roman" panose="02020603050405020304" pitchFamily="18" charset="0"/>
                        </a:rPr>
                        <a:t>domain</a:t>
                      </a:r>
                      <a:r>
                        <a:rPr lang="en-US" sz="1400" b="1" i="0" u="none" strike="noStrike" dirty="0">
                          <a:solidFill>
                            <a:srgbClr val="282828"/>
                          </a:solidFill>
                          <a:effectLst/>
                          <a:latin typeface="Open Sans"/>
                          <a:ea typeface="Times New Roman" panose="02020603050405020304" pitchFamily="18" charset="0"/>
                          <a:cs typeface="Times New Roman" panose="02020603050405020304" pitchFamily="18" charset="0"/>
                        </a:rPr>
                        <a:t> \ </a:t>
                      </a:r>
                      <a:r>
                        <a:rPr lang="en-US" sz="1400" b="1" i="1" u="none" strike="noStrike" dirty="0">
                          <a:solidFill>
                            <a:srgbClr val="282828"/>
                          </a:solidFill>
                          <a:effectLst/>
                          <a:latin typeface="Open Sans"/>
                          <a:ea typeface="Times New Roman" panose="02020603050405020304" pitchFamily="18" charset="0"/>
                          <a:cs typeface="Times New Roman" panose="02020603050405020304" pitchFamily="18" charset="0"/>
                        </a:rPr>
                        <a:t>user</a:t>
                      </a:r>
                      <a:r>
                        <a:rPr lang="en-US" sz="1400" b="0" i="0" u="none" strike="noStrike" dirty="0">
                          <a:solidFill>
                            <a:srgbClr val="282828"/>
                          </a:solidFill>
                          <a:effectLst/>
                          <a:latin typeface="Open Sans"/>
                          <a:ea typeface="Times New Roman" panose="02020603050405020304" pitchFamily="18" charset="0"/>
                          <a:cs typeface="Times New Roman" panose="02020603050405020304" pitchFamily="18" charset="0"/>
                        </a:rPr>
                        <a:t> runs the command with the account permissions of the user that is specified by user or domain\user. The default is the permissions of the current logged-on user on the computer that issues the command.</a:t>
                      </a:r>
                      <a:endParaRPr lang="en-US" sz="14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400" b="1" i="0" u="none" strike="noStrike" dirty="0">
                          <a:solidFill>
                            <a:srgbClr val="282828"/>
                          </a:solidFill>
                          <a:effectLst/>
                          <a:latin typeface="Open Sans"/>
                          <a:ea typeface="Times New Roman" panose="02020603050405020304" pitchFamily="18" charset="0"/>
                          <a:cs typeface="Times New Roman" panose="02020603050405020304" pitchFamily="18" charset="0"/>
                        </a:rPr>
                        <a:t>/p </a:t>
                      </a:r>
                      <a:r>
                        <a:rPr lang="en-US" sz="1400" b="1" i="1" u="none" strike="noStrike" dirty="0">
                          <a:solidFill>
                            <a:srgbClr val="282828"/>
                          </a:solidFill>
                          <a:effectLst/>
                          <a:latin typeface="Open Sans"/>
                          <a:ea typeface="Times New Roman" panose="02020603050405020304" pitchFamily="18" charset="0"/>
                          <a:cs typeface="Times New Roman" panose="02020603050405020304" pitchFamily="18" charset="0"/>
                        </a:rPr>
                        <a:t>password</a:t>
                      </a:r>
                      <a:r>
                        <a:rPr lang="en-US" sz="1400" b="0" i="0" u="none" strike="noStrike" dirty="0">
                          <a:solidFill>
                            <a:srgbClr val="282828"/>
                          </a:solidFill>
                          <a:effectLst/>
                          <a:latin typeface="Open Sans"/>
                          <a:ea typeface="Times New Roman" panose="02020603050405020304" pitchFamily="18" charset="0"/>
                          <a:cs typeface="Times New Roman" panose="02020603050405020304" pitchFamily="18" charset="0"/>
                        </a:rPr>
                        <a:t> specifies the password of the user account that is specified in the /u parameter.</a:t>
                      </a:r>
                      <a:endParaRPr lang="en-US" sz="14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400" b="1" i="0" u="none" strike="noStrike" dirty="0">
                          <a:solidFill>
                            <a:srgbClr val="282828"/>
                          </a:solidFill>
                          <a:effectLst/>
                          <a:latin typeface="Open Sans"/>
                          <a:ea typeface="Times New Roman" panose="02020603050405020304" pitchFamily="18" charset="0"/>
                          <a:cs typeface="Times New Roman" panose="02020603050405020304" pitchFamily="18" charset="0"/>
                        </a:rPr>
                        <a:t>/user </a:t>
                      </a:r>
                      <a:r>
                        <a:rPr lang="en-US" sz="1400" b="1" i="1" u="none" strike="noStrike" dirty="0" err="1">
                          <a:solidFill>
                            <a:srgbClr val="282828"/>
                          </a:solidFill>
                          <a:effectLst/>
                          <a:latin typeface="Open Sans"/>
                          <a:ea typeface="Times New Roman" panose="02020603050405020304" pitchFamily="18" charset="0"/>
                          <a:cs typeface="Times New Roman" panose="02020603050405020304" pitchFamily="18" charset="0"/>
                        </a:rPr>
                        <a:t>target_user</a:t>
                      </a:r>
                      <a:r>
                        <a:rPr lang="en-US" sz="1400" b="1" i="1" u="none" strike="noStrike" dirty="0">
                          <a:solidFill>
                            <a:srgbClr val="282828"/>
                          </a:solidFill>
                          <a:effectLst/>
                          <a:latin typeface="Open Sans"/>
                          <a:ea typeface="Times New Roman" panose="02020603050405020304" pitchFamily="18" charset="0"/>
                          <a:cs typeface="Times New Roman" panose="02020603050405020304" pitchFamily="18" charset="0"/>
                        </a:rPr>
                        <a:t> name</a:t>
                      </a:r>
                      <a:r>
                        <a:rPr lang="en-US" sz="1400" b="0" i="0" u="none" strike="noStrike" dirty="0">
                          <a:solidFill>
                            <a:srgbClr val="282828"/>
                          </a:solidFill>
                          <a:effectLst/>
                          <a:latin typeface="Open Sans"/>
                          <a:ea typeface="Times New Roman" panose="02020603050405020304" pitchFamily="18" charset="0"/>
                          <a:cs typeface="Times New Roman" panose="02020603050405020304" pitchFamily="18" charset="0"/>
                        </a:rPr>
                        <a:t> specifies the user name of the user whose RSOP data is to be displayed.</a:t>
                      </a:r>
                      <a:endParaRPr lang="en-US" sz="14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400" b="1" i="0" u="none" strike="noStrike" dirty="0">
                          <a:solidFill>
                            <a:srgbClr val="282828"/>
                          </a:solidFill>
                          <a:effectLst/>
                          <a:latin typeface="Open Sans"/>
                          <a:ea typeface="Times New Roman" panose="02020603050405020304" pitchFamily="18" charset="0"/>
                          <a:cs typeface="Times New Roman" panose="02020603050405020304" pitchFamily="18" charset="0"/>
                        </a:rPr>
                        <a:t>/scope { user | computer }</a:t>
                      </a:r>
                      <a:r>
                        <a:rPr lang="en-US" sz="1400" b="0" i="0" u="none" strike="noStrike" dirty="0">
                          <a:solidFill>
                            <a:srgbClr val="282828"/>
                          </a:solidFill>
                          <a:effectLst/>
                          <a:latin typeface="Open Sans"/>
                          <a:ea typeface="Times New Roman" panose="02020603050405020304" pitchFamily="18" charset="0"/>
                          <a:cs typeface="Times New Roman" panose="02020603050405020304" pitchFamily="18" charset="0"/>
                        </a:rPr>
                        <a:t> displays either user or computer results. Valid values for the /scope parameter are user or computer. If you omit the /scope parameter, </a:t>
                      </a:r>
                      <a:r>
                        <a:rPr lang="en-US" sz="1400" b="0" i="0" u="none" strike="noStrike" dirty="0" err="1">
                          <a:solidFill>
                            <a:srgbClr val="282828"/>
                          </a:solidFill>
                          <a:effectLst/>
                          <a:latin typeface="Open Sans"/>
                          <a:ea typeface="Times New Roman" panose="02020603050405020304" pitchFamily="18" charset="0"/>
                          <a:cs typeface="Times New Roman" panose="02020603050405020304" pitchFamily="18" charset="0"/>
                        </a:rPr>
                        <a:t>gpresult</a:t>
                      </a:r>
                      <a:r>
                        <a:rPr lang="en-US" sz="1400" b="0" i="0" u="none" strike="noStrike" dirty="0">
                          <a:solidFill>
                            <a:srgbClr val="282828"/>
                          </a:solidFill>
                          <a:effectLst/>
                          <a:latin typeface="Open Sans"/>
                          <a:ea typeface="Times New Roman" panose="02020603050405020304" pitchFamily="18" charset="0"/>
                          <a:cs typeface="Times New Roman" panose="02020603050405020304" pitchFamily="18" charset="0"/>
                        </a:rPr>
                        <a:t> displays both user and computer settings.</a:t>
                      </a:r>
                      <a:endParaRPr lang="en-US" sz="14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400" b="1" i="0" u="none" strike="noStrike" dirty="0">
                          <a:solidFill>
                            <a:srgbClr val="282828"/>
                          </a:solidFill>
                          <a:effectLst/>
                          <a:latin typeface="Open Sans"/>
                          <a:ea typeface="Times New Roman" panose="02020603050405020304" pitchFamily="18" charset="0"/>
                          <a:cs typeface="Times New Roman" panose="02020603050405020304" pitchFamily="18" charset="0"/>
                        </a:rPr>
                        <a:t>/v</a:t>
                      </a:r>
                      <a:r>
                        <a:rPr lang="en-US" sz="1400" b="0" i="0" u="none" strike="noStrike" dirty="0">
                          <a:solidFill>
                            <a:srgbClr val="282828"/>
                          </a:solidFill>
                          <a:effectLst/>
                          <a:latin typeface="Open Sans"/>
                          <a:ea typeface="Times New Roman" panose="02020603050405020304" pitchFamily="18" charset="0"/>
                          <a:cs typeface="Times New Roman" panose="02020603050405020304" pitchFamily="18" charset="0"/>
                        </a:rPr>
                        <a:t> specifies that the output display verbose policy information.</a:t>
                      </a:r>
                      <a:endParaRPr lang="en-US" sz="14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400" b="1" i="0" u="none" strike="noStrike" dirty="0">
                          <a:solidFill>
                            <a:srgbClr val="282828"/>
                          </a:solidFill>
                          <a:effectLst/>
                          <a:latin typeface="Open Sans"/>
                          <a:ea typeface="Times New Roman" panose="02020603050405020304" pitchFamily="18" charset="0"/>
                          <a:cs typeface="Times New Roman" panose="02020603050405020304" pitchFamily="18" charset="0"/>
                        </a:rPr>
                        <a:t>/z</a:t>
                      </a:r>
                      <a:r>
                        <a:rPr lang="en-US" sz="1400" b="0" i="0" u="none" strike="noStrike" dirty="0">
                          <a:solidFill>
                            <a:srgbClr val="282828"/>
                          </a:solidFill>
                          <a:effectLst/>
                          <a:latin typeface="Open Sans"/>
                          <a:ea typeface="Times New Roman" panose="02020603050405020304" pitchFamily="18" charset="0"/>
                          <a:cs typeface="Times New Roman" panose="02020603050405020304" pitchFamily="18" charset="0"/>
                        </a:rPr>
                        <a:t> specifies that the output display all available information about Group Policy. Because this parameter produces more information than the /v parameter, redirect output to a text file when you use this parameter (for example, </a:t>
                      </a:r>
                      <a:r>
                        <a:rPr lang="en-US" sz="1400" b="0" i="0" u="none" strike="noStrike" dirty="0" err="1">
                          <a:solidFill>
                            <a:srgbClr val="282828"/>
                          </a:solidFill>
                          <a:effectLst/>
                          <a:latin typeface="Open Sans"/>
                          <a:ea typeface="Times New Roman" panose="02020603050405020304" pitchFamily="18" charset="0"/>
                          <a:cs typeface="Times New Roman" panose="02020603050405020304" pitchFamily="18" charset="0"/>
                        </a:rPr>
                        <a:t>gpresult</a:t>
                      </a:r>
                      <a:r>
                        <a:rPr lang="en-US" sz="1400" b="0" i="0" u="none" strike="noStrike" dirty="0">
                          <a:solidFill>
                            <a:srgbClr val="282828"/>
                          </a:solidFill>
                          <a:effectLst/>
                          <a:latin typeface="Open Sans"/>
                          <a:ea typeface="Times New Roman" panose="02020603050405020304" pitchFamily="18" charset="0"/>
                          <a:cs typeface="Times New Roman" panose="02020603050405020304" pitchFamily="18" charset="0"/>
                        </a:rPr>
                        <a:t> /z &gt;policy.txt).</a:t>
                      </a:r>
                      <a:endParaRPr lang="en-US" sz="14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400" b="1" i="0" u="none" strike="noStrike" dirty="0">
                          <a:solidFill>
                            <a:srgbClr val="282828"/>
                          </a:solidFill>
                          <a:effectLst/>
                          <a:latin typeface="Open Sans"/>
                          <a:ea typeface="Times New Roman" panose="02020603050405020304" pitchFamily="18" charset="0"/>
                          <a:cs typeface="Times New Roman" panose="02020603050405020304" pitchFamily="18" charset="0"/>
                        </a:rPr>
                        <a:t>/?</a:t>
                      </a:r>
                      <a:r>
                        <a:rPr lang="en-US" sz="1400" b="0" i="0" u="none" strike="noStrike" dirty="0">
                          <a:solidFill>
                            <a:srgbClr val="282828"/>
                          </a:solidFill>
                          <a:effectLst/>
                          <a:latin typeface="Open Sans"/>
                          <a:ea typeface="Times New Roman" panose="02020603050405020304" pitchFamily="18" charset="0"/>
                          <a:cs typeface="Times New Roman" panose="02020603050405020304" pitchFamily="18" charset="0"/>
                        </a:rPr>
                        <a:t> displays help at the command prompt.</a:t>
                      </a:r>
                      <a:endParaRPr lang="en-US" sz="1400" b="0" i="0" u="none" strike="noStrike" dirty="0">
                        <a:effectLst/>
                        <a:latin typeface="Arial" panose="020B0604020202020204" pitchFamily="34" charset="0"/>
                      </a:endParaRPr>
                    </a:p>
                    <a:p>
                      <a:pPr marL="0" marR="0" algn="l" fontAlgn="ctr">
                        <a:lnSpc>
                          <a:spcPct val="115000"/>
                        </a:lnSpc>
                        <a:spcBef>
                          <a:spcPts val="0"/>
                        </a:spcBef>
                        <a:spcAft>
                          <a:spcPts val="1000"/>
                        </a:spcAft>
                      </a:pPr>
                      <a:r>
                        <a:rPr lang="en-US" sz="1400" b="0" i="0" u="none" strike="noStrike" dirty="0">
                          <a:solidFill>
                            <a:srgbClr val="282828"/>
                          </a:solidFill>
                          <a:effectLst/>
                          <a:latin typeface="Open Sans"/>
                          <a:ea typeface="Times New Roman" panose="02020603050405020304" pitchFamily="18" charset="0"/>
                          <a:cs typeface="Times New Roman" panose="02020603050405020304" pitchFamily="18" charset="0"/>
                        </a:rPr>
                        <a:t>To run the </a:t>
                      </a:r>
                      <a:r>
                        <a:rPr lang="en-US" sz="1400" b="1" i="0" u="none" strike="noStrike" dirty="0" err="1">
                          <a:solidFill>
                            <a:srgbClr val="282828"/>
                          </a:solidFill>
                          <a:effectLst/>
                          <a:latin typeface="Open Sans"/>
                          <a:ea typeface="Times New Roman" panose="02020603050405020304" pitchFamily="18" charset="0"/>
                          <a:cs typeface="Times New Roman" panose="02020603050405020304" pitchFamily="18" charset="0"/>
                        </a:rPr>
                        <a:t>gpresult</a:t>
                      </a:r>
                      <a:r>
                        <a:rPr lang="en-US" sz="1400" b="0" i="0" u="none" strike="noStrike" dirty="0">
                          <a:solidFill>
                            <a:srgbClr val="282828"/>
                          </a:solidFill>
                          <a:effectLst/>
                          <a:latin typeface="Open Sans"/>
                          <a:ea typeface="Times New Roman" panose="02020603050405020304" pitchFamily="18" charset="0"/>
                          <a:cs typeface="Times New Roman" panose="02020603050405020304" pitchFamily="18" charset="0"/>
                        </a:rPr>
                        <a:t> command, use the following syntax:</a:t>
                      </a:r>
                      <a:endParaRPr lang="en-US" sz="14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400" b="1" i="0" u="none" strike="noStrike" dirty="0" err="1">
                          <a:solidFill>
                            <a:srgbClr val="282828"/>
                          </a:solidFill>
                          <a:effectLst/>
                          <a:latin typeface="Open Sans"/>
                          <a:ea typeface="Times New Roman" panose="02020603050405020304" pitchFamily="18" charset="0"/>
                          <a:cs typeface="Times New Roman" panose="02020603050405020304" pitchFamily="18" charset="0"/>
                        </a:rPr>
                        <a:t>gpresult</a:t>
                      </a:r>
                      <a:r>
                        <a:rPr lang="en-US" sz="1400" b="1" i="0" u="none" strike="noStrike" dirty="0">
                          <a:solidFill>
                            <a:srgbClr val="282828"/>
                          </a:solidFill>
                          <a:effectLst/>
                          <a:latin typeface="Open Sans"/>
                          <a:ea typeface="Times New Roman" panose="02020603050405020304" pitchFamily="18" charset="0"/>
                          <a:cs typeface="Times New Roman" panose="02020603050405020304" pitchFamily="18" charset="0"/>
                        </a:rPr>
                        <a:t> [/s </a:t>
                      </a:r>
                      <a:r>
                        <a:rPr lang="en-US" sz="1400" b="1" i="1" u="none" strike="noStrike" dirty="0">
                          <a:solidFill>
                            <a:srgbClr val="282828"/>
                          </a:solidFill>
                          <a:effectLst/>
                          <a:latin typeface="Open Sans"/>
                          <a:ea typeface="Times New Roman" panose="02020603050405020304" pitchFamily="18" charset="0"/>
                          <a:cs typeface="Times New Roman" panose="02020603050405020304" pitchFamily="18" charset="0"/>
                        </a:rPr>
                        <a:t>computer</a:t>
                      </a:r>
                      <a:r>
                        <a:rPr lang="en-US" sz="1400" b="1" i="0" u="none" strike="noStrike" dirty="0">
                          <a:solidFill>
                            <a:srgbClr val="282828"/>
                          </a:solidFill>
                          <a:effectLst/>
                          <a:latin typeface="Open Sans"/>
                          <a:ea typeface="Times New Roman" panose="02020603050405020304" pitchFamily="18" charset="0"/>
                          <a:cs typeface="Times New Roman" panose="02020603050405020304" pitchFamily="18" charset="0"/>
                        </a:rPr>
                        <a:t> [/u </a:t>
                      </a:r>
                      <a:r>
                        <a:rPr lang="en-US" sz="1400" b="1" i="1" u="none" strike="noStrike" dirty="0">
                          <a:solidFill>
                            <a:srgbClr val="282828"/>
                          </a:solidFill>
                          <a:effectLst/>
                          <a:latin typeface="Open Sans"/>
                          <a:ea typeface="Times New Roman" panose="02020603050405020304" pitchFamily="18" charset="0"/>
                          <a:cs typeface="Times New Roman" panose="02020603050405020304" pitchFamily="18" charset="0"/>
                        </a:rPr>
                        <a:t>domain</a:t>
                      </a:r>
                      <a:r>
                        <a:rPr lang="en-US" sz="1400" b="1" i="0" u="none" strike="noStrike" dirty="0">
                          <a:solidFill>
                            <a:srgbClr val="282828"/>
                          </a:solidFill>
                          <a:effectLst/>
                          <a:latin typeface="Open Sans"/>
                          <a:ea typeface="Times New Roman" panose="02020603050405020304" pitchFamily="18" charset="0"/>
                          <a:cs typeface="Times New Roman" panose="02020603050405020304" pitchFamily="18" charset="0"/>
                        </a:rPr>
                        <a:t>\</a:t>
                      </a:r>
                      <a:r>
                        <a:rPr lang="en-US" sz="1400" b="1" i="1" u="none" strike="noStrike" dirty="0">
                          <a:solidFill>
                            <a:srgbClr val="282828"/>
                          </a:solidFill>
                          <a:effectLst/>
                          <a:latin typeface="Open Sans"/>
                          <a:ea typeface="Times New Roman" panose="02020603050405020304" pitchFamily="18" charset="0"/>
                          <a:cs typeface="Times New Roman" panose="02020603050405020304" pitchFamily="18" charset="0"/>
                        </a:rPr>
                        <a:t>user</a:t>
                      </a:r>
                      <a:r>
                        <a:rPr lang="en-US" sz="1400" b="1" i="0" u="none" strike="noStrike" dirty="0">
                          <a:solidFill>
                            <a:srgbClr val="282828"/>
                          </a:solidFill>
                          <a:effectLst/>
                          <a:latin typeface="Open Sans"/>
                          <a:ea typeface="Times New Roman" panose="02020603050405020304" pitchFamily="18" charset="0"/>
                          <a:cs typeface="Times New Roman" panose="02020603050405020304" pitchFamily="18" charset="0"/>
                        </a:rPr>
                        <a:t> /p </a:t>
                      </a:r>
                      <a:r>
                        <a:rPr lang="en-US" sz="1400" b="1" i="1" u="none" strike="noStrike" dirty="0">
                          <a:solidFill>
                            <a:srgbClr val="282828"/>
                          </a:solidFill>
                          <a:effectLst/>
                          <a:latin typeface="Open Sans"/>
                          <a:ea typeface="Times New Roman" panose="02020603050405020304" pitchFamily="18" charset="0"/>
                          <a:cs typeface="Times New Roman" panose="02020603050405020304" pitchFamily="18" charset="0"/>
                        </a:rPr>
                        <a:t>password</a:t>
                      </a:r>
                      <a:r>
                        <a:rPr lang="en-US" sz="1400" b="1" i="0" u="none" strike="noStrike" dirty="0">
                          <a:solidFill>
                            <a:srgbClr val="282828"/>
                          </a:solidFill>
                          <a:effectLst/>
                          <a:latin typeface="Open Sans"/>
                          <a:ea typeface="Times New Roman" panose="02020603050405020304" pitchFamily="18" charset="0"/>
                          <a:cs typeface="Times New Roman" panose="02020603050405020304" pitchFamily="18" charset="0"/>
                        </a:rPr>
                        <a:t>]] [/user </a:t>
                      </a:r>
                      <a:r>
                        <a:rPr lang="en-US" sz="1400" b="1" i="1" u="none" strike="noStrike" dirty="0" err="1">
                          <a:solidFill>
                            <a:srgbClr val="282828"/>
                          </a:solidFill>
                          <a:effectLst/>
                          <a:latin typeface="Open Sans"/>
                          <a:ea typeface="Times New Roman" panose="02020603050405020304" pitchFamily="18" charset="0"/>
                          <a:cs typeface="Times New Roman" panose="02020603050405020304" pitchFamily="18" charset="0"/>
                        </a:rPr>
                        <a:t>target_user</a:t>
                      </a:r>
                      <a:r>
                        <a:rPr lang="en-US" sz="1400" b="1" i="1" u="none" strike="noStrike" dirty="0">
                          <a:solidFill>
                            <a:srgbClr val="282828"/>
                          </a:solidFill>
                          <a:effectLst/>
                          <a:latin typeface="Open Sans"/>
                          <a:ea typeface="Times New Roman" panose="02020603050405020304" pitchFamily="18" charset="0"/>
                          <a:cs typeface="Times New Roman" panose="02020603050405020304" pitchFamily="18" charset="0"/>
                        </a:rPr>
                        <a:t> name</a:t>
                      </a:r>
                      <a:r>
                        <a:rPr lang="en-US" sz="1400" b="1" i="0" u="none" strike="noStrike" dirty="0">
                          <a:solidFill>
                            <a:srgbClr val="282828"/>
                          </a:solidFill>
                          <a:effectLst/>
                          <a:latin typeface="Open Sans"/>
                          <a:ea typeface="Times New Roman" panose="02020603050405020304" pitchFamily="18" charset="0"/>
                          <a:cs typeface="Times New Roman" panose="02020603050405020304" pitchFamily="18" charset="0"/>
                        </a:rPr>
                        <a:t>] [/scope {</a:t>
                      </a:r>
                      <a:r>
                        <a:rPr lang="en-US" sz="1400" b="1" i="0" u="none" strike="noStrike" dirty="0" err="1">
                          <a:solidFill>
                            <a:srgbClr val="282828"/>
                          </a:solidFill>
                          <a:effectLst/>
                          <a:latin typeface="Open Sans"/>
                          <a:ea typeface="Times New Roman" panose="02020603050405020304" pitchFamily="18" charset="0"/>
                          <a:cs typeface="Times New Roman" panose="02020603050405020304" pitchFamily="18" charset="0"/>
                        </a:rPr>
                        <a:t>user|computer</a:t>
                      </a:r>
                      <a:r>
                        <a:rPr lang="en-US" sz="1400" b="1" i="0" u="none" strike="noStrike" dirty="0">
                          <a:solidFill>
                            <a:srgbClr val="282828"/>
                          </a:solidFill>
                          <a:effectLst/>
                          <a:latin typeface="Open Sans"/>
                          <a:ea typeface="Times New Roman" panose="02020603050405020304" pitchFamily="18" charset="0"/>
                          <a:cs typeface="Times New Roman" panose="02020603050405020304" pitchFamily="18" charset="0"/>
                        </a:rPr>
                        <a:t>}] [/v] [/z]</a:t>
                      </a:r>
                      <a:endParaRPr lang="en-US" sz="1400" b="0" i="0" u="none" strike="noStrike" dirty="0">
                        <a:effectLst/>
                        <a:latin typeface="Arial" panose="020B0604020202020204" pitchFamily="34" charset="0"/>
                      </a:endParaRPr>
                    </a:p>
                  </a:txBody>
                  <a:tcPr marL="176933" marR="176933" marT="88467" marB="88467"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955564241"/>
                  </a:ext>
                </a:extLst>
              </a:tr>
            </a:tbl>
          </a:graphicData>
        </a:graphic>
      </p:graphicFrame>
    </p:spTree>
    <p:extLst>
      <p:ext uri="{BB962C8B-B14F-4D97-AF65-F5344CB8AC3E}">
        <p14:creationId xmlns:p14="http://schemas.microsoft.com/office/powerpoint/2010/main" val="24636638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2">
            <a:tint val="95000"/>
            <a:satMod val="170000"/>
          </a:schemeClr>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876248C8-0720-48AB-91BA-5F530BB41E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2209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2EF6452-167C-4FD0-B400-5EAC8B3204DF}"/>
              </a:ext>
            </a:extLst>
          </p:cNvPr>
          <p:cNvSpPr>
            <a:spLocks noGrp="1"/>
          </p:cNvSpPr>
          <p:nvPr>
            <p:ph type="title"/>
          </p:nvPr>
        </p:nvSpPr>
        <p:spPr>
          <a:xfrm>
            <a:off x="1261871" y="545676"/>
            <a:ext cx="9858383" cy="1325562"/>
          </a:xfrm>
        </p:spPr>
        <p:txBody>
          <a:bodyPr>
            <a:normAutofit/>
          </a:bodyPr>
          <a:lstStyle/>
          <a:p>
            <a:r>
              <a:rPr lang="en-US" dirty="0"/>
              <a:t>System Commands (Windows Command Prompt)</a:t>
            </a:r>
            <a:endParaRPr lang="en-US"/>
          </a:p>
        </p:txBody>
      </p:sp>
      <p:sp>
        <p:nvSpPr>
          <p:cNvPr id="14" name="Rectangle 13">
            <a:extLst>
              <a:ext uri="{FF2B5EF4-FFF2-40B4-BE49-F238E27FC236}">
                <a16:creationId xmlns:a16="http://schemas.microsoft.com/office/drawing/2014/main" id="{523BEDA7-D0B8-4802-8168-92452653B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 cy="685800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D2EFF34B-7B1A-4F9D-8CEE-A40962BC7C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63724" y="0"/>
            <a:ext cx="457200" cy="6858000"/>
          </a:xfrm>
          <a:prstGeom prst="rect">
            <a:avLst/>
          </a:prstGeom>
          <a:solidFill>
            <a:schemeClr val="tx1">
              <a:lumMod val="65000"/>
              <a:lumOff val="3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7" name="Content Placeholder 6">
            <a:extLst>
              <a:ext uri="{FF2B5EF4-FFF2-40B4-BE49-F238E27FC236}">
                <a16:creationId xmlns:a16="http://schemas.microsoft.com/office/drawing/2014/main" id="{6E110B10-4081-489F-8DB1-503B23E0FF28}"/>
              </a:ext>
            </a:extLst>
          </p:cNvPr>
          <p:cNvGraphicFramePr>
            <a:graphicFrameLocks noGrp="1"/>
          </p:cNvGraphicFramePr>
          <p:nvPr>
            <p:ph idx="1"/>
            <p:extLst>
              <p:ext uri="{D42A27DB-BD31-4B8C-83A1-F6EECF244321}">
                <p14:modId xmlns:p14="http://schemas.microsoft.com/office/powerpoint/2010/main" val="1571485057"/>
              </p:ext>
            </p:extLst>
          </p:nvPr>
        </p:nvGraphicFramePr>
        <p:xfrm>
          <a:off x="1262063" y="2284108"/>
          <a:ext cx="9858192" cy="3659372"/>
        </p:xfrm>
        <a:graphic>
          <a:graphicData uri="http://schemas.openxmlformats.org/drawingml/2006/table">
            <a:tbl>
              <a:tblPr firstRow="1" firstCol="1" bandRow="1"/>
              <a:tblGrid>
                <a:gridCol w="2509985">
                  <a:extLst>
                    <a:ext uri="{9D8B030D-6E8A-4147-A177-3AD203B41FA5}">
                      <a16:colId xmlns:a16="http://schemas.microsoft.com/office/drawing/2014/main" val="3774609387"/>
                    </a:ext>
                  </a:extLst>
                </a:gridCol>
                <a:gridCol w="7348207">
                  <a:extLst>
                    <a:ext uri="{9D8B030D-6E8A-4147-A177-3AD203B41FA5}">
                      <a16:colId xmlns:a16="http://schemas.microsoft.com/office/drawing/2014/main" val="3194279913"/>
                    </a:ext>
                  </a:extLst>
                </a:gridCol>
              </a:tblGrid>
              <a:tr h="2827640">
                <a:tc>
                  <a:txBody>
                    <a:bodyPr/>
                    <a:lstStyle/>
                    <a:p>
                      <a:pPr marL="0" marR="0" algn="ctr" fontAlgn="ctr">
                        <a:lnSpc>
                          <a:spcPct val="115000"/>
                        </a:lnSpc>
                        <a:spcBef>
                          <a:spcPts val="0"/>
                        </a:spcBef>
                        <a:spcAft>
                          <a:spcPts val="0"/>
                        </a:spcAft>
                      </a:pPr>
                      <a:r>
                        <a:rPr lang="en-US" sz="1500" b="1" i="0" u="none" strike="noStrike">
                          <a:solidFill>
                            <a:srgbClr val="282828"/>
                          </a:solidFill>
                          <a:effectLst/>
                          <a:latin typeface="Open Sans"/>
                          <a:ea typeface="Times New Roman" panose="02020603050405020304" pitchFamily="18" charset="0"/>
                          <a:cs typeface="Times New Roman" panose="02020603050405020304" pitchFamily="18" charset="0"/>
                        </a:rPr>
                        <a:t>shutdown</a:t>
                      </a:r>
                      <a:endParaRPr lang="en-US" sz="2500" b="0" i="0" u="none" strike="noStrike">
                        <a:effectLst/>
                        <a:latin typeface="Arial" panose="020B0604020202020204" pitchFamily="34" charset="0"/>
                      </a:endParaRPr>
                    </a:p>
                  </a:txBody>
                  <a:tcPr marL="266239" marR="266239" marT="66560" marB="6656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500" b="0" i="0" u="none" strike="noStrike">
                          <a:solidFill>
                            <a:srgbClr val="282828"/>
                          </a:solidFill>
                          <a:effectLst/>
                          <a:latin typeface="Open Sans"/>
                          <a:ea typeface="Times New Roman" panose="02020603050405020304" pitchFamily="18" charset="0"/>
                          <a:cs typeface="Times New Roman" panose="02020603050405020304" pitchFamily="18" charset="0"/>
                        </a:rPr>
                        <a:t>The </a:t>
                      </a:r>
                      <a:r>
                        <a:rPr lang="en-US" sz="1500" b="1" i="0" u="none" strike="noStrike">
                          <a:solidFill>
                            <a:srgbClr val="282828"/>
                          </a:solidFill>
                          <a:effectLst/>
                          <a:latin typeface="Open Sans"/>
                          <a:ea typeface="Times New Roman" panose="02020603050405020304" pitchFamily="18" charset="0"/>
                          <a:cs typeface="Times New Roman" panose="02020603050405020304" pitchFamily="18" charset="0"/>
                        </a:rPr>
                        <a:t>shutdown</a:t>
                      </a:r>
                      <a:r>
                        <a:rPr lang="en-US" sz="1500" b="0" i="0" u="none" strike="noStrike">
                          <a:solidFill>
                            <a:srgbClr val="282828"/>
                          </a:solidFill>
                          <a:effectLst/>
                          <a:latin typeface="Open Sans"/>
                          <a:ea typeface="Times New Roman" panose="02020603050405020304" pitchFamily="18" charset="0"/>
                          <a:cs typeface="Times New Roman" panose="02020603050405020304" pitchFamily="18" charset="0"/>
                        </a:rPr>
                        <a:t> command is used to shutdown local and remote systems. The following options can be used with the</a:t>
                      </a:r>
                      <a:r>
                        <a:rPr lang="en-US" sz="1500" b="1" i="0" u="none" strike="noStrike">
                          <a:solidFill>
                            <a:srgbClr val="282828"/>
                          </a:solidFill>
                          <a:effectLst/>
                          <a:latin typeface="Open Sans"/>
                          <a:ea typeface="Times New Roman" panose="02020603050405020304" pitchFamily="18" charset="0"/>
                          <a:cs typeface="Times New Roman" panose="02020603050405020304" pitchFamily="18" charset="0"/>
                        </a:rPr>
                        <a:t>shutdown</a:t>
                      </a:r>
                      <a:r>
                        <a:rPr lang="en-US" sz="1500" b="0" i="0" u="none" strike="noStrike">
                          <a:solidFill>
                            <a:srgbClr val="282828"/>
                          </a:solidFill>
                          <a:effectLst/>
                          <a:latin typeface="Open Sans"/>
                          <a:ea typeface="Times New Roman" panose="02020603050405020304" pitchFamily="18" charset="0"/>
                          <a:cs typeface="Times New Roman" panose="02020603050405020304" pitchFamily="18" charset="0"/>
                        </a:rPr>
                        <a:t> command:</a:t>
                      </a:r>
                      <a:endParaRPr lang="en-US" sz="25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500" b="1" i="0" u="none" strike="noStrike">
                          <a:solidFill>
                            <a:srgbClr val="282828"/>
                          </a:solidFill>
                          <a:effectLst/>
                          <a:latin typeface="Open Sans"/>
                          <a:ea typeface="Times New Roman" panose="02020603050405020304" pitchFamily="18" charset="0"/>
                          <a:cs typeface="Times New Roman" panose="02020603050405020304" pitchFamily="18" charset="0"/>
                        </a:rPr>
                        <a:t>/i</a:t>
                      </a:r>
                      <a:r>
                        <a:rPr lang="en-US" sz="1500" b="0" i="0" u="none" strike="noStrike">
                          <a:solidFill>
                            <a:srgbClr val="282828"/>
                          </a:solidFill>
                          <a:effectLst/>
                          <a:latin typeface="Open Sans"/>
                          <a:ea typeface="Times New Roman" panose="02020603050405020304" pitchFamily="18" charset="0"/>
                          <a:cs typeface="Times New Roman" panose="02020603050405020304" pitchFamily="18" charset="0"/>
                        </a:rPr>
                        <a:t> opens the Remote Shutdown Dialog graphical interface window.</a:t>
                      </a:r>
                      <a:endParaRPr lang="en-US" sz="25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500" b="1" i="0" u="none" strike="noStrike">
                          <a:solidFill>
                            <a:srgbClr val="282828"/>
                          </a:solidFill>
                          <a:effectLst/>
                          <a:latin typeface="Open Sans"/>
                          <a:ea typeface="Times New Roman" panose="02020603050405020304" pitchFamily="18" charset="0"/>
                          <a:cs typeface="Times New Roman" panose="02020603050405020304" pitchFamily="18" charset="0"/>
                        </a:rPr>
                        <a:t>/l</a:t>
                      </a:r>
                      <a:r>
                        <a:rPr lang="en-US" sz="1500" b="0" i="0" u="none" strike="noStrike">
                          <a:solidFill>
                            <a:srgbClr val="282828"/>
                          </a:solidFill>
                          <a:effectLst/>
                          <a:latin typeface="Open Sans"/>
                          <a:ea typeface="Times New Roman" panose="02020603050405020304" pitchFamily="18" charset="0"/>
                          <a:cs typeface="Times New Roman" panose="02020603050405020304" pitchFamily="18" charset="0"/>
                        </a:rPr>
                        <a:t> logs off the current user from the local system.</a:t>
                      </a:r>
                      <a:endParaRPr lang="en-US" sz="25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500" b="1" i="0" u="none" strike="noStrike">
                          <a:solidFill>
                            <a:srgbClr val="282828"/>
                          </a:solidFill>
                          <a:effectLst/>
                          <a:latin typeface="Open Sans"/>
                          <a:ea typeface="Times New Roman" panose="02020603050405020304" pitchFamily="18" charset="0"/>
                          <a:cs typeface="Times New Roman" panose="02020603050405020304" pitchFamily="18" charset="0"/>
                        </a:rPr>
                        <a:t>/r</a:t>
                      </a:r>
                      <a:r>
                        <a:rPr lang="en-US" sz="1500" b="0" i="0" u="none" strike="noStrike">
                          <a:solidFill>
                            <a:srgbClr val="282828"/>
                          </a:solidFill>
                          <a:effectLst/>
                          <a:latin typeface="Open Sans"/>
                          <a:ea typeface="Times New Roman" panose="02020603050405020304" pitchFamily="18" charset="0"/>
                          <a:cs typeface="Times New Roman" panose="02020603050405020304" pitchFamily="18" charset="0"/>
                        </a:rPr>
                        <a:t> shuts down and restarts the local computer.</a:t>
                      </a:r>
                      <a:endParaRPr lang="en-US" sz="25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500" b="1" i="0" u="none" strike="noStrike">
                          <a:solidFill>
                            <a:srgbClr val="282828"/>
                          </a:solidFill>
                          <a:effectLst/>
                          <a:latin typeface="Open Sans"/>
                          <a:ea typeface="Times New Roman" panose="02020603050405020304" pitchFamily="18" charset="0"/>
                          <a:cs typeface="Times New Roman" panose="02020603050405020304" pitchFamily="18" charset="0"/>
                        </a:rPr>
                        <a:t>/h</a:t>
                      </a:r>
                      <a:r>
                        <a:rPr lang="en-US" sz="1500" b="0" i="0" u="none" strike="noStrike">
                          <a:solidFill>
                            <a:srgbClr val="282828"/>
                          </a:solidFill>
                          <a:effectLst/>
                          <a:latin typeface="Open Sans"/>
                          <a:ea typeface="Times New Roman" panose="02020603050405020304" pitchFamily="18" charset="0"/>
                          <a:cs typeface="Times New Roman" panose="02020603050405020304" pitchFamily="18" charset="0"/>
                        </a:rPr>
                        <a:t> causes the computer to hibernate.</a:t>
                      </a:r>
                      <a:endParaRPr lang="en-US" sz="25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500" b="1" i="0" u="none" strike="noStrike">
                          <a:solidFill>
                            <a:srgbClr val="282828"/>
                          </a:solidFill>
                          <a:effectLst/>
                          <a:latin typeface="Open Sans"/>
                          <a:ea typeface="Times New Roman" panose="02020603050405020304" pitchFamily="18" charset="0"/>
                          <a:cs typeface="Times New Roman" panose="02020603050405020304" pitchFamily="18" charset="0"/>
                        </a:rPr>
                        <a:t>/t </a:t>
                      </a:r>
                      <a:r>
                        <a:rPr lang="en-US" sz="1500" b="1" i="1" u="none" strike="noStrike">
                          <a:solidFill>
                            <a:srgbClr val="282828"/>
                          </a:solidFill>
                          <a:effectLst/>
                          <a:latin typeface="Open Sans"/>
                          <a:ea typeface="Times New Roman" panose="02020603050405020304" pitchFamily="18" charset="0"/>
                          <a:cs typeface="Times New Roman" panose="02020603050405020304" pitchFamily="18" charset="0"/>
                        </a:rPr>
                        <a:t>[xx]</a:t>
                      </a:r>
                      <a:r>
                        <a:rPr lang="en-US" sz="1500" b="0" i="0" u="none" strike="noStrike">
                          <a:solidFill>
                            <a:srgbClr val="282828"/>
                          </a:solidFill>
                          <a:effectLst/>
                          <a:latin typeface="Open Sans"/>
                          <a:ea typeface="Times New Roman" panose="02020603050405020304" pitchFamily="18" charset="0"/>
                          <a:cs typeface="Times New Roman" panose="02020603050405020304" pitchFamily="18" charset="0"/>
                        </a:rPr>
                        <a:t> sets a delay time (in seconds) before the computer shuts down.</a:t>
                      </a:r>
                      <a:endParaRPr lang="en-US" sz="2500" b="0" i="0" u="none" strike="noStrike">
                        <a:effectLst/>
                        <a:latin typeface="Arial" panose="020B0604020202020204" pitchFamily="34" charset="0"/>
                      </a:endParaRPr>
                    </a:p>
                  </a:txBody>
                  <a:tcPr marL="266239" marR="266239" marT="133120" marB="13312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899800882"/>
                  </a:ext>
                </a:extLst>
              </a:tr>
              <a:tr h="831732">
                <a:tc>
                  <a:txBody>
                    <a:bodyPr/>
                    <a:lstStyle/>
                    <a:p>
                      <a:pPr marL="0" marR="0" algn="ctr" fontAlgn="ctr">
                        <a:lnSpc>
                          <a:spcPct val="115000"/>
                        </a:lnSpc>
                        <a:spcBef>
                          <a:spcPts val="0"/>
                        </a:spcBef>
                        <a:spcAft>
                          <a:spcPts val="0"/>
                        </a:spcAft>
                      </a:pPr>
                      <a:r>
                        <a:rPr lang="en-US" sz="1500" b="1" i="0" u="none" strike="noStrike">
                          <a:solidFill>
                            <a:srgbClr val="282828"/>
                          </a:solidFill>
                          <a:effectLst/>
                          <a:latin typeface="Open Sans"/>
                          <a:ea typeface="Times New Roman" panose="02020603050405020304" pitchFamily="18" charset="0"/>
                          <a:cs typeface="Times New Roman" panose="02020603050405020304" pitchFamily="18" charset="0"/>
                        </a:rPr>
                        <a:t>exit</a:t>
                      </a:r>
                      <a:endParaRPr lang="en-US" sz="2500" b="0" i="0" u="none" strike="noStrike">
                        <a:effectLst/>
                        <a:latin typeface="Arial" panose="020B0604020202020204" pitchFamily="34" charset="0"/>
                      </a:endParaRPr>
                    </a:p>
                  </a:txBody>
                  <a:tcPr marL="266239" marR="266239" marT="66560" marB="6656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500" b="0" i="0" u="none" strike="noStrike" dirty="0">
                          <a:solidFill>
                            <a:srgbClr val="282828"/>
                          </a:solidFill>
                          <a:effectLst/>
                          <a:latin typeface="Open Sans"/>
                          <a:ea typeface="Times New Roman" panose="02020603050405020304" pitchFamily="18" charset="0"/>
                          <a:cs typeface="Times New Roman" panose="02020603050405020304" pitchFamily="18" charset="0"/>
                        </a:rPr>
                        <a:t>The </a:t>
                      </a:r>
                      <a:r>
                        <a:rPr lang="en-US" sz="1500" b="1" i="0" u="none" strike="noStrike" dirty="0">
                          <a:solidFill>
                            <a:srgbClr val="282828"/>
                          </a:solidFill>
                          <a:effectLst/>
                          <a:latin typeface="Open Sans"/>
                          <a:ea typeface="Times New Roman" panose="02020603050405020304" pitchFamily="18" charset="0"/>
                          <a:cs typeface="Times New Roman" panose="02020603050405020304" pitchFamily="18" charset="0"/>
                        </a:rPr>
                        <a:t>exit</a:t>
                      </a:r>
                      <a:r>
                        <a:rPr lang="en-US" sz="1500" b="0" i="0" u="none" strike="noStrike" dirty="0">
                          <a:solidFill>
                            <a:srgbClr val="282828"/>
                          </a:solidFill>
                          <a:effectLst/>
                          <a:latin typeface="Open Sans"/>
                          <a:ea typeface="Times New Roman" panose="02020603050405020304" pitchFamily="18" charset="0"/>
                          <a:cs typeface="Times New Roman" panose="02020603050405020304" pitchFamily="18" charset="0"/>
                        </a:rPr>
                        <a:t> command ends the current command prompt session and closes the Command Prompt window.</a:t>
                      </a:r>
                      <a:endParaRPr lang="en-US" sz="2500" b="0" i="0" u="none" strike="noStrike" dirty="0">
                        <a:effectLst/>
                        <a:latin typeface="Arial" panose="020B0604020202020204" pitchFamily="34" charset="0"/>
                      </a:endParaRPr>
                    </a:p>
                  </a:txBody>
                  <a:tcPr marL="266239" marR="266239" marT="133120" marB="13312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760970620"/>
                  </a:ext>
                </a:extLst>
              </a:tr>
            </a:tbl>
          </a:graphicData>
        </a:graphic>
      </p:graphicFrame>
      <p:sp>
        <p:nvSpPr>
          <p:cNvPr id="8" name="Rectangle 7">
            <a:extLst>
              <a:ext uri="{FF2B5EF4-FFF2-40B4-BE49-F238E27FC236}">
                <a16:creationId xmlns:a16="http://schemas.microsoft.com/office/drawing/2014/main" id="{6E41E71C-F027-4879-AB05-04B4625DF395}"/>
              </a:ext>
            </a:extLst>
          </p:cNvPr>
          <p:cNvSpPr/>
          <p:nvPr/>
        </p:nvSpPr>
        <p:spPr>
          <a:xfrm>
            <a:off x="1261871" y="6087760"/>
            <a:ext cx="10501852" cy="708848"/>
          </a:xfrm>
          <a:prstGeom prst="rect">
            <a:avLst/>
          </a:prstGeom>
        </p:spPr>
        <p:txBody>
          <a:bodyPr wrap="square">
            <a:spAutoFit/>
          </a:bodyPr>
          <a:lstStyle/>
          <a:p>
            <a:pPr>
              <a:lnSpc>
                <a:spcPct val="115000"/>
              </a:lnSpc>
              <a:spcAft>
                <a:spcPts val="600"/>
              </a:spcAft>
            </a:pPr>
            <a:r>
              <a:rPr lang="en-US" dirty="0">
                <a:solidFill>
                  <a:srgbClr val="282828"/>
                </a:solidFill>
                <a:latin typeface="Open Sans"/>
                <a:ea typeface="Times New Roman" panose="02020603050405020304" pitchFamily="18" charset="0"/>
                <a:cs typeface="Times New Roman" panose="02020603050405020304" pitchFamily="18" charset="0"/>
              </a:rPr>
              <a:t>If you need further help with a particular command, type </a:t>
            </a:r>
            <a:r>
              <a:rPr lang="en-US" b="1" i="1" dirty="0">
                <a:solidFill>
                  <a:srgbClr val="282828"/>
                </a:solidFill>
                <a:latin typeface="Open Sans"/>
                <a:ea typeface="Times New Roman" panose="02020603050405020304" pitchFamily="18" charset="0"/>
                <a:cs typeface="Times New Roman" panose="02020603050405020304" pitchFamily="18" charset="0"/>
              </a:rPr>
              <a:t>[</a:t>
            </a:r>
            <a:r>
              <a:rPr lang="en-US" b="1" i="1" dirty="0" err="1">
                <a:solidFill>
                  <a:srgbClr val="282828"/>
                </a:solidFill>
                <a:latin typeface="Open Sans"/>
                <a:ea typeface="Times New Roman" panose="02020603050405020304" pitchFamily="18" charset="0"/>
                <a:cs typeface="Times New Roman" panose="02020603050405020304" pitchFamily="18" charset="0"/>
              </a:rPr>
              <a:t>command_name</a:t>
            </a:r>
            <a:r>
              <a:rPr lang="en-US" b="1" i="1" dirty="0">
                <a:solidFill>
                  <a:srgbClr val="282828"/>
                </a:solidFill>
                <a:latin typeface="Open Sans"/>
                <a:ea typeface="Times New Roman" panose="02020603050405020304" pitchFamily="18" charset="0"/>
                <a:cs typeface="Times New Roman" panose="02020603050405020304" pitchFamily="18" charset="0"/>
              </a:rPr>
              <a:t>]</a:t>
            </a:r>
            <a:r>
              <a:rPr lang="en-US" b="1" dirty="0">
                <a:solidFill>
                  <a:srgbClr val="282828"/>
                </a:solidFill>
                <a:latin typeface="Open Sans"/>
                <a:ea typeface="Times New Roman" panose="02020603050405020304" pitchFamily="18" charset="0"/>
                <a:cs typeface="Times New Roman" panose="02020603050405020304" pitchFamily="18" charset="0"/>
              </a:rPr>
              <a:t> /?</a:t>
            </a:r>
            <a:r>
              <a:rPr lang="en-US" dirty="0">
                <a:solidFill>
                  <a:srgbClr val="282828"/>
                </a:solidFill>
                <a:latin typeface="Open Sans"/>
                <a:ea typeface="Times New Roman" panose="02020603050405020304" pitchFamily="18" charset="0"/>
                <a:cs typeface="Times New Roman" panose="02020603050405020304" pitchFamily="18" charset="0"/>
              </a:rPr>
              <a:t> to display information about the specified command (typing </a:t>
            </a:r>
            <a:r>
              <a:rPr lang="en-US" b="1" dirty="0">
                <a:solidFill>
                  <a:srgbClr val="282828"/>
                </a:solidFill>
                <a:latin typeface="Open Sans"/>
                <a:ea typeface="Times New Roman" panose="02020603050405020304" pitchFamily="18" charset="0"/>
                <a:cs typeface="Times New Roman" panose="02020603050405020304" pitchFamily="18" charset="0"/>
              </a:rPr>
              <a:t>help </a:t>
            </a:r>
            <a:r>
              <a:rPr lang="en-US" b="1" i="1" dirty="0">
                <a:solidFill>
                  <a:srgbClr val="282828"/>
                </a:solidFill>
                <a:latin typeface="Open Sans"/>
                <a:ea typeface="Times New Roman" panose="02020603050405020304" pitchFamily="18" charset="0"/>
                <a:cs typeface="Times New Roman" panose="02020603050405020304" pitchFamily="18" charset="0"/>
              </a:rPr>
              <a:t>[</a:t>
            </a:r>
            <a:r>
              <a:rPr lang="en-US" b="1" i="1" dirty="0" err="1">
                <a:solidFill>
                  <a:srgbClr val="282828"/>
                </a:solidFill>
                <a:latin typeface="Open Sans"/>
                <a:ea typeface="Times New Roman" panose="02020603050405020304" pitchFamily="18" charset="0"/>
                <a:cs typeface="Times New Roman" panose="02020603050405020304" pitchFamily="18" charset="0"/>
              </a:rPr>
              <a:t>command_name</a:t>
            </a:r>
            <a:r>
              <a:rPr lang="en-US" b="1" i="1" dirty="0">
                <a:solidFill>
                  <a:srgbClr val="282828"/>
                </a:solidFill>
                <a:latin typeface="Open Sans"/>
                <a:ea typeface="Times New Roman" panose="02020603050405020304" pitchFamily="18" charset="0"/>
                <a:cs typeface="Times New Roman" panose="02020603050405020304" pitchFamily="18" charset="0"/>
              </a:rPr>
              <a:t>]</a:t>
            </a:r>
            <a:r>
              <a:rPr lang="en-US" dirty="0">
                <a:solidFill>
                  <a:srgbClr val="282828"/>
                </a:solidFill>
                <a:latin typeface="Open Sans"/>
                <a:ea typeface="Times New Roman" panose="02020603050405020304" pitchFamily="18" charset="0"/>
                <a:cs typeface="Times New Roman" panose="02020603050405020304" pitchFamily="18" charset="0"/>
              </a:rPr>
              <a:t> will also display help information).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99720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50821F8-4F8E-484E-829D-13203EDD1BB7}"/>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en-US" sz="2200">
                <a:solidFill>
                  <a:srgbClr val="FFFFFF"/>
                </a:solidFill>
              </a:rPr>
              <a:t>Windows 10 Personalization</a:t>
            </a:r>
          </a:p>
        </p:txBody>
      </p:sp>
      <p:graphicFrame>
        <p:nvGraphicFramePr>
          <p:cNvPr id="6" name="Content Placeholder 5">
            <a:extLst>
              <a:ext uri="{FF2B5EF4-FFF2-40B4-BE49-F238E27FC236}">
                <a16:creationId xmlns:a16="http://schemas.microsoft.com/office/drawing/2014/main" id="{48B84AED-2C00-4E8E-9695-C49685C5461E}"/>
              </a:ext>
            </a:extLst>
          </p:cNvPr>
          <p:cNvGraphicFramePr>
            <a:graphicFrameLocks noGrp="1"/>
          </p:cNvGraphicFramePr>
          <p:nvPr>
            <p:ph idx="1"/>
            <p:extLst>
              <p:ext uri="{D42A27DB-BD31-4B8C-83A1-F6EECF244321}">
                <p14:modId xmlns:p14="http://schemas.microsoft.com/office/powerpoint/2010/main" val="2665619748"/>
              </p:ext>
            </p:extLst>
          </p:nvPr>
        </p:nvGraphicFramePr>
        <p:xfrm>
          <a:off x="4744178" y="-1"/>
          <a:ext cx="7447821" cy="6857998"/>
        </p:xfrm>
        <a:graphic>
          <a:graphicData uri="http://schemas.openxmlformats.org/drawingml/2006/table">
            <a:tbl>
              <a:tblPr firstRow="1" firstCol="1" bandRow="1"/>
              <a:tblGrid>
                <a:gridCol w="2077274">
                  <a:extLst>
                    <a:ext uri="{9D8B030D-6E8A-4147-A177-3AD203B41FA5}">
                      <a16:colId xmlns:a16="http://schemas.microsoft.com/office/drawing/2014/main" val="1705175920"/>
                    </a:ext>
                  </a:extLst>
                </a:gridCol>
                <a:gridCol w="5370547">
                  <a:extLst>
                    <a:ext uri="{9D8B030D-6E8A-4147-A177-3AD203B41FA5}">
                      <a16:colId xmlns:a16="http://schemas.microsoft.com/office/drawing/2014/main" val="1554819572"/>
                    </a:ext>
                  </a:extLst>
                </a:gridCol>
              </a:tblGrid>
              <a:tr h="2360752">
                <a:tc>
                  <a:txBody>
                    <a:bodyPr/>
                    <a:lstStyle/>
                    <a:p>
                      <a:pPr marL="0" marR="0" algn="ctr" fontAlgn="ctr">
                        <a:lnSpc>
                          <a:spcPct val="115000"/>
                        </a:lnSpc>
                        <a:spcBef>
                          <a:spcPts val="375"/>
                        </a:spcBef>
                        <a:spcAft>
                          <a:spcPts val="375"/>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Background</a:t>
                      </a:r>
                      <a:endParaRPr lang="en-US" sz="1200" b="0" i="0" u="none" strike="noStrike">
                        <a:effectLst/>
                        <a:latin typeface="Arial" panose="020B0604020202020204" pitchFamily="34" charset="0"/>
                      </a:endParaRPr>
                    </a:p>
                  </a:txBody>
                  <a:tcPr marL="162794" marR="162794" marT="40699" marB="40699"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1000"/>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You can choose a wallpaper with a picture or color. From the drop-down button, choose Solid Color to choose a solid color background for the desktop or choose Picture to view pictures from your own pictures folder or from another folder on the computer.</a:t>
                      </a:r>
                      <a:endParaRPr lang="en-US" sz="1200" b="0" i="0" u="none" strike="noStrike">
                        <a:effectLst/>
                        <a:latin typeface="Arial" panose="020B0604020202020204" pitchFamily="34" charset="0"/>
                      </a:endParaRPr>
                    </a:p>
                    <a:p>
                      <a:pPr marL="0" marR="0" algn="l" fontAlgn="ctr">
                        <a:lnSpc>
                          <a:spcPct val="115000"/>
                        </a:lnSpc>
                        <a:spcBef>
                          <a:spcPts val="0"/>
                        </a:spcBef>
                        <a:spcAft>
                          <a:spcPts val="0"/>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The Slideshow option lets you choose a folder containing photos from which Windows will periodically choose a different photo to display. You can pick the time interval at which the photo changes. Use the options to display the pictures on the desktop the way you prefer.</a:t>
                      </a:r>
                      <a:endParaRPr lang="en-US" sz="1200" b="0" i="0" u="none" strike="noStrike">
                        <a:effectLst/>
                        <a:latin typeface="Arial" panose="020B0604020202020204" pitchFamily="34" charset="0"/>
                      </a:endParaRPr>
                    </a:p>
                  </a:txBody>
                  <a:tcPr marL="162794" marR="162794" marT="81397" marB="81397"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68504996"/>
                  </a:ext>
                </a:extLst>
              </a:tr>
              <a:tr h="2300663">
                <a:tc>
                  <a:txBody>
                    <a:bodyPr/>
                    <a:lstStyle/>
                    <a:p>
                      <a:pPr marL="0" marR="0" algn="ctr" fontAlgn="ctr">
                        <a:lnSpc>
                          <a:spcPct val="115000"/>
                        </a:lnSpc>
                        <a:spcBef>
                          <a:spcPts val="0"/>
                        </a:spcBef>
                        <a:spcAft>
                          <a:spcPts val="0"/>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Colors</a:t>
                      </a:r>
                      <a:endParaRPr lang="en-US" sz="1200" b="0" i="0" u="none" strike="noStrike">
                        <a:effectLst/>
                        <a:latin typeface="Arial" panose="020B0604020202020204" pitchFamily="34" charset="0"/>
                      </a:endParaRPr>
                    </a:p>
                  </a:txBody>
                  <a:tcPr marL="162794" marR="162794" marT="40699" marB="40699"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Choose colors that you want Windows 10 to use and where you want them used. You are able to do the following:</a:t>
                      </a:r>
                      <a:endParaRPr lang="en-US" sz="12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Pick an accent color from a predefined pallet</a:t>
                      </a:r>
                      <a:endParaRPr lang="en-US" sz="12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Create a custom color</a:t>
                      </a:r>
                      <a:endParaRPr lang="en-US" sz="1200" b="0" i="0" u="none" strike="noStrike">
                        <a:effectLst/>
                        <a:latin typeface="Arial" panose="020B0604020202020204" pitchFamily="34" charset="0"/>
                      </a:endParaRPr>
                    </a:p>
                    <a:p>
                      <a:pPr marL="0" marR="0" algn="l" fontAlgn="ctr">
                        <a:lnSpc>
                          <a:spcPct val="115000"/>
                        </a:lnSpc>
                        <a:spcBef>
                          <a:spcPts val="0"/>
                        </a:spcBef>
                        <a:spcAft>
                          <a:spcPts val="0"/>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After picking colors, you will be given the option to choose accent colors for the Start menu, taskbar, Action Center, and title bars. You are able to adjust the transparency for Start menu, taskbar, and Action Center.</a:t>
                      </a:r>
                      <a:endParaRPr lang="en-US" sz="1200" b="0" i="0" u="none" strike="noStrike">
                        <a:effectLst/>
                        <a:latin typeface="Arial" panose="020B0604020202020204" pitchFamily="34" charset="0"/>
                      </a:endParaRPr>
                    </a:p>
                  </a:txBody>
                  <a:tcPr marL="162794" marR="162794" marT="81397" marB="81397"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558180811"/>
                  </a:ext>
                </a:extLst>
              </a:tr>
              <a:tr h="2196583">
                <a:tc>
                  <a:txBody>
                    <a:bodyPr/>
                    <a:lstStyle/>
                    <a:p>
                      <a:pPr marL="0" marR="0" algn="ctr" fontAlgn="ctr">
                        <a:lnSpc>
                          <a:spcPct val="115000"/>
                        </a:lnSpc>
                        <a:spcBef>
                          <a:spcPts val="0"/>
                        </a:spcBef>
                        <a:spcAft>
                          <a:spcPts val="0"/>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Lock Screen</a:t>
                      </a:r>
                      <a:endParaRPr lang="en-US" sz="1200" b="0" i="0" u="none" strike="noStrike">
                        <a:effectLst/>
                        <a:latin typeface="Arial" panose="020B0604020202020204" pitchFamily="34" charset="0"/>
                      </a:endParaRPr>
                    </a:p>
                  </a:txBody>
                  <a:tcPr marL="162794" marR="162794" marT="40699" marB="40699"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The </a:t>
                      </a:r>
                      <a:r>
                        <a:rPr lang="en-US" sz="1200" b="0" i="1" u="none" strike="noStrike" dirty="0">
                          <a:solidFill>
                            <a:srgbClr val="282828"/>
                          </a:solidFill>
                          <a:effectLst/>
                          <a:latin typeface="Open Sans"/>
                          <a:ea typeface="Times New Roman" panose="02020603050405020304" pitchFamily="18" charset="0"/>
                          <a:cs typeface="Times New Roman" panose="02020603050405020304" pitchFamily="18" charset="0"/>
                        </a:rPr>
                        <a:t>lock screen</a:t>
                      </a: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 is the screen that displays when the system requires authenticate by entering your user name and password. By default, the lock screen background is set to Windows Spotlight, which downloads and displays a set of rotating backgrounds from Microsoft.</a:t>
                      </a:r>
                      <a:b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br>
                      <a:b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b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The lock screen background can be a picture or a slideshow of pictures on your computer. Choose the option you want from the Background drop-down menu.</a:t>
                      </a:r>
                      <a:endParaRPr lang="en-US" sz="1200" b="0" i="0" u="none" strike="noStrike" dirty="0">
                        <a:effectLst/>
                        <a:latin typeface="Arial" panose="020B0604020202020204" pitchFamily="34" charset="0"/>
                      </a:endParaRPr>
                    </a:p>
                  </a:txBody>
                  <a:tcPr marL="162794" marR="162794" marT="81397" marB="81397"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9182752"/>
                  </a:ext>
                </a:extLst>
              </a:tr>
            </a:tbl>
          </a:graphicData>
        </a:graphic>
      </p:graphicFrame>
    </p:spTree>
    <p:extLst>
      <p:ext uri="{BB962C8B-B14F-4D97-AF65-F5344CB8AC3E}">
        <p14:creationId xmlns:p14="http://schemas.microsoft.com/office/powerpoint/2010/main" val="3807044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0821F8-4F8E-484E-829D-13203EDD1BB7}"/>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200" kern="1200">
                <a:solidFill>
                  <a:srgbClr val="FFFFFF"/>
                </a:solidFill>
                <a:latin typeface="+mj-lt"/>
                <a:ea typeface="+mj-ea"/>
                <a:cs typeface="+mj-cs"/>
              </a:rPr>
              <a:t>Windows 10 Personalization</a:t>
            </a:r>
          </a:p>
        </p:txBody>
      </p:sp>
      <p:graphicFrame>
        <p:nvGraphicFramePr>
          <p:cNvPr id="4" name="Content Placeholder 3">
            <a:extLst>
              <a:ext uri="{FF2B5EF4-FFF2-40B4-BE49-F238E27FC236}">
                <a16:creationId xmlns:a16="http://schemas.microsoft.com/office/drawing/2014/main" id="{0BE8308D-7F86-4CCE-8AC8-16E4D979E63D}"/>
              </a:ext>
            </a:extLst>
          </p:cNvPr>
          <p:cNvGraphicFramePr>
            <a:graphicFrameLocks noGrp="1"/>
          </p:cNvGraphicFramePr>
          <p:nvPr>
            <p:ph idx="1"/>
            <p:extLst>
              <p:ext uri="{D42A27DB-BD31-4B8C-83A1-F6EECF244321}">
                <p14:modId xmlns:p14="http://schemas.microsoft.com/office/powerpoint/2010/main" val="65376356"/>
              </p:ext>
            </p:extLst>
          </p:nvPr>
        </p:nvGraphicFramePr>
        <p:xfrm>
          <a:off x="3731491" y="0"/>
          <a:ext cx="8460509" cy="6858000"/>
        </p:xfrm>
        <a:graphic>
          <a:graphicData uri="http://schemas.openxmlformats.org/drawingml/2006/table">
            <a:tbl>
              <a:tblPr firstRow="1" firstCol="1" bandRow="1"/>
              <a:tblGrid>
                <a:gridCol w="2440400">
                  <a:extLst>
                    <a:ext uri="{9D8B030D-6E8A-4147-A177-3AD203B41FA5}">
                      <a16:colId xmlns:a16="http://schemas.microsoft.com/office/drawing/2014/main" val="4150454870"/>
                    </a:ext>
                  </a:extLst>
                </a:gridCol>
                <a:gridCol w="6020109">
                  <a:extLst>
                    <a:ext uri="{9D8B030D-6E8A-4147-A177-3AD203B41FA5}">
                      <a16:colId xmlns:a16="http://schemas.microsoft.com/office/drawing/2014/main" val="3289913566"/>
                    </a:ext>
                  </a:extLst>
                </a:gridCol>
              </a:tblGrid>
              <a:tr h="4777419">
                <a:tc>
                  <a:txBody>
                    <a:bodyPr/>
                    <a:lstStyle/>
                    <a:p>
                      <a:pPr marL="0" marR="0" algn="ctr" fontAlgn="ctr">
                        <a:lnSpc>
                          <a:spcPct val="115000"/>
                        </a:lnSpc>
                        <a:spcBef>
                          <a:spcPts val="0"/>
                        </a:spcBef>
                        <a:spcAft>
                          <a:spcPts val="0"/>
                        </a:spcAft>
                      </a:pPr>
                      <a:r>
                        <a:rPr lang="en-US" sz="900" b="0" i="0" u="none" strike="noStrike">
                          <a:solidFill>
                            <a:srgbClr val="282828"/>
                          </a:solidFill>
                          <a:effectLst/>
                          <a:latin typeface="Open Sans"/>
                          <a:ea typeface="Times New Roman" panose="02020603050405020304" pitchFamily="18" charset="0"/>
                          <a:cs typeface="Times New Roman" panose="02020603050405020304" pitchFamily="18" charset="0"/>
                        </a:rPr>
                        <a:t>Themes</a:t>
                      </a:r>
                      <a:endParaRPr lang="en-US" sz="900" b="0" i="0" u="none" strike="noStrike">
                        <a:effectLst/>
                        <a:latin typeface="Arial" panose="020B0604020202020204" pitchFamily="34" charset="0"/>
                      </a:endParaRPr>
                    </a:p>
                  </a:txBody>
                  <a:tcPr marL="124835" marR="124835" marT="31209" marB="31209"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900" b="0" i="0" u="none" strike="noStrike">
                          <a:solidFill>
                            <a:srgbClr val="282828"/>
                          </a:solidFill>
                          <a:effectLst/>
                          <a:latin typeface="Open Sans"/>
                          <a:ea typeface="Times New Roman" panose="02020603050405020304" pitchFamily="18" charset="0"/>
                          <a:cs typeface="Times New Roman" panose="02020603050405020304" pitchFamily="18" charset="0"/>
                        </a:rPr>
                        <a:t>A theme is used to customize the way the Windows desktop appears.</a:t>
                      </a:r>
                      <a:endParaRPr lang="en-US" sz="900" b="0" i="0" u="none" strike="noStrike">
                        <a:effectLst/>
                        <a:latin typeface="Arial" panose="020B0604020202020204" pitchFamily="34" charset="0"/>
                      </a:endParaRPr>
                    </a:p>
                    <a:p>
                      <a:pPr marL="0" marR="0" algn="l" fontAlgn="ctr">
                        <a:lnSpc>
                          <a:spcPct val="115000"/>
                        </a:lnSpc>
                        <a:spcBef>
                          <a:spcPts val="0"/>
                        </a:spcBef>
                        <a:spcAft>
                          <a:spcPts val="1000"/>
                        </a:spcAft>
                      </a:pPr>
                      <a:r>
                        <a:rPr lang="en-US" sz="900" b="0" i="0" u="none" strike="noStrike">
                          <a:solidFill>
                            <a:srgbClr val="282828"/>
                          </a:solidFill>
                          <a:effectLst/>
                          <a:latin typeface="Open Sans"/>
                          <a:ea typeface="Times New Roman" panose="02020603050405020304" pitchFamily="18" charset="0"/>
                          <a:cs typeface="Times New Roman" panose="02020603050405020304" pitchFamily="18" charset="0"/>
                        </a:rPr>
                        <a:t>Use the steps below to change a theme:</a:t>
                      </a:r>
                      <a:endParaRPr lang="en-US" sz="9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900" b="0" i="0" u="none" strike="noStrike">
                          <a:solidFill>
                            <a:srgbClr val="282828"/>
                          </a:solidFill>
                          <a:effectLst/>
                          <a:latin typeface="Open Sans"/>
                          <a:ea typeface="Times New Roman" panose="02020603050405020304" pitchFamily="18" charset="0"/>
                          <a:cs typeface="Times New Roman" panose="02020603050405020304" pitchFamily="18" charset="0"/>
                        </a:rPr>
                        <a:t>Select </a:t>
                      </a:r>
                      <a:r>
                        <a:rPr lang="en-US" sz="900" b="1" i="0" u="none" strike="noStrike">
                          <a:solidFill>
                            <a:srgbClr val="282828"/>
                          </a:solidFill>
                          <a:effectLst/>
                          <a:latin typeface="Open Sans"/>
                          <a:ea typeface="Times New Roman" panose="02020603050405020304" pitchFamily="18" charset="0"/>
                          <a:cs typeface="Times New Roman" panose="02020603050405020304" pitchFamily="18" charset="0"/>
                        </a:rPr>
                        <a:t>Start</a:t>
                      </a:r>
                      <a:r>
                        <a:rPr lang="en-US" sz="900" b="0" i="0" u="none" strike="noStrike">
                          <a:solidFill>
                            <a:srgbClr val="282828"/>
                          </a:solidFill>
                          <a:effectLst/>
                          <a:latin typeface="Open Sans"/>
                          <a:ea typeface="Times New Roman" panose="02020603050405020304" pitchFamily="18" charset="0"/>
                          <a:cs typeface="Times New Roman" panose="02020603050405020304" pitchFamily="18" charset="0"/>
                        </a:rPr>
                        <a:t>.</a:t>
                      </a:r>
                      <a:endParaRPr lang="en-US" sz="9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900" b="0" i="0" u="none" strike="noStrike">
                          <a:solidFill>
                            <a:srgbClr val="282828"/>
                          </a:solidFill>
                          <a:effectLst/>
                          <a:latin typeface="Open Sans"/>
                          <a:ea typeface="Times New Roman" panose="02020603050405020304" pitchFamily="18" charset="0"/>
                          <a:cs typeface="Times New Roman" panose="02020603050405020304" pitchFamily="18" charset="0"/>
                        </a:rPr>
                        <a:t>Select </a:t>
                      </a:r>
                      <a:r>
                        <a:rPr lang="en-US" sz="900" b="1" i="0" u="none" strike="noStrike">
                          <a:solidFill>
                            <a:srgbClr val="282828"/>
                          </a:solidFill>
                          <a:effectLst/>
                          <a:latin typeface="Open Sans"/>
                          <a:ea typeface="Times New Roman" panose="02020603050405020304" pitchFamily="18" charset="0"/>
                          <a:cs typeface="Times New Roman" panose="02020603050405020304" pitchFamily="18" charset="0"/>
                        </a:rPr>
                        <a:t>Settings</a:t>
                      </a:r>
                      <a:r>
                        <a:rPr lang="en-US" sz="900" b="0" i="0" u="none" strike="noStrike">
                          <a:solidFill>
                            <a:srgbClr val="282828"/>
                          </a:solidFill>
                          <a:effectLst/>
                          <a:latin typeface="Open Sans"/>
                          <a:ea typeface="Times New Roman" panose="02020603050405020304" pitchFamily="18" charset="0"/>
                          <a:cs typeface="Times New Roman" panose="02020603050405020304" pitchFamily="18" charset="0"/>
                        </a:rPr>
                        <a:t>.</a:t>
                      </a:r>
                      <a:endParaRPr lang="en-US" sz="9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900" b="0" i="0" u="none" strike="noStrike">
                          <a:solidFill>
                            <a:srgbClr val="282828"/>
                          </a:solidFill>
                          <a:effectLst/>
                          <a:latin typeface="Open Sans"/>
                          <a:ea typeface="Times New Roman" panose="02020603050405020304" pitchFamily="18" charset="0"/>
                          <a:cs typeface="Times New Roman" panose="02020603050405020304" pitchFamily="18" charset="0"/>
                        </a:rPr>
                        <a:t>Select </a:t>
                      </a:r>
                      <a:r>
                        <a:rPr lang="en-US" sz="900" b="1" i="0" u="none" strike="noStrike">
                          <a:solidFill>
                            <a:srgbClr val="282828"/>
                          </a:solidFill>
                          <a:effectLst/>
                          <a:latin typeface="Open Sans"/>
                          <a:ea typeface="Times New Roman" panose="02020603050405020304" pitchFamily="18" charset="0"/>
                          <a:cs typeface="Times New Roman" panose="02020603050405020304" pitchFamily="18" charset="0"/>
                        </a:rPr>
                        <a:t>Personalization</a:t>
                      </a:r>
                      <a:r>
                        <a:rPr lang="en-US" sz="900" b="0" i="0" u="none" strike="noStrike">
                          <a:solidFill>
                            <a:srgbClr val="282828"/>
                          </a:solidFill>
                          <a:effectLst/>
                          <a:latin typeface="Open Sans"/>
                          <a:ea typeface="Times New Roman" panose="02020603050405020304" pitchFamily="18" charset="0"/>
                          <a:cs typeface="Times New Roman" panose="02020603050405020304" pitchFamily="18" charset="0"/>
                        </a:rPr>
                        <a:t>.</a:t>
                      </a:r>
                      <a:endParaRPr lang="en-US" sz="9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900" b="0" i="0" u="none" strike="noStrike">
                          <a:solidFill>
                            <a:srgbClr val="282828"/>
                          </a:solidFill>
                          <a:effectLst/>
                          <a:latin typeface="Open Sans"/>
                          <a:ea typeface="Times New Roman" panose="02020603050405020304" pitchFamily="18" charset="0"/>
                          <a:cs typeface="Times New Roman" panose="02020603050405020304" pitchFamily="18" charset="0"/>
                        </a:rPr>
                        <a:t>Select </a:t>
                      </a:r>
                      <a:r>
                        <a:rPr lang="en-US" sz="900" b="1" i="0" u="none" strike="noStrike">
                          <a:solidFill>
                            <a:srgbClr val="282828"/>
                          </a:solidFill>
                          <a:effectLst/>
                          <a:latin typeface="Open Sans"/>
                          <a:ea typeface="Times New Roman" panose="02020603050405020304" pitchFamily="18" charset="0"/>
                          <a:cs typeface="Times New Roman" panose="02020603050405020304" pitchFamily="18" charset="0"/>
                        </a:rPr>
                        <a:t>Themes</a:t>
                      </a:r>
                      <a:r>
                        <a:rPr lang="en-US" sz="900" b="0" i="0" u="none" strike="noStrike">
                          <a:solidFill>
                            <a:srgbClr val="282828"/>
                          </a:solidFill>
                          <a:effectLst/>
                          <a:latin typeface="Open Sans"/>
                          <a:ea typeface="Times New Roman" panose="02020603050405020304" pitchFamily="18" charset="0"/>
                          <a:cs typeface="Times New Roman" panose="02020603050405020304" pitchFamily="18" charset="0"/>
                        </a:rPr>
                        <a:t>.</a:t>
                      </a:r>
                      <a:endParaRPr lang="en-US" sz="900" b="0" i="0" u="none" strike="noStrike">
                        <a:effectLst/>
                        <a:latin typeface="Arial" panose="020B0604020202020204" pitchFamily="34" charset="0"/>
                      </a:endParaRPr>
                    </a:p>
                    <a:p>
                      <a:pPr marL="0" marR="0" algn="l" fontAlgn="ctr">
                        <a:lnSpc>
                          <a:spcPct val="115000"/>
                        </a:lnSpc>
                        <a:spcBef>
                          <a:spcPts val="0"/>
                        </a:spcBef>
                        <a:spcAft>
                          <a:spcPts val="1000"/>
                        </a:spcAft>
                      </a:pPr>
                      <a:r>
                        <a:rPr lang="en-US" sz="900" b="0" i="0" u="none" strike="noStrike">
                          <a:solidFill>
                            <a:srgbClr val="282828"/>
                          </a:solidFill>
                          <a:effectLst/>
                          <a:latin typeface="Open Sans"/>
                          <a:ea typeface="Times New Roman" panose="02020603050405020304" pitchFamily="18" charset="0"/>
                          <a:cs typeface="Times New Roman" panose="02020603050405020304" pitchFamily="18" charset="0"/>
                        </a:rPr>
                        <a:t>A theme is composed of:</a:t>
                      </a:r>
                      <a:endParaRPr lang="en-US" sz="9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900" b="0" i="0" u="none" strike="noStrike">
                          <a:solidFill>
                            <a:srgbClr val="282828"/>
                          </a:solidFill>
                          <a:effectLst/>
                          <a:latin typeface="Open Sans"/>
                          <a:ea typeface="Times New Roman" panose="02020603050405020304" pitchFamily="18" charset="0"/>
                          <a:cs typeface="Times New Roman" panose="02020603050405020304" pitchFamily="18" charset="0"/>
                        </a:rPr>
                        <a:t>One or more desktop backgrounds</a:t>
                      </a:r>
                      <a:endParaRPr lang="en-US" sz="9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900" b="0" i="0" u="none" strike="noStrike">
                          <a:solidFill>
                            <a:srgbClr val="282828"/>
                          </a:solidFill>
                          <a:effectLst/>
                          <a:latin typeface="Open Sans"/>
                          <a:ea typeface="Times New Roman" panose="02020603050405020304" pitchFamily="18" charset="0"/>
                          <a:cs typeface="Times New Roman" panose="02020603050405020304" pitchFamily="18" charset="0"/>
                        </a:rPr>
                        <a:t>Window colors</a:t>
                      </a:r>
                      <a:endParaRPr lang="en-US" sz="9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900" b="0" i="0" u="none" strike="noStrike">
                          <a:solidFill>
                            <a:srgbClr val="282828"/>
                          </a:solidFill>
                          <a:effectLst/>
                          <a:latin typeface="Open Sans"/>
                          <a:ea typeface="Times New Roman" panose="02020603050405020304" pitchFamily="18" charset="0"/>
                          <a:cs typeface="Times New Roman" panose="02020603050405020304" pitchFamily="18" charset="0"/>
                        </a:rPr>
                        <a:t>System sounds</a:t>
                      </a:r>
                      <a:endParaRPr lang="en-US" sz="9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900" b="0" i="0" u="none" strike="noStrike">
                          <a:solidFill>
                            <a:srgbClr val="282828"/>
                          </a:solidFill>
                          <a:effectLst/>
                          <a:latin typeface="Open Sans"/>
                          <a:ea typeface="Times New Roman" panose="02020603050405020304" pitchFamily="18" charset="0"/>
                          <a:cs typeface="Times New Roman" panose="02020603050405020304" pitchFamily="18" charset="0"/>
                        </a:rPr>
                        <a:t>Photos</a:t>
                      </a:r>
                      <a:endParaRPr lang="en-US" sz="900" b="0" i="0" u="none" strike="noStrike">
                        <a:effectLst/>
                        <a:latin typeface="Arial" panose="020B0604020202020204" pitchFamily="34" charset="0"/>
                      </a:endParaRPr>
                    </a:p>
                    <a:p>
                      <a:pPr marL="0" marR="0" algn="l" fontAlgn="ctr">
                        <a:lnSpc>
                          <a:spcPct val="115000"/>
                        </a:lnSpc>
                        <a:spcBef>
                          <a:spcPts val="0"/>
                        </a:spcBef>
                        <a:spcAft>
                          <a:spcPts val="1000"/>
                        </a:spcAft>
                      </a:pPr>
                      <a:r>
                        <a:rPr lang="en-US" sz="900" b="0" i="0" u="none" strike="noStrike">
                          <a:solidFill>
                            <a:srgbClr val="282828"/>
                          </a:solidFill>
                          <a:effectLst/>
                          <a:latin typeface="Open Sans"/>
                          <a:ea typeface="Times New Roman" panose="02020603050405020304" pitchFamily="18" charset="0"/>
                          <a:cs typeface="Times New Roman" panose="02020603050405020304" pitchFamily="18" charset="0"/>
                        </a:rPr>
                        <a:t>When a theme is selected, all of the these elements are changed at the same time. Windows installs several default themes during installation. Additional themes can be downloaded and installed from the Windows Store.</a:t>
                      </a:r>
                      <a:endParaRPr lang="en-US" sz="900" b="0" i="0" u="none" strike="noStrike">
                        <a:effectLst/>
                        <a:latin typeface="Arial" panose="020B0604020202020204" pitchFamily="34" charset="0"/>
                      </a:endParaRPr>
                    </a:p>
                    <a:p>
                      <a:pPr marL="0" marR="0" algn="l" fontAlgn="ctr">
                        <a:lnSpc>
                          <a:spcPct val="115000"/>
                        </a:lnSpc>
                        <a:spcBef>
                          <a:spcPts val="0"/>
                        </a:spcBef>
                        <a:spcAft>
                          <a:spcPts val="1000"/>
                        </a:spcAft>
                      </a:pPr>
                      <a:r>
                        <a:rPr lang="en-US" sz="900" b="0" i="0" u="none" strike="noStrike">
                          <a:solidFill>
                            <a:srgbClr val="282828"/>
                          </a:solidFill>
                          <a:effectLst/>
                          <a:latin typeface="Open Sans"/>
                          <a:ea typeface="Times New Roman" panose="02020603050405020304" pitchFamily="18" charset="0"/>
                          <a:cs typeface="Times New Roman" panose="02020603050405020304" pitchFamily="18" charset="0"/>
                        </a:rPr>
                        <a:t>On Windows 10, individual theme components can be customized as follows:</a:t>
                      </a:r>
                      <a:endParaRPr lang="en-US" sz="9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900" b="0" i="0" u="none" strike="noStrike">
                          <a:solidFill>
                            <a:srgbClr val="282828"/>
                          </a:solidFill>
                          <a:effectLst/>
                          <a:latin typeface="Open Sans"/>
                          <a:ea typeface="Times New Roman" panose="02020603050405020304" pitchFamily="18" charset="0"/>
                          <a:cs typeface="Times New Roman" panose="02020603050405020304" pitchFamily="18" charset="0"/>
                        </a:rPr>
                        <a:t>Automatically pick an accent color from Background</a:t>
                      </a:r>
                      <a:endParaRPr lang="en-US" sz="9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900" b="0" i="0" u="none" strike="noStrike">
                          <a:solidFill>
                            <a:srgbClr val="282828"/>
                          </a:solidFill>
                          <a:effectLst/>
                          <a:latin typeface="Open Sans"/>
                          <a:ea typeface="Times New Roman" panose="02020603050405020304" pitchFamily="18" charset="0"/>
                          <a:cs typeface="Times New Roman" panose="02020603050405020304" pitchFamily="18" charset="0"/>
                        </a:rPr>
                        <a:t>Show color on Start menu, taskbar, and Action Center</a:t>
                      </a:r>
                      <a:endParaRPr lang="en-US" sz="9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900" b="0" i="0" u="none" strike="noStrike">
                          <a:solidFill>
                            <a:srgbClr val="282828"/>
                          </a:solidFill>
                          <a:effectLst/>
                          <a:latin typeface="Open Sans"/>
                          <a:ea typeface="Times New Roman" panose="02020603050405020304" pitchFamily="18" charset="0"/>
                          <a:cs typeface="Times New Roman" panose="02020603050405020304" pitchFamily="18" charset="0"/>
                        </a:rPr>
                        <a:t>Make Start menu, taskbar, and Action Center transparent</a:t>
                      </a:r>
                      <a:endParaRPr lang="en-US" sz="900" b="0" i="0" u="none" strike="noStrike">
                        <a:effectLst/>
                        <a:latin typeface="Arial" panose="020B0604020202020204" pitchFamily="34" charset="0"/>
                      </a:endParaRPr>
                    </a:p>
                  </a:txBody>
                  <a:tcPr marL="124835" marR="124835" marT="62418" marB="62418"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783592851"/>
                  </a:ext>
                </a:extLst>
              </a:tr>
              <a:tr h="2080581">
                <a:tc>
                  <a:txBody>
                    <a:bodyPr/>
                    <a:lstStyle/>
                    <a:p>
                      <a:pPr marL="0" marR="0" algn="ctr" fontAlgn="ctr">
                        <a:lnSpc>
                          <a:spcPct val="115000"/>
                        </a:lnSpc>
                        <a:spcBef>
                          <a:spcPts val="0"/>
                        </a:spcBef>
                        <a:spcAft>
                          <a:spcPts val="0"/>
                        </a:spcAft>
                      </a:pPr>
                      <a:r>
                        <a:rPr lang="en-US" sz="900" b="0" i="0" u="none" strike="noStrike">
                          <a:solidFill>
                            <a:srgbClr val="282828"/>
                          </a:solidFill>
                          <a:effectLst/>
                          <a:latin typeface="Open Sans"/>
                          <a:ea typeface="Times New Roman" panose="02020603050405020304" pitchFamily="18" charset="0"/>
                          <a:cs typeface="Times New Roman" panose="02020603050405020304" pitchFamily="18" charset="0"/>
                        </a:rPr>
                        <a:t>Start Menu</a:t>
                      </a:r>
                      <a:endParaRPr lang="en-US" sz="900" b="0" i="0" u="none" strike="noStrike">
                        <a:effectLst/>
                        <a:latin typeface="Arial" panose="020B0604020202020204" pitchFamily="34" charset="0"/>
                      </a:endParaRPr>
                    </a:p>
                  </a:txBody>
                  <a:tcPr marL="124835" marR="124835" marT="31209" marB="31209"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900" b="0" i="0" u="none" strike="noStrike" dirty="0">
                          <a:solidFill>
                            <a:srgbClr val="282828"/>
                          </a:solidFill>
                          <a:effectLst/>
                          <a:latin typeface="Open Sans"/>
                          <a:ea typeface="Times New Roman" panose="02020603050405020304" pitchFamily="18" charset="0"/>
                          <a:cs typeface="Times New Roman" panose="02020603050405020304" pitchFamily="18" charset="0"/>
                        </a:rPr>
                        <a:t>Depending on your version of Windows 10 or the device, such as tablet or desktop, the Start button may vary in appearance. The Start menu, taskbar, and Action Center elements are grouped together for color selection so you can’t modify only one. You can modify what happens once you select the Start button. Some modifications and customizations you can make include:</a:t>
                      </a:r>
                      <a:endParaRPr lang="en-US" sz="9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900" b="0" i="0" u="none" strike="noStrike" dirty="0">
                          <a:solidFill>
                            <a:srgbClr val="282828"/>
                          </a:solidFill>
                          <a:effectLst/>
                          <a:latin typeface="Open Sans"/>
                          <a:ea typeface="Times New Roman" panose="02020603050405020304" pitchFamily="18" charset="0"/>
                          <a:cs typeface="Times New Roman" panose="02020603050405020304" pitchFamily="18" charset="0"/>
                        </a:rPr>
                        <a:t>Add or remove items to the apps list</a:t>
                      </a:r>
                      <a:endParaRPr lang="en-US" sz="9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900" b="0" i="0" u="none" strike="noStrike" dirty="0">
                          <a:solidFill>
                            <a:srgbClr val="282828"/>
                          </a:solidFill>
                          <a:effectLst/>
                          <a:latin typeface="Open Sans"/>
                          <a:ea typeface="Times New Roman" panose="02020603050405020304" pitchFamily="18" charset="0"/>
                          <a:cs typeface="Times New Roman" panose="02020603050405020304" pitchFamily="18" charset="0"/>
                        </a:rPr>
                        <a:t>Resize the </a:t>
                      </a:r>
                      <a:r>
                        <a:rPr lang="en-US" sz="900" b="0" i="0" u="none" strike="noStrike" dirty="0" err="1">
                          <a:solidFill>
                            <a:srgbClr val="282828"/>
                          </a:solidFill>
                          <a:effectLst/>
                          <a:latin typeface="Open Sans"/>
                          <a:ea typeface="Times New Roman" panose="02020603050405020304" pitchFamily="18" charset="0"/>
                          <a:cs typeface="Times New Roman" panose="02020603050405020304" pitchFamily="18" charset="0"/>
                        </a:rPr>
                        <a:t>the</a:t>
                      </a:r>
                      <a:r>
                        <a:rPr lang="en-US" sz="900" b="0" i="0" u="none" strike="noStrike" dirty="0">
                          <a:solidFill>
                            <a:srgbClr val="282828"/>
                          </a:solidFill>
                          <a:effectLst/>
                          <a:latin typeface="Open Sans"/>
                          <a:ea typeface="Times New Roman" panose="02020603050405020304" pitchFamily="18" charset="0"/>
                          <a:cs typeface="Times New Roman" panose="02020603050405020304" pitchFamily="18" charset="0"/>
                        </a:rPr>
                        <a:t> Start Menu</a:t>
                      </a:r>
                      <a:endParaRPr lang="en-US" sz="9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900" b="0" i="0" u="none" strike="noStrike" dirty="0">
                          <a:solidFill>
                            <a:srgbClr val="282828"/>
                          </a:solidFill>
                          <a:effectLst/>
                          <a:latin typeface="Open Sans"/>
                          <a:ea typeface="Times New Roman" panose="02020603050405020304" pitchFamily="18" charset="0"/>
                          <a:cs typeface="Times New Roman" panose="02020603050405020304" pitchFamily="18" charset="0"/>
                        </a:rPr>
                        <a:t>Pin, unpin, resize tiles</a:t>
                      </a:r>
                      <a:endParaRPr lang="en-US" sz="9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900" b="0" i="0" u="none" strike="noStrike" dirty="0">
                          <a:solidFill>
                            <a:srgbClr val="282828"/>
                          </a:solidFill>
                          <a:effectLst/>
                          <a:latin typeface="Open Sans"/>
                          <a:ea typeface="Times New Roman" panose="02020603050405020304" pitchFamily="18" charset="0"/>
                          <a:cs typeface="Times New Roman" panose="02020603050405020304" pitchFamily="18" charset="0"/>
                        </a:rPr>
                        <a:t>Group Tiles into folders</a:t>
                      </a:r>
                      <a:endParaRPr lang="en-US" sz="9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900" b="0" i="0" u="none" strike="noStrike" dirty="0">
                          <a:solidFill>
                            <a:srgbClr val="282828"/>
                          </a:solidFill>
                          <a:effectLst/>
                          <a:latin typeface="Open Sans"/>
                          <a:ea typeface="Times New Roman" panose="02020603050405020304" pitchFamily="18" charset="0"/>
                          <a:cs typeface="Times New Roman" panose="02020603050405020304" pitchFamily="18" charset="0"/>
                        </a:rPr>
                        <a:t>Change how your apps are displayed in the Start Menu</a:t>
                      </a:r>
                      <a:endParaRPr lang="en-US" sz="900" b="0" i="0" u="none" strike="noStrike" dirty="0">
                        <a:effectLst/>
                        <a:latin typeface="Arial" panose="020B0604020202020204" pitchFamily="34" charset="0"/>
                      </a:endParaRPr>
                    </a:p>
                  </a:txBody>
                  <a:tcPr marL="124835" marR="124835" marT="62418" marB="62418"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246042003"/>
                  </a:ext>
                </a:extLst>
              </a:tr>
            </a:tbl>
          </a:graphicData>
        </a:graphic>
      </p:graphicFrame>
    </p:spTree>
    <p:extLst>
      <p:ext uri="{BB962C8B-B14F-4D97-AF65-F5344CB8AC3E}">
        <p14:creationId xmlns:p14="http://schemas.microsoft.com/office/powerpoint/2010/main" val="42752131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0821F8-4F8E-484E-829D-13203EDD1BB7}"/>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200" kern="1200">
                <a:solidFill>
                  <a:srgbClr val="FFFFFF"/>
                </a:solidFill>
                <a:latin typeface="+mj-lt"/>
                <a:ea typeface="+mj-ea"/>
                <a:cs typeface="+mj-cs"/>
              </a:rPr>
              <a:t>Windows 10 Personalization</a:t>
            </a:r>
          </a:p>
        </p:txBody>
      </p:sp>
      <p:graphicFrame>
        <p:nvGraphicFramePr>
          <p:cNvPr id="4" name="Content Placeholder 3">
            <a:extLst>
              <a:ext uri="{FF2B5EF4-FFF2-40B4-BE49-F238E27FC236}">
                <a16:creationId xmlns:a16="http://schemas.microsoft.com/office/drawing/2014/main" id="{20934B44-C04B-46DC-A563-F246D5457D47}"/>
              </a:ext>
            </a:extLst>
          </p:cNvPr>
          <p:cNvGraphicFramePr>
            <a:graphicFrameLocks noGrp="1"/>
          </p:cNvGraphicFramePr>
          <p:nvPr>
            <p:ph idx="1"/>
            <p:extLst>
              <p:ext uri="{D42A27DB-BD31-4B8C-83A1-F6EECF244321}">
                <p14:modId xmlns:p14="http://schemas.microsoft.com/office/powerpoint/2010/main" val="3662330351"/>
              </p:ext>
            </p:extLst>
          </p:nvPr>
        </p:nvGraphicFramePr>
        <p:xfrm>
          <a:off x="3749964" y="1"/>
          <a:ext cx="8442036" cy="6907156"/>
        </p:xfrm>
        <a:graphic>
          <a:graphicData uri="http://schemas.openxmlformats.org/drawingml/2006/table">
            <a:tbl>
              <a:tblPr firstRow="1" firstCol="1" bandRow="1">
                <a:noFill/>
                <a:tableStyleId>{5C22544A-7EE6-4342-B048-85BDC9FD1C3A}</a:tableStyleId>
              </a:tblPr>
              <a:tblGrid>
                <a:gridCol w="2596397">
                  <a:extLst>
                    <a:ext uri="{9D8B030D-6E8A-4147-A177-3AD203B41FA5}">
                      <a16:colId xmlns:a16="http://schemas.microsoft.com/office/drawing/2014/main" val="196804267"/>
                    </a:ext>
                  </a:extLst>
                </a:gridCol>
                <a:gridCol w="5845639">
                  <a:extLst>
                    <a:ext uri="{9D8B030D-6E8A-4147-A177-3AD203B41FA5}">
                      <a16:colId xmlns:a16="http://schemas.microsoft.com/office/drawing/2014/main" val="1616850301"/>
                    </a:ext>
                  </a:extLst>
                </a:gridCol>
              </a:tblGrid>
              <a:tr h="3876589">
                <a:tc>
                  <a:txBody>
                    <a:bodyPr/>
                    <a:lstStyle/>
                    <a:p>
                      <a:pPr marL="0" marR="0" algn="ctr">
                        <a:lnSpc>
                          <a:spcPct val="115000"/>
                        </a:lnSpc>
                        <a:spcBef>
                          <a:spcPts val="0"/>
                        </a:spcBef>
                        <a:spcAft>
                          <a:spcPts val="0"/>
                        </a:spcAft>
                      </a:pPr>
                      <a:r>
                        <a:rPr lang="en-US" sz="1000" b="1">
                          <a:solidFill>
                            <a:schemeClr val="tx1">
                              <a:lumMod val="75000"/>
                              <a:lumOff val="25000"/>
                            </a:schemeClr>
                          </a:solidFill>
                          <a:effectLst/>
                        </a:rPr>
                        <a:t>Taskbar</a:t>
                      </a:r>
                      <a:endParaRPr lang="en-US" sz="10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96994" marR="72746" marT="48497" marB="48497" anchor="ctr">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tc>
                  <a:txBody>
                    <a:bodyPr/>
                    <a:lstStyle/>
                    <a:p>
                      <a:pPr marL="0" marR="0">
                        <a:lnSpc>
                          <a:spcPct val="115000"/>
                        </a:lnSpc>
                        <a:spcBef>
                          <a:spcPts val="0"/>
                        </a:spcBef>
                        <a:spcAft>
                          <a:spcPts val="0"/>
                        </a:spcAft>
                      </a:pPr>
                      <a:r>
                        <a:rPr lang="en-US" sz="1000" b="1" dirty="0">
                          <a:solidFill>
                            <a:schemeClr val="tx1">
                              <a:lumMod val="75000"/>
                              <a:lumOff val="25000"/>
                            </a:schemeClr>
                          </a:solidFill>
                          <a:effectLst/>
                        </a:rPr>
                        <a:t>Windows 10 offers multiple ways to customize the taskbar. Some of the things you can adjust include: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b="1" dirty="0">
                          <a:solidFill>
                            <a:schemeClr val="tx1">
                              <a:lumMod val="75000"/>
                              <a:lumOff val="25000"/>
                            </a:schemeClr>
                          </a:solidFill>
                          <a:effectLst/>
                        </a:rPr>
                        <a:t>Pin apps to the taskbar</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b="1" dirty="0">
                          <a:solidFill>
                            <a:schemeClr val="tx1">
                              <a:lumMod val="75000"/>
                              <a:lumOff val="25000"/>
                            </a:schemeClr>
                          </a:solidFill>
                          <a:effectLst/>
                        </a:rPr>
                        <a:t>Pin files and folders to the taskbar jump lists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b="1" dirty="0">
                          <a:solidFill>
                            <a:schemeClr val="tx1">
                              <a:lumMod val="75000"/>
                              <a:lumOff val="25000"/>
                            </a:schemeClr>
                          </a:solidFill>
                          <a:effectLst/>
                        </a:rPr>
                        <a:t>Configure or remove Cortana</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b="1" dirty="0">
                          <a:solidFill>
                            <a:schemeClr val="tx1">
                              <a:lumMod val="75000"/>
                              <a:lumOff val="25000"/>
                            </a:schemeClr>
                          </a:solidFill>
                          <a:effectLst/>
                        </a:rPr>
                        <a:t>Remove the Task View button</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b="1" dirty="0">
                          <a:solidFill>
                            <a:schemeClr val="tx1">
                              <a:lumMod val="75000"/>
                              <a:lumOff val="25000"/>
                            </a:schemeClr>
                          </a:solidFill>
                          <a:effectLst/>
                        </a:rPr>
                        <a:t>Hide system icons in the notification area</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b="1" dirty="0">
                          <a:solidFill>
                            <a:schemeClr val="tx1">
                              <a:lumMod val="75000"/>
                              <a:lumOff val="25000"/>
                            </a:schemeClr>
                          </a:solidFill>
                          <a:effectLst/>
                        </a:rPr>
                        <a:t>Hide applications in the notification area</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b="1" dirty="0">
                          <a:solidFill>
                            <a:schemeClr val="tx1">
                              <a:lumMod val="75000"/>
                              <a:lumOff val="25000"/>
                            </a:schemeClr>
                          </a:solidFill>
                          <a:effectLst/>
                        </a:rPr>
                        <a:t>Move the taskbar to a different edge of the computer screen</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b="1" dirty="0">
                          <a:solidFill>
                            <a:schemeClr val="tx1">
                              <a:lumMod val="75000"/>
                              <a:lumOff val="25000"/>
                            </a:schemeClr>
                          </a:solidFill>
                          <a:effectLst/>
                        </a:rPr>
                        <a:t>Change the size of the taskbar</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b="1" dirty="0">
                          <a:solidFill>
                            <a:schemeClr val="tx1">
                              <a:lumMod val="75000"/>
                              <a:lumOff val="25000"/>
                            </a:schemeClr>
                          </a:solidFill>
                          <a:effectLst/>
                        </a:rPr>
                        <a:t>Resize the icons to fit better</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b="1" dirty="0">
                          <a:solidFill>
                            <a:schemeClr val="tx1">
                              <a:lumMod val="75000"/>
                              <a:lumOff val="25000"/>
                            </a:schemeClr>
                          </a:solidFill>
                          <a:effectLst/>
                        </a:rPr>
                        <a:t>Enable the Peek feature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b="1" dirty="0">
                          <a:solidFill>
                            <a:schemeClr val="tx1">
                              <a:lumMod val="75000"/>
                              <a:lumOff val="25000"/>
                            </a:schemeClr>
                          </a:solidFill>
                          <a:effectLst/>
                        </a:rPr>
                        <a:t>Configure taskbar for multiple displays</a:t>
                      </a:r>
                      <a:endParaRPr lang="en-US" sz="10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96994" marR="72746" marT="48497" marB="48497" anchor="ctr">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extLst>
                  <a:ext uri="{0D108BD9-81ED-4DB2-BD59-A6C34878D82A}">
                    <a16:rowId xmlns:a16="http://schemas.microsoft.com/office/drawing/2014/main" val="1619541662"/>
                  </a:ext>
                </a:extLst>
              </a:tr>
              <a:tr h="2981410">
                <a:tc>
                  <a:txBody>
                    <a:bodyPr/>
                    <a:lstStyle/>
                    <a:p>
                      <a:pPr marL="0" marR="0" algn="ctr">
                        <a:lnSpc>
                          <a:spcPct val="115000"/>
                        </a:lnSpc>
                        <a:spcBef>
                          <a:spcPts val="0"/>
                        </a:spcBef>
                        <a:spcAft>
                          <a:spcPts val="0"/>
                        </a:spcAft>
                      </a:pPr>
                      <a:r>
                        <a:rPr lang="en-US" sz="1000" b="1">
                          <a:solidFill>
                            <a:schemeClr val="tx1">
                              <a:lumMod val="75000"/>
                              <a:lumOff val="25000"/>
                            </a:schemeClr>
                          </a:solidFill>
                          <a:effectLst/>
                        </a:rPr>
                        <a:t>Screen Saver</a:t>
                      </a:r>
                      <a:endParaRPr lang="en-US" sz="10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96994" marR="72746" marT="48497" marB="48497" anchor="ctr">
                    <a:lnL w="19050" cap="flat" cmpd="sng" algn="ctr">
                      <a:noFill/>
                      <a:prstDash val="solid"/>
                    </a:lnL>
                    <a:lnR w="9525" cap="flat" cmpd="sng" algn="ctr">
                      <a:solidFill>
                        <a:srgbClr val="C7C6C1"/>
                      </a:solidFill>
                      <a:prstDash val="solid"/>
                    </a:lnR>
                    <a:lnT w="9525" cap="flat" cmpd="sng" algn="ctr">
                      <a:solidFill>
                        <a:srgbClr val="C7C6C1"/>
                      </a:solidFill>
                      <a:prstDash val="solid"/>
                    </a:lnT>
                    <a:lnB w="12700" cmpd="sng">
                      <a:noFill/>
                      <a:prstDash val="solid"/>
                    </a:lnB>
                    <a:noFill/>
                  </a:tcPr>
                </a:tc>
                <a:tc>
                  <a:txBody>
                    <a:bodyPr/>
                    <a:lstStyle/>
                    <a:p>
                      <a:pPr marL="0" marR="0">
                        <a:lnSpc>
                          <a:spcPct val="115000"/>
                        </a:lnSpc>
                        <a:spcBef>
                          <a:spcPts val="0"/>
                        </a:spcBef>
                        <a:spcAft>
                          <a:spcPts val="0"/>
                        </a:spcAft>
                      </a:pPr>
                      <a:r>
                        <a:rPr lang="en-US" sz="1000" dirty="0">
                          <a:solidFill>
                            <a:schemeClr val="tx1">
                              <a:lumMod val="75000"/>
                              <a:lumOff val="25000"/>
                            </a:schemeClr>
                          </a:solidFill>
                          <a:effectLst/>
                        </a:rPr>
                        <a:t>A screen saver is designed to display constantly changing output on the screen after the system has been idle for a specified amount of time. To modify the screen saver:</a:t>
                      </a:r>
                    </a:p>
                    <a:p>
                      <a:pPr marL="342900" marR="0" lvl="0" indent="-342900">
                        <a:lnSpc>
                          <a:spcPct val="115000"/>
                        </a:lnSpc>
                        <a:spcBef>
                          <a:spcPts val="0"/>
                        </a:spcBef>
                        <a:spcAft>
                          <a:spcPts val="1000"/>
                        </a:spcAft>
                        <a:tabLst>
                          <a:tab pos="457200" algn="l"/>
                        </a:tabLst>
                      </a:pPr>
                      <a:r>
                        <a:rPr lang="en-US" sz="1000" dirty="0">
                          <a:solidFill>
                            <a:schemeClr val="tx1">
                              <a:lumMod val="75000"/>
                              <a:lumOff val="25000"/>
                            </a:schemeClr>
                          </a:solidFill>
                          <a:effectLst/>
                        </a:rPr>
                        <a:t>Select Start.</a:t>
                      </a:r>
                    </a:p>
                    <a:p>
                      <a:pPr marL="342900" marR="0" lvl="0" indent="-342900">
                        <a:lnSpc>
                          <a:spcPct val="115000"/>
                        </a:lnSpc>
                        <a:spcBef>
                          <a:spcPts val="0"/>
                        </a:spcBef>
                        <a:spcAft>
                          <a:spcPts val="1000"/>
                        </a:spcAft>
                        <a:tabLst>
                          <a:tab pos="457200" algn="l"/>
                        </a:tabLst>
                      </a:pPr>
                      <a:r>
                        <a:rPr lang="en-US" sz="1000" dirty="0">
                          <a:solidFill>
                            <a:schemeClr val="tx1">
                              <a:lumMod val="75000"/>
                              <a:lumOff val="25000"/>
                            </a:schemeClr>
                          </a:solidFill>
                          <a:effectLst/>
                        </a:rPr>
                        <a:t>Select Settings.</a:t>
                      </a:r>
                    </a:p>
                    <a:p>
                      <a:pPr marL="342900" marR="0" lvl="0" indent="-342900">
                        <a:lnSpc>
                          <a:spcPct val="115000"/>
                        </a:lnSpc>
                        <a:spcBef>
                          <a:spcPts val="0"/>
                        </a:spcBef>
                        <a:spcAft>
                          <a:spcPts val="1000"/>
                        </a:spcAft>
                        <a:tabLst>
                          <a:tab pos="457200" algn="l"/>
                        </a:tabLst>
                      </a:pPr>
                      <a:r>
                        <a:rPr lang="en-US" sz="1000" dirty="0">
                          <a:solidFill>
                            <a:schemeClr val="tx1">
                              <a:lumMod val="75000"/>
                              <a:lumOff val="25000"/>
                            </a:schemeClr>
                          </a:solidFill>
                          <a:effectLst/>
                        </a:rPr>
                        <a:t>Select Personalization.</a:t>
                      </a:r>
                    </a:p>
                    <a:p>
                      <a:pPr marL="342900" marR="0" lvl="0" indent="-342900">
                        <a:lnSpc>
                          <a:spcPct val="115000"/>
                        </a:lnSpc>
                        <a:spcBef>
                          <a:spcPts val="0"/>
                        </a:spcBef>
                        <a:spcAft>
                          <a:spcPts val="1000"/>
                        </a:spcAft>
                        <a:tabLst>
                          <a:tab pos="457200" algn="l"/>
                        </a:tabLst>
                      </a:pPr>
                      <a:r>
                        <a:rPr lang="en-US" sz="1000" dirty="0">
                          <a:solidFill>
                            <a:schemeClr val="tx1">
                              <a:lumMod val="75000"/>
                              <a:lumOff val="25000"/>
                            </a:schemeClr>
                          </a:solidFill>
                          <a:effectLst/>
                        </a:rPr>
                        <a:t>Select Lock Screen.</a:t>
                      </a:r>
                    </a:p>
                    <a:p>
                      <a:pPr marL="342900" marR="0" lvl="0" indent="-342900">
                        <a:lnSpc>
                          <a:spcPct val="115000"/>
                        </a:lnSpc>
                        <a:spcBef>
                          <a:spcPts val="0"/>
                        </a:spcBef>
                        <a:spcAft>
                          <a:spcPts val="1000"/>
                        </a:spcAft>
                        <a:tabLst>
                          <a:tab pos="457200" algn="l"/>
                        </a:tabLst>
                      </a:pPr>
                      <a:r>
                        <a:rPr lang="en-US" sz="1000" dirty="0">
                          <a:solidFill>
                            <a:schemeClr val="tx1">
                              <a:lumMod val="75000"/>
                              <a:lumOff val="25000"/>
                            </a:schemeClr>
                          </a:solidFill>
                          <a:effectLst/>
                        </a:rPr>
                        <a:t>Select Screen saver settings.</a:t>
                      </a:r>
                    </a:p>
                    <a:p>
                      <a:pPr marL="0" marR="0">
                        <a:lnSpc>
                          <a:spcPct val="115000"/>
                        </a:lnSpc>
                        <a:spcBef>
                          <a:spcPts val="0"/>
                        </a:spcBef>
                        <a:spcAft>
                          <a:spcPts val="1000"/>
                        </a:spcAft>
                      </a:pPr>
                      <a:r>
                        <a:rPr lang="en-US" sz="1000" dirty="0">
                          <a:solidFill>
                            <a:schemeClr val="tx1">
                              <a:lumMod val="75000"/>
                              <a:lumOff val="25000"/>
                            </a:schemeClr>
                          </a:solidFill>
                          <a:effectLst/>
                        </a:rPr>
                        <a:t>The following can be configured:</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solidFill>
                            <a:schemeClr val="tx1">
                              <a:lumMod val="75000"/>
                              <a:lumOff val="25000"/>
                            </a:schemeClr>
                          </a:solidFill>
                          <a:effectLst/>
                        </a:rPr>
                        <a:t>Which screen saver to use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solidFill>
                            <a:schemeClr val="tx1">
                              <a:lumMod val="75000"/>
                              <a:lumOff val="25000"/>
                            </a:schemeClr>
                          </a:solidFill>
                          <a:effectLst/>
                        </a:rPr>
                        <a:t>How long to wait before activating the screen saver</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solidFill>
                            <a:schemeClr val="tx1">
                              <a:lumMod val="75000"/>
                              <a:lumOff val="25000"/>
                            </a:schemeClr>
                          </a:solidFill>
                          <a:effectLst/>
                        </a:rPr>
                        <a:t>Whether authentication is required after deactivating the screen saver</a:t>
                      </a:r>
                      <a:endParaRPr lang="en-US" sz="10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96994" marR="72746" marT="48497" marB="48497" anchor="ctr">
                    <a:lnL w="9525" cap="flat" cmpd="sng" algn="ctr">
                      <a:solidFill>
                        <a:srgbClr val="C7C6C1"/>
                      </a:solidFill>
                      <a:prstDash val="solid"/>
                    </a:lnL>
                    <a:lnR w="12700" cmpd="sng">
                      <a:noFill/>
                      <a:prstDash val="solid"/>
                    </a:lnR>
                    <a:lnT w="9525" cap="flat" cmpd="sng" algn="ctr">
                      <a:solidFill>
                        <a:srgbClr val="C7C6C1"/>
                      </a:solidFill>
                      <a:prstDash val="solid"/>
                    </a:lnT>
                    <a:lnB w="12700" cmpd="sng">
                      <a:noFill/>
                      <a:prstDash val="solid"/>
                    </a:lnB>
                    <a:noFill/>
                  </a:tcPr>
                </a:tc>
                <a:extLst>
                  <a:ext uri="{0D108BD9-81ED-4DB2-BD59-A6C34878D82A}">
                    <a16:rowId xmlns:a16="http://schemas.microsoft.com/office/drawing/2014/main" val="4009707323"/>
                  </a:ext>
                </a:extLst>
              </a:tr>
            </a:tbl>
          </a:graphicData>
        </a:graphic>
      </p:graphicFrame>
    </p:spTree>
    <p:extLst>
      <p:ext uri="{BB962C8B-B14F-4D97-AF65-F5344CB8AC3E}">
        <p14:creationId xmlns:p14="http://schemas.microsoft.com/office/powerpoint/2010/main" val="3864022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955EB9-8E8A-4D7F-A157-3DF062CA8B8E}"/>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File Attribute</a:t>
            </a:r>
          </a:p>
        </p:txBody>
      </p:sp>
      <p:graphicFrame>
        <p:nvGraphicFramePr>
          <p:cNvPr id="4" name="Content Placeholder 3">
            <a:extLst>
              <a:ext uri="{FF2B5EF4-FFF2-40B4-BE49-F238E27FC236}">
                <a16:creationId xmlns:a16="http://schemas.microsoft.com/office/drawing/2014/main" id="{4E807770-9AAB-4628-9B08-CA8E6988BC6A}"/>
              </a:ext>
            </a:extLst>
          </p:cNvPr>
          <p:cNvGraphicFramePr>
            <a:graphicFrameLocks noGrp="1"/>
          </p:cNvGraphicFramePr>
          <p:nvPr>
            <p:ph idx="1"/>
            <p:extLst>
              <p:ext uri="{D42A27DB-BD31-4B8C-83A1-F6EECF244321}">
                <p14:modId xmlns:p14="http://schemas.microsoft.com/office/powerpoint/2010/main" val="82367116"/>
              </p:ext>
            </p:extLst>
          </p:nvPr>
        </p:nvGraphicFramePr>
        <p:xfrm>
          <a:off x="3620655" y="0"/>
          <a:ext cx="8571345" cy="6857998"/>
        </p:xfrm>
        <a:graphic>
          <a:graphicData uri="http://schemas.openxmlformats.org/drawingml/2006/table">
            <a:tbl>
              <a:tblPr firstRow="1" firstCol="1" bandRow="1">
                <a:tableStyleId>{5C22544A-7EE6-4342-B048-85BDC9FD1C3A}</a:tableStyleId>
              </a:tblPr>
              <a:tblGrid>
                <a:gridCol w="2318702">
                  <a:extLst>
                    <a:ext uri="{9D8B030D-6E8A-4147-A177-3AD203B41FA5}">
                      <a16:colId xmlns:a16="http://schemas.microsoft.com/office/drawing/2014/main" val="1539143801"/>
                    </a:ext>
                  </a:extLst>
                </a:gridCol>
                <a:gridCol w="6252643">
                  <a:extLst>
                    <a:ext uri="{9D8B030D-6E8A-4147-A177-3AD203B41FA5}">
                      <a16:colId xmlns:a16="http://schemas.microsoft.com/office/drawing/2014/main" val="440565378"/>
                    </a:ext>
                  </a:extLst>
                </a:gridCol>
              </a:tblGrid>
              <a:tr h="660020">
                <a:tc>
                  <a:txBody>
                    <a:bodyPr/>
                    <a:lstStyle/>
                    <a:p>
                      <a:pPr marL="0" marR="0" algn="ctr">
                        <a:lnSpc>
                          <a:spcPct val="115000"/>
                        </a:lnSpc>
                        <a:spcBef>
                          <a:spcPts val="375"/>
                        </a:spcBef>
                        <a:spcAft>
                          <a:spcPts val="375"/>
                        </a:spcAft>
                      </a:pPr>
                      <a:r>
                        <a:rPr lang="en-US" sz="900">
                          <a:effectLst/>
                        </a:rPr>
                        <a:t>Read-only (R)</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85" marR="154985" marT="38746" marB="38746" anchor="ctr"/>
                </a:tc>
                <a:tc>
                  <a:txBody>
                    <a:bodyPr/>
                    <a:lstStyle/>
                    <a:p>
                      <a:pPr marL="0" marR="0">
                        <a:lnSpc>
                          <a:spcPct val="115000"/>
                        </a:lnSpc>
                        <a:spcBef>
                          <a:spcPts val="375"/>
                        </a:spcBef>
                        <a:spcAft>
                          <a:spcPts val="375"/>
                        </a:spcAft>
                      </a:pPr>
                      <a:r>
                        <a:rPr lang="en-US" sz="900">
                          <a:effectLst/>
                        </a:rPr>
                        <a:t>The R attribute marks a file as read-only meaning that the file cannot be altered by subsequent users.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85" marR="154985" marT="77492" marB="77492" anchor="ctr"/>
                </a:tc>
                <a:extLst>
                  <a:ext uri="{0D108BD9-81ED-4DB2-BD59-A6C34878D82A}">
                    <a16:rowId xmlns:a16="http://schemas.microsoft.com/office/drawing/2014/main" val="271951366"/>
                  </a:ext>
                </a:extLst>
              </a:tr>
              <a:tr h="660020">
                <a:tc>
                  <a:txBody>
                    <a:bodyPr/>
                    <a:lstStyle/>
                    <a:p>
                      <a:pPr marL="0" marR="0" algn="ctr">
                        <a:lnSpc>
                          <a:spcPct val="115000"/>
                        </a:lnSpc>
                        <a:spcBef>
                          <a:spcPts val="375"/>
                        </a:spcBef>
                        <a:spcAft>
                          <a:spcPts val="375"/>
                        </a:spcAft>
                      </a:pPr>
                      <a:r>
                        <a:rPr lang="en-US" sz="900">
                          <a:effectLst/>
                        </a:rPr>
                        <a:t>Hidden (H)</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85" marR="154985" marT="38746" marB="38746" anchor="ctr"/>
                </a:tc>
                <a:tc>
                  <a:txBody>
                    <a:bodyPr/>
                    <a:lstStyle/>
                    <a:p>
                      <a:pPr marL="0" marR="0">
                        <a:lnSpc>
                          <a:spcPct val="115000"/>
                        </a:lnSpc>
                        <a:spcBef>
                          <a:spcPts val="375"/>
                        </a:spcBef>
                        <a:spcAft>
                          <a:spcPts val="375"/>
                        </a:spcAft>
                      </a:pPr>
                      <a:r>
                        <a:rPr lang="en-US" sz="900">
                          <a:effectLst/>
                        </a:rPr>
                        <a:t>The H attribute hides a file within the file system so that it cannot be viewed or accessed by users that do not have access to its specific filename.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85" marR="154985" marT="77492" marB="77492" anchor="ctr"/>
                </a:tc>
                <a:extLst>
                  <a:ext uri="{0D108BD9-81ED-4DB2-BD59-A6C34878D82A}">
                    <a16:rowId xmlns:a16="http://schemas.microsoft.com/office/drawing/2014/main" val="1899166650"/>
                  </a:ext>
                </a:extLst>
              </a:tr>
              <a:tr h="451797">
                <a:tc>
                  <a:txBody>
                    <a:bodyPr/>
                    <a:lstStyle/>
                    <a:p>
                      <a:pPr marL="0" marR="0" algn="ctr">
                        <a:lnSpc>
                          <a:spcPct val="115000"/>
                        </a:lnSpc>
                        <a:spcBef>
                          <a:spcPts val="375"/>
                        </a:spcBef>
                        <a:spcAft>
                          <a:spcPts val="375"/>
                        </a:spcAft>
                      </a:pPr>
                      <a:r>
                        <a:rPr lang="en-US" sz="900">
                          <a:effectLst/>
                        </a:rPr>
                        <a:t>System (S)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85" marR="154985" marT="38746" marB="38746" anchor="ctr"/>
                </a:tc>
                <a:tc>
                  <a:txBody>
                    <a:bodyPr/>
                    <a:lstStyle/>
                    <a:p>
                      <a:pPr marL="0" marR="0">
                        <a:lnSpc>
                          <a:spcPct val="115000"/>
                        </a:lnSpc>
                        <a:spcBef>
                          <a:spcPts val="375"/>
                        </a:spcBef>
                        <a:spcAft>
                          <a:spcPts val="375"/>
                        </a:spcAft>
                      </a:pPr>
                      <a:r>
                        <a:rPr lang="en-US" sz="900">
                          <a:effectLst/>
                        </a:rPr>
                        <a:t>The S attribute identifies a file as a system file that cannot be deleted.</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85" marR="154985" marT="77492" marB="77492" anchor="ctr"/>
                </a:tc>
                <a:extLst>
                  <a:ext uri="{0D108BD9-81ED-4DB2-BD59-A6C34878D82A}">
                    <a16:rowId xmlns:a16="http://schemas.microsoft.com/office/drawing/2014/main" val="763946666"/>
                  </a:ext>
                </a:extLst>
              </a:tr>
              <a:tr h="451797">
                <a:tc>
                  <a:txBody>
                    <a:bodyPr/>
                    <a:lstStyle/>
                    <a:p>
                      <a:pPr marL="0" marR="0" algn="ctr">
                        <a:lnSpc>
                          <a:spcPct val="115000"/>
                        </a:lnSpc>
                        <a:spcBef>
                          <a:spcPts val="375"/>
                        </a:spcBef>
                        <a:spcAft>
                          <a:spcPts val="375"/>
                        </a:spcAft>
                      </a:pPr>
                      <a:r>
                        <a:rPr lang="en-US" sz="900">
                          <a:effectLst/>
                        </a:rPr>
                        <a:t>Archive (A)</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85" marR="154985" marT="38746" marB="38746" anchor="ctr"/>
                </a:tc>
                <a:tc>
                  <a:txBody>
                    <a:bodyPr/>
                    <a:lstStyle/>
                    <a:p>
                      <a:pPr marL="0" marR="0">
                        <a:lnSpc>
                          <a:spcPct val="115000"/>
                        </a:lnSpc>
                        <a:spcBef>
                          <a:spcPts val="375"/>
                        </a:spcBef>
                        <a:spcAft>
                          <a:spcPts val="375"/>
                        </a:spcAft>
                      </a:pPr>
                      <a:r>
                        <a:rPr lang="en-US" sz="900">
                          <a:effectLst/>
                        </a:rPr>
                        <a:t>The A attribute identifies if a file has been modified since the last backup.</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85" marR="154985" marT="77492" marB="77492" anchor="ctr"/>
                </a:tc>
                <a:extLst>
                  <a:ext uri="{0D108BD9-81ED-4DB2-BD59-A6C34878D82A}">
                    <a16:rowId xmlns:a16="http://schemas.microsoft.com/office/drawing/2014/main" val="4187530079"/>
                  </a:ext>
                </a:extLst>
              </a:tr>
              <a:tr h="451797">
                <a:tc>
                  <a:txBody>
                    <a:bodyPr/>
                    <a:lstStyle/>
                    <a:p>
                      <a:pPr marL="0" marR="0" algn="ctr">
                        <a:lnSpc>
                          <a:spcPct val="115000"/>
                        </a:lnSpc>
                        <a:spcBef>
                          <a:spcPts val="375"/>
                        </a:spcBef>
                        <a:spcAft>
                          <a:spcPts val="375"/>
                        </a:spcAft>
                      </a:pPr>
                      <a:r>
                        <a:rPr lang="en-US" sz="900">
                          <a:effectLst/>
                        </a:rPr>
                        <a:t>Encrypted</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85" marR="154985" marT="38746" marB="38746" anchor="ctr"/>
                </a:tc>
                <a:tc>
                  <a:txBody>
                    <a:bodyPr/>
                    <a:lstStyle/>
                    <a:p>
                      <a:pPr marL="0" marR="0">
                        <a:lnSpc>
                          <a:spcPct val="115000"/>
                        </a:lnSpc>
                        <a:spcBef>
                          <a:spcPts val="375"/>
                        </a:spcBef>
                        <a:spcAft>
                          <a:spcPts val="375"/>
                        </a:spcAft>
                      </a:pPr>
                      <a:r>
                        <a:rPr lang="en-US" sz="900">
                          <a:effectLst/>
                        </a:rPr>
                        <a:t>The encrypted attribute encrypts a file.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85" marR="154985" marT="77492" marB="77492" anchor="ctr"/>
                </a:tc>
                <a:extLst>
                  <a:ext uri="{0D108BD9-81ED-4DB2-BD59-A6C34878D82A}">
                    <a16:rowId xmlns:a16="http://schemas.microsoft.com/office/drawing/2014/main" val="3864654908"/>
                  </a:ext>
                </a:extLst>
              </a:tr>
              <a:tr h="916383">
                <a:tc>
                  <a:txBody>
                    <a:bodyPr/>
                    <a:lstStyle/>
                    <a:p>
                      <a:pPr marL="0" marR="0" algn="ctr">
                        <a:lnSpc>
                          <a:spcPct val="115000"/>
                        </a:lnSpc>
                        <a:spcBef>
                          <a:spcPts val="375"/>
                        </a:spcBef>
                        <a:spcAft>
                          <a:spcPts val="375"/>
                        </a:spcAft>
                      </a:pPr>
                      <a:r>
                        <a:rPr lang="en-US" sz="900">
                          <a:effectLst/>
                        </a:rPr>
                        <a:t>Compressed</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85" marR="154985" marT="38746" marB="38746" anchor="ctr"/>
                </a:tc>
                <a:tc>
                  <a:txBody>
                    <a:bodyPr/>
                    <a:lstStyle/>
                    <a:p>
                      <a:pPr marL="0" marR="0">
                        <a:lnSpc>
                          <a:spcPct val="115000"/>
                        </a:lnSpc>
                        <a:spcBef>
                          <a:spcPts val="375"/>
                        </a:spcBef>
                        <a:spcAft>
                          <a:spcPts val="375"/>
                        </a:spcAft>
                      </a:pPr>
                      <a:r>
                        <a:rPr lang="en-US" sz="900">
                          <a:effectLst/>
                        </a:rPr>
                        <a:t>The compression attribute causes a file to be compressed to save space on the hard drive.</a:t>
                      </a:r>
                    </a:p>
                    <a:p>
                      <a:pPr marL="0" marR="0">
                        <a:lnSpc>
                          <a:spcPct val="115000"/>
                        </a:lnSpc>
                        <a:spcBef>
                          <a:spcPts val="0"/>
                        </a:spcBef>
                        <a:spcAft>
                          <a:spcPts val="600"/>
                        </a:spcAft>
                      </a:pPr>
                      <a:r>
                        <a:rPr lang="en-US" sz="800">
                          <a:effectLst/>
                        </a:rPr>
                        <a:t>A file can either be encrypted or compressed, but not both.</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85" marR="154985" marT="77492" marB="77492" anchor="ctr"/>
                </a:tc>
                <a:extLst>
                  <a:ext uri="{0D108BD9-81ED-4DB2-BD59-A6C34878D82A}">
                    <a16:rowId xmlns:a16="http://schemas.microsoft.com/office/drawing/2014/main" val="2134968294"/>
                  </a:ext>
                </a:extLst>
              </a:tr>
              <a:tr h="660020">
                <a:tc>
                  <a:txBody>
                    <a:bodyPr/>
                    <a:lstStyle/>
                    <a:p>
                      <a:pPr marL="0" marR="0" algn="ctr">
                        <a:lnSpc>
                          <a:spcPct val="115000"/>
                        </a:lnSpc>
                        <a:spcBef>
                          <a:spcPts val="375"/>
                        </a:spcBef>
                        <a:spcAft>
                          <a:spcPts val="375"/>
                        </a:spcAft>
                      </a:pPr>
                      <a:r>
                        <a:rPr lang="en-US" sz="900">
                          <a:effectLst/>
                        </a:rPr>
                        <a:t>Indexing</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85" marR="154985" marT="38746" marB="38746" anchor="ctr"/>
                </a:tc>
                <a:tc>
                  <a:txBody>
                    <a:bodyPr/>
                    <a:lstStyle/>
                    <a:p>
                      <a:pPr marL="0" marR="0">
                        <a:lnSpc>
                          <a:spcPct val="115000"/>
                        </a:lnSpc>
                        <a:spcBef>
                          <a:spcPts val="375"/>
                        </a:spcBef>
                        <a:spcAft>
                          <a:spcPts val="375"/>
                        </a:spcAft>
                      </a:pPr>
                      <a:r>
                        <a:rPr lang="en-US" sz="900">
                          <a:effectLst/>
                        </a:rPr>
                        <a:t>The index attribute specifies how a file is indexed. Indexing allows a system to quickly locate files using additional extensions assigned by the user.</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85" marR="154985" marT="77492" marB="77492" anchor="ctr"/>
                </a:tc>
                <a:extLst>
                  <a:ext uri="{0D108BD9-81ED-4DB2-BD59-A6C34878D82A}">
                    <a16:rowId xmlns:a16="http://schemas.microsoft.com/office/drawing/2014/main" val="1330033023"/>
                  </a:ext>
                </a:extLst>
              </a:tr>
              <a:tr h="2606164">
                <a:tc>
                  <a:txBody>
                    <a:bodyPr/>
                    <a:lstStyle/>
                    <a:p>
                      <a:pPr marL="0" marR="0" algn="ctr">
                        <a:lnSpc>
                          <a:spcPct val="115000"/>
                        </a:lnSpc>
                        <a:spcBef>
                          <a:spcPts val="375"/>
                        </a:spcBef>
                        <a:spcAft>
                          <a:spcPts val="375"/>
                        </a:spcAft>
                      </a:pPr>
                      <a:r>
                        <a:rPr lang="en-US" sz="900">
                          <a:effectLst/>
                        </a:rPr>
                        <a:t>Permissions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54985" marR="154985" marT="38746" marB="38746" anchor="ctr"/>
                </a:tc>
                <a:tc>
                  <a:txBody>
                    <a:bodyPr/>
                    <a:lstStyle/>
                    <a:p>
                      <a:pPr marL="0" marR="0">
                        <a:lnSpc>
                          <a:spcPct val="115000"/>
                        </a:lnSpc>
                        <a:spcBef>
                          <a:spcPts val="375"/>
                        </a:spcBef>
                        <a:spcAft>
                          <a:spcPts val="375"/>
                        </a:spcAft>
                      </a:pPr>
                      <a:r>
                        <a:rPr lang="en-US" sz="900" dirty="0">
                          <a:effectLst/>
                        </a:rPr>
                        <a:t>NTFS permissions control access to folders and files through the Windows operating system.</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900" dirty="0">
                          <a:effectLst/>
                        </a:rPr>
                        <a:t>NTFS permissions are available only for files on a partition formatted with NTFS.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900" dirty="0">
                          <a:effectLst/>
                        </a:rPr>
                        <a:t>Each file has an access control list (ACL) that identifies users or groups and the actions they can perform on the file.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900" dirty="0">
                          <a:effectLst/>
                        </a:rPr>
                        <a:t>Permissions are saved as an attribute of the file.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900" dirty="0">
                          <a:effectLst/>
                        </a:rPr>
                        <a:t>Moving NTFS files to another NTFS partition preserves the permissions; moving NTFS files to a non-NTFS partition removes the permissions.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54985" marR="154985" marT="77492" marB="77492" anchor="ctr"/>
                </a:tc>
                <a:extLst>
                  <a:ext uri="{0D108BD9-81ED-4DB2-BD59-A6C34878D82A}">
                    <a16:rowId xmlns:a16="http://schemas.microsoft.com/office/drawing/2014/main" val="3179511534"/>
                  </a:ext>
                </a:extLst>
              </a:tr>
            </a:tbl>
          </a:graphicData>
        </a:graphic>
      </p:graphicFrame>
    </p:spTree>
    <p:extLst>
      <p:ext uri="{BB962C8B-B14F-4D97-AF65-F5344CB8AC3E}">
        <p14:creationId xmlns:p14="http://schemas.microsoft.com/office/powerpoint/2010/main" val="160363015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0821F8-4F8E-484E-829D-13203EDD1BB7}"/>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200" kern="1200">
                <a:solidFill>
                  <a:srgbClr val="FFFFFF"/>
                </a:solidFill>
                <a:latin typeface="+mj-lt"/>
                <a:ea typeface="+mj-ea"/>
                <a:cs typeface="+mj-cs"/>
              </a:rPr>
              <a:t>Windows 10 Personalization</a:t>
            </a:r>
          </a:p>
        </p:txBody>
      </p:sp>
      <p:graphicFrame>
        <p:nvGraphicFramePr>
          <p:cNvPr id="4" name="Content Placeholder 3">
            <a:extLst>
              <a:ext uri="{FF2B5EF4-FFF2-40B4-BE49-F238E27FC236}">
                <a16:creationId xmlns:a16="http://schemas.microsoft.com/office/drawing/2014/main" id="{1F16D4C9-6844-4F8F-8C65-6A61E705E662}"/>
              </a:ext>
            </a:extLst>
          </p:cNvPr>
          <p:cNvGraphicFramePr>
            <a:graphicFrameLocks noGrp="1"/>
          </p:cNvGraphicFramePr>
          <p:nvPr>
            <p:ph idx="1"/>
            <p:extLst>
              <p:ext uri="{D42A27DB-BD31-4B8C-83A1-F6EECF244321}">
                <p14:modId xmlns:p14="http://schemas.microsoft.com/office/powerpoint/2010/main" val="3830922242"/>
              </p:ext>
            </p:extLst>
          </p:nvPr>
        </p:nvGraphicFramePr>
        <p:xfrm>
          <a:off x="3602182" y="0"/>
          <a:ext cx="8589818" cy="6860471"/>
        </p:xfrm>
        <a:graphic>
          <a:graphicData uri="http://schemas.openxmlformats.org/drawingml/2006/table">
            <a:tbl>
              <a:tblPr firstRow="1" firstCol="1" bandRow="1"/>
              <a:tblGrid>
                <a:gridCol w="2164028">
                  <a:extLst>
                    <a:ext uri="{9D8B030D-6E8A-4147-A177-3AD203B41FA5}">
                      <a16:colId xmlns:a16="http://schemas.microsoft.com/office/drawing/2014/main" val="1975314152"/>
                    </a:ext>
                  </a:extLst>
                </a:gridCol>
                <a:gridCol w="6425790">
                  <a:extLst>
                    <a:ext uri="{9D8B030D-6E8A-4147-A177-3AD203B41FA5}">
                      <a16:colId xmlns:a16="http://schemas.microsoft.com/office/drawing/2014/main" val="3024923184"/>
                    </a:ext>
                  </a:extLst>
                </a:gridCol>
              </a:tblGrid>
              <a:tr h="3042221">
                <a:tc>
                  <a:txBody>
                    <a:bodyPr/>
                    <a:lstStyle/>
                    <a:p>
                      <a:pPr marL="0" marR="0" algn="ctr" fontAlgn="ctr">
                        <a:lnSpc>
                          <a:spcPct val="115000"/>
                        </a:lnSpc>
                        <a:spcBef>
                          <a:spcPts val="0"/>
                        </a:spcBef>
                        <a:spcAft>
                          <a:spcPts val="0"/>
                        </a:spcAft>
                      </a:pP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Mouse</a:t>
                      </a:r>
                      <a:endParaRPr lang="en-US" sz="1000" b="0" i="0" u="none" strike="noStrike">
                        <a:effectLst/>
                        <a:latin typeface="Arial" panose="020B0604020202020204" pitchFamily="34" charset="0"/>
                      </a:endParaRPr>
                    </a:p>
                  </a:txBody>
                  <a:tcPr marL="126233" marR="126233" marT="31558" marB="31558"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Mouse properties can be set by following these steps:</a:t>
                      </a:r>
                      <a:endParaRPr lang="en-US" sz="10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Select </a:t>
                      </a:r>
                      <a:r>
                        <a:rPr lang="en-US" sz="1000" b="1" i="0" u="none" strike="noStrike">
                          <a:solidFill>
                            <a:srgbClr val="282828"/>
                          </a:solidFill>
                          <a:effectLst/>
                          <a:latin typeface="Open Sans"/>
                          <a:ea typeface="Times New Roman" panose="02020603050405020304" pitchFamily="18" charset="0"/>
                          <a:cs typeface="Times New Roman" panose="02020603050405020304" pitchFamily="18" charset="0"/>
                        </a:rPr>
                        <a:t>Start</a:t>
                      </a: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a:t>
                      </a:r>
                      <a:endParaRPr lang="en-US" sz="10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Select </a:t>
                      </a:r>
                      <a:r>
                        <a:rPr lang="en-US" sz="1000" b="1" i="0" u="none" strike="noStrike">
                          <a:solidFill>
                            <a:srgbClr val="282828"/>
                          </a:solidFill>
                          <a:effectLst/>
                          <a:latin typeface="Open Sans"/>
                          <a:ea typeface="Times New Roman" panose="02020603050405020304" pitchFamily="18" charset="0"/>
                          <a:cs typeface="Times New Roman" panose="02020603050405020304" pitchFamily="18" charset="0"/>
                        </a:rPr>
                        <a:t>Settings</a:t>
                      </a: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a:t>
                      </a:r>
                      <a:endParaRPr lang="en-US" sz="10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Select </a:t>
                      </a:r>
                      <a:r>
                        <a:rPr lang="en-US" sz="1000" b="1" i="0" u="none" strike="noStrike">
                          <a:solidFill>
                            <a:srgbClr val="282828"/>
                          </a:solidFill>
                          <a:effectLst/>
                          <a:latin typeface="Open Sans"/>
                          <a:ea typeface="Times New Roman" panose="02020603050405020304" pitchFamily="18" charset="0"/>
                          <a:cs typeface="Times New Roman" panose="02020603050405020304" pitchFamily="18" charset="0"/>
                        </a:rPr>
                        <a:t>Personalization</a:t>
                      </a: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a:t>
                      </a:r>
                      <a:endParaRPr lang="en-US" sz="10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Select </a:t>
                      </a:r>
                      <a:r>
                        <a:rPr lang="en-US" sz="1000" b="1" i="0" u="none" strike="noStrike">
                          <a:solidFill>
                            <a:srgbClr val="282828"/>
                          </a:solidFill>
                          <a:effectLst/>
                          <a:latin typeface="Open Sans"/>
                          <a:ea typeface="Times New Roman" panose="02020603050405020304" pitchFamily="18" charset="0"/>
                          <a:cs typeface="Times New Roman" panose="02020603050405020304" pitchFamily="18" charset="0"/>
                        </a:rPr>
                        <a:t>Themes</a:t>
                      </a: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a:t>
                      </a:r>
                      <a:endParaRPr lang="en-US" sz="10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Select </a:t>
                      </a:r>
                      <a:r>
                        <a:rPr lang="en-US" sz="1000" b="1" i="0" u="none" strike="noStrike">
                          <a:solidFill>
                            <a:srgbClr val="282828"/>
                          </a:solidFill>
                          <a:effectLst/>
                          <a:latin typeface="Open Sans"/>
                          <a:ea typeface="Times New Roman" panose="02020603050405020304" pitchFamily="18" charset="0"/>
                          <a:cs typeface="Times New Roman" panose="02020603050405020304" pitchFamily="18" charset="0"/>
                        </a:rPr>
                        <a:t>Mouse cursor</a:t>
                      </a: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a:t>
                      </a:r>
                      <a:endParaRPr lang="en-US" sz="1000" b="0" i="0" u="none" strike="noStrike">
                        <a:effectLst/>
                        <a:latin typeface="Arial" panose="020B0604020202020204" pitchFamily="34" charset="0"/>
                      </a:endParaRPr>
                    </a:p>
                    <a:p>
                      <a:pPr marL="0" marR="0" algn="l" fontAlgn="ctr">
                        <a:lnSpc>
                          <a:spcPct val="115000"/>
                        </a:lnSpc>
                        <a:spcBef>
                          <a:spcPts val="0"/>
                        </a:spcBef>
                        <a:spcAft>
                          <a:spcPts val="1000"/>
                        </a:spcAft>
                      </a:pP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The mouse properties are configured using the following tabs:</a:t>
                      </a:r>
                      <a:endParaRPr lang="en-US" sz="10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Buttons: Configures the button configuration, double-click speed, and select Lock settings.</a:t>
                      </a:r>
                      <a:endParaRPr lang="en-US" sz="10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Pointers: Configures the pointer scheme.</a:t>
                      </a:r>
                      <a:endParaRPr lang="en-US" sz="10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Pointer Options: Configures the pointer speed, snap-to, and visibility settings.</a:t>
                      </a:r>
                      <a:endParaRPr lang="en-US" sz="10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Wheel: Configures vertical and horizontal scrolling settings.</a:t>
                      </a:r>
                      <a:endParaRPr lang="en-US" sz="1000" b="0" i="0" u="none" strike="noStrike">
                        <a:effectLst/>
                        <a:latin typeface="Arial" panose="020B0604020202020204" pitchFamily="34" charset="0"/>
                      </a:endParaRPr>
                    </a:p>
                  </a:txBody>
                  <a:tcPr marL="126233" marR="126233" marT="63116" marB="63116"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353155752"/>
                  </a:ext>
                </a:extLst>
              </a:tr>
              <a:tr h="3663379">
                <a:tc>
                  <a:txBody>
                    <a:bodyPr/>
                    <a:lstStyle/>
                    <a:p>
                      <a:pPr marL="0" marR="0" algn="ctr" fontAlgn="ctr">
                        <a:lnSpc>
                          <a:spcPct val="115000"/>
                        </a:lnSpc>
                        <a:spcBef>
                          <a:spcPts val="0"/>
                        </a:spcBef>
                        <a:spcAft>
                          <a:spcPts val="0"/>
                        </a:spcAft>
                      </a:pPr>
                      <a:r>
                        <a:rPr lang="en-US" sz="1000" b="0" i="0" u="none" strike="noStrike">
                          <a:solidFill>
                            <a:srgbClr val="282828"/>
                          </a:solidFill>
                          <a:effectLst/>
                          <a:latin typeface="Open Sans"/>
                          <a:ea typeface="Times New Roman" panose="02020603050405020304" pitchFamily="18" charset="0"/>
                          <a:cs typeface="Times New Roman" panose="02020603050405020304" pitchFamily="18" charset="0"/>
                        </a:rPr>
                        <a:t>Sounds</a:t>
                      </a:r>
                      <a:endParaRPr lang="en-US" sz="1000" b="0" i="0" u="none" strike="noStrike">
                        <a:effectLst/>
                        <a:latin typeface="Arial" panose="020B0604020202020204" pitchFamily="34" charset="0"/>
                      </a:endParaRPr>
                    </a:p>
                  </a:txBody>
                  <a:tcPr marL="126233" marR="126233" marT="31558" marB="31558"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System sounds can be set by following this steps:</a:t>
                      </a:r>
                      <a:endParaRPr lang="en-US" sz="10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Select </a:t>
                      </a:r>
                      <a:r>
                        <a:rPr lang="en-US" sz="1000" b="1" i="0" u="none" strike="noStrike" dirty="0">
                          <a:solidFill>
                            <a:srgbClr val="282828"/>
                          </a:solidFill>
                          <a:effectLst/>
                          <a:latin typeface="Open Sans"/>
                          <a:ea typeface="Times New Roman" panose="02020603050405020304" pitchFamily="18" charset="0"/>
                          <a:cs typeface="Times New Roman" panose="02020603050405020304" pitchFamily="18" charset="0"/>
                        </a:rPr>
                        <a:t>Start</a:t>
                      </a: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a:t>
                      </a:r>
                      <a:endParaRPr lang="en-US" sz="10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Select </a:t>
                      </a:r>
                      <a:r>
                        <a:rPr lang="en-US" sz="1000" b="1" i="0" u="none" strike="noStrike" dirty="0">
                          <a:solidFill>
                            <a:srgbClr val="282828"/>
                          </a:solidFill>
                          <a:effectLst/>
                          <a:latin typeface="Open Sans"/>
                          <a:ea typeface="Times New Roman" panose="02020603050405020304" pitchFamily="18" charset="0"/>
                          <a:cs typeface="Times New Roman" panose="02020603050405020304" pitchFamily="18" charset="0"/>
                        </a:rPr>
                        <a:t>Settings</a:t>
                      </a: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a:t>
                      </a:r>
                      <a:endParaRPr lang="en-US" sz="10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Select </a:t>
                      </a:r>
                      <a:r>
                        <a:rPr lang="en-US" sz="1000" b="1" i="0" u="none" strike="noStrike" dirty="0">
                          <a:solidFill>
                            <a:srgbClr val="282828"/>
                          </a:solidFill>
                          <a:effectLst/>
                          <a:latin typeface="Open Sans"/>
                          <a:ea typeface="Times New Roman" panose="02020603050405020304" pitchFamily="18" charset="0"/>
                          <a:cs typeface="Times New Roman" panose="02020603050405020304" pitchFamily="18" charset="0"/>
                        </a:rPr>
                        <a:t>Personalization</a:t>
                      </a: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a:t>
                      </a:r>
                      <a:endParaRPr lang="en-US" sz="10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Select </a:t>
                      </a:r>
                      <a:r>
                        <a:rPr lang="en-US" sz="1000" b="1" i="0" u="none" strike="noStrike" dirty="0">
                          <a:solidFill>
                            <a:srgbClr val="282828"/>
                          </a:solidFill>
                          <a:effectLst/>
                          <a:latin typeface="Open Sans"/>
                          <a:ea typeface="Times New Roman" panose="02020603050405020304" pitchFamily="18" charset="0"/>
                          <a:cs typeface="Times New Roman" panose="02020603050405020304" pitchFamily="18" charset="0"/>
                        </a:rPr>
                        <a:t>Themes</a:t>
                      </a: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a:t>
                      </a:r>
                      <a:endParaRPr lang="en-US" sz="10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Select </a:t>
                      </a:r>
                      <a:r>
                        <a:rPr lang="en-US" sz="1000" b="1" i="0" u="none" strike="noStrike" dirty="0">
                          <a:solidFill>
                            <a:srgbClr val="282828"/>
                          </a:solidFill>
                          <a:effectLst/>
                          <a:latin typeface="Open Sans"/>
                          <a:ea typeface="Times New Roman" panose="02020603050405020304" pitchFamily="18" charset="0"/>
                          <a:cs typeface="Times New Roman" panose="02020603050405020304" pitchFamily="18" charset="0"/>
                        </a:rPr>
                        <a:t>Sounds</a:t>
                      </a: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a:t>
                      </a:r>
                      <a:endParaRPr lang="en-US" sz="1000" b="0" i="0" u="none" strike="noStrike" dirty="0">
                        <a:effectLst/>
                        <a:latin typeface="Arial" panose="020B0604020202020204" pitchFamily="34" charset="0"/>
                      </a:endParaRPr>
                    </a:p>
                    <a:p>
                      <a:pPr marL="0" marR="0" algn="l" fontAlgn="ctr">
                        <a:lnSpc>
                          <a:spcPct val="115000"/>
                        </a:lnSpc>
                        <a:spcBef>
                          <a:spcPts val="0"/>
                        </a:spcBef>
                        <a:spcAft>
                          <a:spcPts val="1000"/>
                        </a:spcAft>
                      </a:pP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The Sound properties are configured using the following tabs:</a:t>
                      </a:r>
                      <a:endParaRPr lang="en-US" sz="10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Playback: adjust speakers and headphones</a:t>
                      </a:r>
                      <a:endParaRPr lang="en-US" sz="10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Recording: additional recording settings</a:t>
                      </a:r>
                      <a:endParaRPr lang="en-US" sz="10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Sounds: pick a sound theme to apply to Windows and applications</a:t>
                      </a:r>
                      <a:endParaRPr lang="en-US" sz="10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000" b="0" i="0" u="none" strike="noStrike" dirty="0">
                          <a:solidFill>
                            <a:srgbClr val="282828"/>
                          </a:solidFill>
                          <a:effectLst/>
                          <a:latin typeface="Open Sans"/>
                          <a:ea typeface="Times New Roman" panose="02020603050405020304" pitchFamily="18" charset="0"/>
                          <a:cs typeface="Times New Roman" panose="02020603050405020304" pitchFamily="18" charset="0"/>
                        </a:rPr>
                        <a:t>Communication: adjustments for volume controls</a:t>
                      </a:r>
                      <a:endParaRPr lang="en-US" sz="1000" b="0" i="0" u="none" strike="noStrike" dirty="0">
                        <a:effectLst/>
                        <a:latin typeface="Arial" panose="020B0604020202020204" pitchFamily="34" charset="0"/>
                      </a:endParaRPr>
                    </a:p>
                  </a:txBody>
                  <a:tcPr marL="126233" marR="126233" marT="63116" marB="63116"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556967739"/>
                  </a:ext>
                </a:extLst>
              </a:tr>
            </a:tbl>
          </a:graphicData>
        </a:graphic>
      </p:graphicFrame>
    </p:spTree>
    <p:extLst>
      <p:ext uri="{BB962C8B-B14F-4D97-AF65-F5344CB8AC3E}">
        <p14:creationId xmlns:p14="http://schemas.microsoft.com/office/powerpoint/2010/main" val="20645433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0821F8-4F8E-484E-829D-13203EDD1BB7}"/>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200" kern="1200">
                <a:solidFill>
                  <a:srgbClr val="FFFFFF"/>
                </a:solidFill>
                <a:latin typeface="+mj-lt"/>
                <a:ea typeface="+mj-ea"/>
                <a:cs typeface="+mj-cs"/>
              </a:rPr>
              <a:t>Windows 10 Personalization</a:t>
            </a:r>
          </a:p>
        </p:txBody>
      </p:sp>
      <p:graphicFrame>
        <p:nvGraphicFramePr>
          <p:cNvPr id="4" name="Content Placeholder 3">
            <a:extLst>
              <a:ext uri="{FF2B5EF4-FFF2-40B4-BE49-F238E27FC236}">
                <a16:creationId xmlns:a16="http://schemas.microsoft.com/office/drawing/2014/main" id="{E7D45910-1940-4BC7-9A8B-5B0AAF7D2448}"/>
              </a:ext>
            </a:extLst>
          </p:cNvPr>
          <p:cNvGraphicFramePr>
            <a:graphicFrameLocks noGrp="1"/>
          </p:cNvGraphicFramePr>
          <p:nvPr>
            <p:ph idx="1"/>
            <p:extLst>
              <p:ext uri="{D42A27DB-BD31-4B8C-83A1-F6EECF244321}">
                <p14:modId xmlns:p14="http://schemas.microsoft.com/office/powerpoint/2010/main" val="1873734241"/>
              </p:ext>
            </p:extLst>
          </p:nvPr>
        </p:nvGraphicFramePr>
        <p:xfrm>
          <a:off x="4032514" y="0"/>
          <a:ext cx="8159486" cy="6858000"/>
        </p:xfrm>
        <a:graphic>
          <a:graphicData uri="http://schemas.openxmlformats.org/drawingml/2006/table">
            <a:tbl>
              <a:tblPr firstRow="1" firstCol="1" bandRow="1"/>
              <a:tblGrid>
                <a:gridCol w="1416873">
                  <a:extLst>
                    <a:ext uri="{9D8B030D-6E8A-4147-A177-3AD203B41FA5}">
                      <a16:colId xmlns:a16="http://schemas.microsoft.com/office/drawing/2014/main" val="910122605"/>
                    </a:ext>
                  </a:extLst>
                </a:gridCol>
                <a:gridCol w="6742613">
                  <a:extLst>
                    <a:ext uri="{9D8B030D-6E8A-4147-A177-3AD203B41FA5}">
                      <a16:colId xmlns:a16="http://schemas.microsoft.com/office/drawing/2014/main" val="25898115"/>
                    </a:ext>
                  </a:extLst>
                </a:gridCol>
              </a:tblGrid>
              <a:tr h="6858000">
                <a:tc>
                  <a:txBody>
                    <a:bodyPr/>
                    <a:lstStyle/>
                    <a:p>
                      <a:pPr marL="0" marR="0" algn="ctr" fontAlgn="ctr">
                        <a:lnSpc>
                          <a:spcPct val="115000"/>
                        </a:lnSpc>
                        <a:spcBef>
                          <a:spcPts val="0"/>
                        </a:spcBef>
                        <a:spcAft>
                          <a:spcPts val="0"/>
                        </a:spcAft>
                      </a:pPr>
                      <a:r>
                        <a:rPr lang="en-US" sz="1600" b="0" i="0" u="none" strike="noStrike">
                          <a:solidFill>
                            <a:srgbClr val="282828"/>
                          </a:solidFill>
                          <a:effectLst/>
                          <a:latin typeface="Open Sans"/>
                          <a:ea typeface="Times New Roman" panose="02020603050405020304" pitchFamily="18" charset="0"/>
                          <a:cs typeface="Times New Roman" panose="02020603050405020304" pitchFamily="18" charset="0"/>
                        </a:rPr>
                        <a:t>Indexing</a:t>
                      </a:r>
                      <a:endParaRPr lang="en-US" sz="1600" b="0" i="0" u="none" strike="noStrike">
                        <a:effectLst/>
                        <a:latin typeface="Arial" panose="020B0604020202020204" pitchFamily="34" charset="0"/>
                      </a:endParaRPr>
                    </a:p>
                  </a:txBody>
                  <a:tcPr marL="239580" marR="239580" marT="59895" marB="59895"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600" b="0" i="0" u="none" strike="noStrike" dirty="0">
                          <a:solidFill>
                            <a:srgbClr val="282828"/>
                          </a:solidFill>
                          <a:effectLst/>
                          <a:latin typeface="Open Sans"/>
                          <a:ea typeface="Times New Roman" panose="02020603050405020304" pitchFamily="18" charset="0"/>
                          <a:cs typeface="Times New Roman" panose="02020603050405020304" pitchFamily="18" charset="0"/>
                        </a:rPr>
                        <a:t>Windows includes a quick search tool. The search tool is used in the Start menu, File Explorer, and Control Panel.</a:t>
                      </a:r>
                      <a:endParaRPr lang="en-US" sz="16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600" b="0" i="0" u="none" strike="noStrike" dirty="0">
                          <a:solidFill>
                            <a:srgbClr val="282828"/>
                          </a:solidFill>
                          <a:effectLst/>
                          <a:latin typeface="Open Sans"/>
                          <a:ea typeface="Times New Roman" panose="02020603050405020304" pitchFamily="18" charset="0"/>
                          <a:cs typeface="Times New Roman" panose="02020603050405020304" pitchFamily="18" charset="0"/>
                        </a:rPr>
                        <a:t>Searches execute quickly because the search tool does not search the entire hard drive. Instead, it searches through a pre-built database.</a:t>
                      </a:r>
                      <a:endParaRPr lang="en-US" sz="16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600" b="0" i="0" u="none" strike="noStrike" dirty="0">
                          <a:solidFill>
                            <a:srgbClr val="282828"/>
                          </a:solidFill>
                          <a:effectLst/>
                          <a:latin typeface="Open Sans"/>
                          <a:ea typeface="Times New Roman" panose="02020603050405020304" pitchFamily="18" charset="0"/>
                          <a:cs typeface="Times New Roman" panose="02020603050405020304" pitchFamily="18" charset="0"/>
                        </a:rPr>
                        <a:t>By default, Windows indexes selected file types on local hard disks as well as offline files.</a:t>
                      </a:r>
                      <a:endParaRPr lang="en-US" sz="16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600" b="0" i="0" u="none" strike="noStrike" dirty="0">
                          <a:solidFill>
                            <a:srgbClr val="282828"/>
                          </a:solidFill>
                          <a:effectLst/>
                          <a:latin typeface="Open Sans"/>
                          <a:ea typeface="Times New Roman" panose="02020603050405020304" pitchFamily="18" charset="0"/>
                          <a:cs typeface="Times New Roman" panose="02020603050405020304" pitchFamily="18" charset="0"/>
                        </a:rPr>
                        <a:t>Use the Indexing Options in Control Panel to customize what information is included in the index. You can:</a:t>
                      </a:r>
                      <a:endParaRPr lang="en-US" sz="1600" b="0" i="0" u="none" strike="noStrike" dirty="0">
                        <a:effectLst/>
                        <a:latin typeface="Arial" panose="020B0604020202020204" pitchFamily="34" charset="0"/>
                      </a:endParaRPr>
                    </a:p>
                    <a:p>
                      <a:pPr marL="740664" marR="0" indent="-283464" algn="l" fontAlgn="ctr">
                        <a:lnSpc>
                          <a:spcPct val="115000"/>
                        </a:lnSpc>
                        <a:spcBef>
                          <a:spcPts val="0"/>
                        </a:spcBef>
                        <a:spcAft>
                          <a:spcPts val="1000"/>
                        </a:spcAft>
                        <a:tabLst>
                          <a:tab pos="914400" algn="l"/>
                        </a:tabLst>
                      </a:pPr>
                      <a:r>
                        <a:rPr lang="en-US" sz="1600" b="0" i="0" u="none" strike="noStrike" dirty="0">
                          <a:solidFill>
                            <a:srgbClr val="282828"/>
                          </a:solidFill>
                          <a:effectLst/>
                          <a:latin typeface="Open Sans"/>
                          <a:ea typeface="Times New Roman" panose="02020603050405020304" pitchFamily="18" charset="0"/>
                          <a:cs typeface="Times New Roman" panose="02020603050405020304" pitchFamily="18" charset="0"/>
                        </a:rPr>
                        <a:t>Modify the list of locations to include or exclude specific drives, folders, or other locations.</a:t>
                      </a:r>
                      <a:endParaRPr lang="en-US" sz="1600" b="0" i="0" u="none" strike="noStrike" dirty="0">
                        <a:effectLst/>
                        <a:latin typeface="Arial" panose="020B0604020202020204" pitchFamily="34" charset="0"/>
                      </a:endParaRPr>
                    </a:p>
                    <a:p>
                      <a:pPr marL="740664" marR="0" indent="-283464" algn="l" fontAlgn="ctr">
                        <a:lnSpc>
                          <a:spcPct val="115000"/>
                        </a:lnSpc>
                        <a:spcBef>
                          <a:spcPts val="0"/>
                        </a:spcBef>
                        <a:spcAft>
                          <a:spcPts val="1000"/>
                        </a:spcAft>
                        <a:tabLst>
                          <a:tab pos="914400" algn="l"/>
                        </a:tabLst>
                      </a:pPr>
                      <a:r>
                        <a:rPr lang="en-US" sz="1600" b="0" i="0" u="none" strike="noStrike" dirty="0">
                          <a:solidFill>
                            <a:srgbClr val="282828"/>
                          </a:solidFill>
                          <a:effectLst/>
                          <a:latin typeface="Open Sans"/>
                          <a:ea typeface="Times New Roman" panose="02020603050405020304" pitchFamily="18" charset="0"/>
                          <a:cs typeface="Times New Roman" panose="02020603050405020304" pitchFamily="18" charset="0"/>
                        </a:rPr>
                        <a:t>Modify the list of file types to include or exclude files from being indexed based on the file extension.</a:t>
                      </a:r>
                      <a:endParaRPr lang="en-US" sz="1600" b="0" i="0" u="none" strike="noStrike" dirty="0">
                        <a:effectLst/>
                        <a:latin typeface="Arial" panose="020B0604020202020204" pitchFamily="34" charset="0"/>
                      </a:endParaRPr>
                    </a:p>
                    <a:p>
                      <a:pPr marL="740664" marR="0" indent="-283464" algn="l" fontAlgn="ctr">
                        <a:lnSpc>
                          <a:spcPct val="115000"/>
                        </a:lnSpc>
                        <a:spcBef>
                          <a:spcPts val="0"/>
                        </a:spcBef>
                        <a:spcAft>
                          <a:spcPts val="1000"/>
                        </a:spcAft>
                        <a:tabLst>
                          <a:tab pos="914400" algn="l"/>
                        </a:tabLst>
                      </a:pPr>
                      <a:r>
                        <a:rPr lang="en-US" sz="1600" b="0" i="0" u="none" strike="noStrike" dirty="0">
                          <a:solidFill>
                            <a:srgbClr val="282828"/>
                          </a:solidFill>
                          <a:effectLst/>
                          <a:latin typeface="Open Sans"/>
                          <a:ea typeface="Times New Roman" panose="02020603050405020304" pitchFamily="18" charset="0"/>
                          <a:cs typeface="Times New Roman" panose="02020603050405020304" pitchFamily="18" charset="0"/>
                        </a:rPr>
                        <a:t>Index files based on filename, properties, or file contents.</a:t>
                      </a:r>
                      <a:endParaRPr lang="en-US" sz="16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600" b="0" i="0" u="none" strike="noStrike" dirty="0">
                          <a:solidFill>
                            <a:srgbClr val="282828"/>
                          </a:solidFill>
                          <a:effectLst/>
                          <a:latin typeface="Open Sans"/>
                          <a:ea typeface="Times New Roman" panose="02020603050405020304" pitchFamily="18" charset="0"/>
                          <a:cs typeface="Times New Roman" panose="02020603050405020304" pitchFamily="18" charset="0"/>
                        </a:rPr>
                        <a:t>In File Explorer, use the Search settings in Folder Options to customize how searches are executed.</a:t>
                      </a:r>
                      <a:endParaRPr lang="en-US" sz="1600" b="0" i="0" u="none" strike="noStrike" dirty="0">
                        <a:effectLst/>
                        <a:latin typeface="Arial" panose="020B0604020202020204" pitchFamily="34" charset="0"/>
                      </a:endParaRPr>
                    </a:p>
                  </a:txBody>
                  <a:tcPr marL="239580" marR="239580" marT="119790" marB="11979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569696234"/>
                  </a:ext>
                </a:extLst>
              </a:tr>
            </a:tbl>
          </a:graphicData>
        </a:graphic>
      </p:graphicFrame>
    </p:spTree>
    <p:extLst>
      <p:ext uri="{BB962C8B-B14F-4D97-AF65-F5344CB8AC3E}">
        <p14:creationId xmlns:p14="http://schemas.microsoft.com/office/powerpoint/2010/main" val="133796130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0821F8-4F8E-484E-829D-13203EDD1BB7}"/>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200" kern="1200">
                <a:solidFill>
                  <a:srgbClr val="FFFFFF"/>
                </a:solidFill>
                <a:latin typeface="+mj-lt"/>
                <a:ea typeface="+mj-ea"/>
                <a:cs typeface="+mj-cs"/>
              </a:rPr>
              <a:t>Windows 10 Personalization</a:t>
            </a:r>
          </a:p>
        </p:txBody>
      </p:sp>
      <p:graphicFrame>
        <p:nvGraphicFramePr>
          <p:cNvPr id="4" name="Content Placeholder 3">
            <a:extLst>
              <a:ext uri="{FF2B5EF4-FFF2-40B4-BE49-F238E27FC236}">
                <a16:creationId xmlns:a16="http://schemas.microsoft.com/office/drawing/2014/main" id="{4A34152B-E13F-4174-BC51-7C475DCD097A}"/>
              </a:ext>
            </a:extLst>
          </p:cNvPr>
          <p:cNvGraphicFramePr>
            <a:graphicFrameLocks noGrp="1"/>
          </p:cNvGraphicFramePr>
          <p:nvPr>
            <p:ph idx="1"/>
            <p:extLst>
              <p:ext uri="{D42A27DB-BD31-4B8C-83A1-F6EECF244321}">
                <p14:modId xmlns:p14="http://schemas.microsoft.com/office/powerpoint/2010/main" val="511209958"/>
              </p:ext>
            </p:extLst>
          </p:nvPr>
        </p:nvGraphicFramePr>
        <p:xfrm>
          <a:off x="3805383" y="0"/>
          <a:ext cx="8386618" cy="6941584"/>
        </p:xfrm>
        <a:graphic>
          <a:graphicData uri="http://schemas.openxmlformats.org/drawingml/2006/table">
            <a:tbl>
              <a:tblPr firstRow="1" firstCol="1" bandRow="1"/>
              <a:tblGrid>
                <a:gridCol w="3526235">
                  <a:extLst>
                    <a:ext uri="{9D8B030D-6E8A-4147-A177-3AD203B41FA5}">
                      <a16:colId xmlns:a16="http://schemas.microsoft.com/office/drawing/2014/main" val="1607692936"/>
                    </a:ext>
                  </a:extLst>
                </a:gridCol>
                <a:gridCol w="4860383">
                  <a:extLst>
                    <a:ext uri="{9D8B030D-6E8A-4147-A177-3AD203B41FA5}">
                      <a16:colId xmlns:a16="http://schemas.microsoft.com/office/drawing/2014/main" val="1103798729"/>
                    </a:ext>
                  </a:extLst>
                </a:gridCol>
              </a:tblGrid>
              <a:tr h="6858000">
                <a:tc>
                  <a:txBody>
                    <a:bodyPr/>
                    <a:lstStyle/>
                    <a:p>
                      <a:pPr marL="0" marR="0" algn="ctr" fontAlgn="ctr">
                        <a:lnSpc>
                          <a:spcPct val="115000"/>
                        </a:lnSpc>
                        <a:spcBef>
                          <a:spcPts val="0"/>
                        </a:spcBef>
                        <a:spcAft>
                          <a:spcPts val="0"/>
                        </a:spcAft>
                      </a:pP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Region and Language Settings</a:t>
                      </a:r>
                      <a:endParaRPr lang="en-US" sz="1100" b="0" i="0" u="none" strike="noStrike" dirty="0">
                        <a:effectLst/>
                        <a:latin typeface="Arial" panose="020B0604020202020204" pitchFamily="34" charset="0"/>
                      </a:endParaRPr>
                    </a:p>
                  </a:txBody>
                  <a:tcPr marL="146575" marR="146575" marT="36644" marB="3664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Use Time &amp; Language in Settings to manage time and language capabilities for the system.</a:t>
                      </a:r>
                      <a:endParaRPr lang="en-US" sz="1100" b="0" i="0" u="none" strike="noStrike" dirty="0">
                        <a:effectLst/>
                        <a:latin typeface="Arial" panose="020B0604020202020204" pitchFamily="34" charset="0"/>
                      </a:endParaRPr>
                    </a:p>
                    <a:p>
                      <a:pPr marL="0" marR="0" algn="l" fontAlgn="ctr">
                        <a:lnSpc>
                          <a:spcPct val="115000"/>
                        </a:lnSpc>
                        <a:spcBef>
                          <a:spcPts val="0"/>
                        </a:spcBef>
                        <a:spcAft>
                          <a:spcPts val="1000"/>
                        </a:spcAft>
                      </a:pP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Time &amp; Language can be set by following this steps:</a:t>
                      </a:r>
                      <a:endParaRPr lang="en-US" sz="11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Select </a:t>
                      </a:r>
                      <a:r>
                        <a:rPr lang="en-US" sz="1100" b="1" i="0" u="none" strike="noStrike" dirty="0">
                          <a:solidFill>
                            <a:srgbClr val="282828"/>
                          </a:solidFill>
                          <a:effectLst/>
                          <a:latin typeface="Open Sans"/>
                          <a:ea typeface="Times New Roman" panose="02020603050405020304" pitchFamily="18" charset="0"/>
                          <a:cs typeface="Times New Roman" panose="02020603050405020304" pitchFamily="18" charset="0"/>
                        </a:rPr>
                        <a:t>Start</a:t>
                      </a: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a:t>
                      </a:r>
                      <a:endParaRPr lang="en-US" sz="11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Select </a:t>
                      </a:r>
                      <a:r>
                        <a:rPr lang="en-US" sz="1100" b="1" i="0" u="none" strike="noStrike" dirty="0">
                          <a:solidFill>
                            <a:srgbClr val="282828"/>
                          </a:solidFill>
                          <a:effectLst/>
                          <a:latin typeface="Open Sans"/>
                          <a:ea typeface="Times New Roman" panose="02020603050405020304" pitchFamily="18" charset="0"/>
                          <a:cs typeface="Times New Roman" panose="02020603050405020304" pitchFamily="18" charset="0"/>
                        </a:rPr>
                        <a:t>Settings</a:t>
                      </a: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a:t>
                      </a:r>
                      <a:endParaRPr lang="en-US" sz="11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Select </a:t>
                      </a:r>
                      <a:r>
                        <a:rPr lang="en-US" sz="1100" b="1" i="0" u="none" strike="noStrike" dirty="0">
                          <a:solidFill>
                            <a:srgbClr val="282828"/>
                          </a:solidFill>
                          <a:effectLst/>
                          <a:latin typeface="Open Sans"/>
                          <a:ea typeface="Times New Roman" panose="02020603050405020304" pitchFamily="18" charset="0"/>
                          <a:cs typeface="Times New Roman" panose="02020603050405020304" pitchFamily="18" charset="0"/>
                        </a:rPr>
                        <a:t>Time &amp; Language</a:t>
                      </a: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a:t>
                      </a:r>
                      <a:endParaRPr lang="en-US" sz="11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Date &amp; time settings control how times, dates, numbers, and currency are formatted and displayed. For example, dates are displayed differently in different parts of the world and for different languages:</a:t>
                      </a:r>
                      <a:endParaRPr lang="en-US" sz="1100" b="0" i="0" u="none" strike="noStrike" dirty="0">
                        <a:effectLst/>
                        <a:latin typeface="Arial" panose="020B0604020202020204" pitchFamily="34" charset="0"/>
                      </a:endParaRPr>
                    </a:p>
                    <a:p>
                      <a:pPr marL="740664" marR="0" indent="-283464" algn="l" fontAlgn="ctr">
                        <a:lnSpc>
                          <a:spcPct val="115000"/>
                        </a:lnSpc>
                        <a:spcBef>
                          <a:spcPts val="0"/>
                        </a:spcBef>
                        <a:spcAft>
                          <a:spcPts val="1000"/>
                        </a:spcAft>
                        <a:tabLst>
                          <a:tab pos="914400" algn="l"/>
                        </a:tabLst>
                      </a:pP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Canada (French) displays dates in the format: </a:t>
                      </a:r>
                      <a:r>
                        <a:rPr lang="en-US" sz="1100" b="0" i="0" u="none" strike="noStrike" dirty="0" err="1">
                          <a:solidFill>
                            <a:srgbClr val="282828"/>
                          </a:solidFill>
                          <a:effectLst/>
                          <a:latin typeface="Open Sans"/>
                          <a:ea typeface="Times New Roman" panose="02020603050405020304" pitchFamily="18" charset="0"/>
                          <a:cs typeface="Times New Roman" panose="02020603050405020304" pitchFamily="18" charset="0"/>
                        </a:rPr>
                        <a:t>yyyy</a:t>
                      </a: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-MM-dd (2018-11-02)</a:t>
                      </a:r>
                      <a:endParaRPr lang="en-US" sz="1100" b="0" i="0" u="none" strike="noStrike" dirty="0">
                        <a:effectLst/>
                        <a:latin typeface="Arial" panose="020B0604020202020204" pitchFamily="34" charset="0"/>
                      </a:endParaRPr>
                    </a:p>
                    <a:p>
                      <a:pPr marL="740664" marR="0" indent="-283464" algn="l" fontAlgn="ctr">
                        <a:lnSpc>
                          <a:spcPct val="115000"/>
                        </a:lnSpc>
                        <a:spcBef>
                          <a:spcPts val="0"/>
                        </a:spcBef>
                        <a:spcAft>
                          <a:spcPts val="1000"/>
                        </a:spcAft>
                        <a:tabLst>
                          <a:tab pos="914400" algn="l"/>
                        </a:tabLst>
                      </a:pP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Canada (English) displays dates in the format: dd/MM/</a:t>
                      </a:r>
                      <a:r>
                        <a:rPr lang="en-US" sz="1100" b="0" i="0" u="none" strike="noStrike" dirty="0" err="1">
                          <a:solidFill>
                            <a:srgbClr val="282828"/>
                          </a:solidFill>
                          <a:effectLst/>
                          <a:latin typeface="Open Sans"/>
                          <a:ea typeface="Times New Roman" panose="02020603050405020304" pitchFamily="18" charset="0"/>
                          <a:cs typeface="Times New Roman" panose="02020603050405020304" pitchFamily="18" charset="0"/>
                        </a:rPr>
                        <a:t>yyyy</a:t>
                      </a: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 (02/11/2018)</a:t>
                      </a:r>
                      <a:endParaRPr lang="en-US" sz="1100" b="0" i="0" u="none" strike="noStrike" dirty="0">
                        <a:effectLst/>
                        <a:latin typeface="Arial" panose="020B0604020202020204" pitchFamily="34" charset="0"/>
                      </a:endParaRPr>
                    </a:p>
                    <a:p>
                      <a:pPr marL="740664" marR="0" indent="-283464" algn="l" fontAlgn="ctr">
                        <a:lnSpc>
                          <a:spcPct val="115000"/>
                        </a:lnSpc>
                        <a:spcBef>
                          <a:spcPts val="0"/>
                        </a:spcBef>
                        <a:spcAft>
                          <a:spcPts val="1000"/>
                        </a:spcAft>
                        <a:tabLst>
                          <a:tab pos="914400" algn="l"/>
                        </a:tabLst>
                      </a:pP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United States (English) displays dates in the format: M/d/</a:t>
                      </a:r>
                      <a:r>
                        <a:rPr lang="en-US" sz="1100" b="0" i="0" u="none" strike="noStrike" dirty="0" err="1">
                          <a:solidFill>
                            <a:srgbClr val="282828"/>
                          </a:solidFill>
                          <a:effectLst/>
                          <a:latin typeface="Open Sans"/>
                          <a:ea typeface="Times New Roman" panose="02020603050405020304" pitchFamily="18" charset="0"/>
                          <a:cs typeface="Times New Roman" panose="02020603050405020304" pitchFamily="18" charset="0"/>
                        </a:rPr>
                        <a:t>yyyy</a:t>
                      </a: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 (11/2/2018)</a:t>
                      </a:r>
                      <a:endParaRPr lang="en-US" sz="1100" b="0" i="0" u="none" strike="noStrike" dirty="0">
                        <a:effectLst/>
                        <a:latin typeface="Arial" panose="020B0604020202020204" pitchFamily="34" charset="0"/>
                      </a:endParaRPr>
                    </a:p>
                    <a:p>
                      <a:pPr marL="740664" marR="0" indent="-283464" algn="l" fontAlgn="ctr">
                        <a:lnSpc>
                          <a:spcPct val="115000"/>
                        </a:lnSpc>
                        <a:spcBef>
                          <a:spcPts val="0"/>
                        </a:spcBef>
                        <a:spcAft>
                          <a:spcPts val="1000"/>
                        </a:spcAft>
                        <a:tabLst>
                          <a:tab pos="914400" algn="l"/>
                        </a:tabLst>
                      </a:pP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Australia (English) displays dates in the format: d/MM/</a:t>
                      </a:r>
                      <a:r>
                        <a:rPr lang="en-US" sz="1100" b="0" i="0" u="none" strike="noStrike" dirty="0" err="1">
                          <a:solidFill>
                            <a:srgbClr val="282828"/>
                          </a:solidFill>
                          <a:effectLst/>
                          <a:latin typeface="Open Sans"/>
                          <a:ea typeface="Times New Roman" panose="02020603050405020304" pitchFamily="18" charset="0"/>
                          <a:cs typeface="Times New Roman" panose="02020603050405020304" pitchFamily="18" charset="0"/>
                        </a:rPr>
                        <a:t>yyyy</a:t>
                      </a: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 (2/11/2018)</a:t>
                      </a:r>
                      <a:endParaRPr lang="en-US" sz="11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The Region &amp; Language setting identifies the area of the world where the computer is connected.</a:t>
                      </a:r>
                      <a:endParaRPr lang="en-US" sz="11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An input language identifies the language, font, and keyboard layouts that can be used on the system. When you add an input language, the language toolbar is made available. Using the language toolbar, you can quickly change the current input language within an application.</a:t>
                      </a:r>
                      <a:endParaRPr lang="en-US" sz="11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100" b="0" i="0" u="none" strike="noStrike" dirty="0">
                          <a:solidFill>
                            <a:srgbClr val="282828"/>
                          </a:solidFill>
                          <a:effectLst/>
                          <a:latin typeface="Open Sans"/>
                          <a:ea typeface="Times New Roman" panose="02020603050405020304" pitchFamily="18" charset="0"/>
                          <a:cs typeface="Times New Roman" panose="02020603050405020304" pitchFamily="18" charset="0"/>
                        </a:rPr>
                        <a:t>The Speech setting identifies the language you speak with your device. Here you can set voice settings and configure the microphone for speech recognition.</a:t>
                      </a:r>
                      <a:endParaRPr lang="en-US" sz="1100" b="0" i="0" u="none" strike="noStrike" dirty="0">
                        <a:effectLst/>
                        <a:latin typeface="Arial" panose="020B0604020202020204" pitchFamily="34" charset="0"/>
                      </a:endParaRPr>
                    </a:p>
                  </a:txBody>
                  <a:tcPr marL="146575" marR="146575" marT="73288" marB="73288"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393316159"/>
                  </a:ext>
                </a:extLst>
              </a:tr>
            </a:tbl>
          </a:graphicData>
        </a:graphic>
      </p:graphicFrame>
    </p:spTree>
    <p:extLst>
      <p:ext uri="{BB962C8B-B14F-4D97-AF65-F5344CB8AC3E}">
        <p14:creationId xmlns:p14="http://schemas.microsoft.com/office/powerpoint/2010/main" val="6164644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BC8CC-20FF-4A65-98DD-455A8A4C6446}"/>
              </a:ext>
            </a:extLst>
          </p:cNvPr>
          <p:cNvSpPr>
            <a:spLocks noGrp="1"/>
          </p:cNvSpPr>
          <p:nvPr>
            <p:ph type="title"/>
          </p:nvPr>
        </p:nvSpPr>
        <p:spPr/>
        <p:txBody>
          <a:bodyPr/>
          <a:lstStyle/>
          <a:p>
            <a:r>
              <a:rPr lang="en-US" dirty="0"/>
              <a:t>Bottleneck Concerns</a:t>
            </a:r>
          </a:p>
        </p:txBody>
      </p:sp>
      <p:sp>
        <p:nvSpPr>
          <p:cNvPr id="3" name="Content Placeholder 2">
            <a:extLst>
              <a:ext uri="{FF2B5EF4-FFF2-40B4-BE49-F238E27FC236}">
                <a16:creationId xmlns:a16="http://schemas.microsoft.com/office/drawing/2014/main" id="{3D1B8288-C6A1-4EAF-ABD2-A8B8E65D2658}"/>
              </a:ext>
            </a:extLst>
          </p:cNvPr>
          <p:cNvSpPr>
            <a:spLocks noGrp="1"/>
          </p:cNvSpPr>
          <p:nvPr>
            <p:ph idx="1"/>
          </p:nvPr>
        </p:nvSpPr>
        <p:spPr/>
        <p:txBody>
          <a:bodyPr>
            <a:normAutofit fontScale="62500" lnSpcReduction="20000"/>
          </a:bodyPr>
          <a:lstStyle/>
          <a:p>
            <a:pPr marL="0" indent="0">
              <a:buNone/>
            </a:pPr>
            <a:r>
              <a:rPr lang="en-US" dirty="0"/>
              <a:t>A </a:t>
            </a:r>
            <a:r>
              <a:rPr lang="en-US" i="1" dirty="0"/>
              <a:t>bottleneck</a:t>
            </a:r>
            <a:r>
              <a:rPr lang="en-US" dirty="0"/>
              <a:t> occurs when a component is unable to keep up with demand and subsequently slows down other processes or functions. When a system seems to respond slowly, it's important to be able to accurately identify the component(s) that are causing the problem so you can take the proper actions to improve performance.</a:t>
            </a:r>
          </a:p>
          <a:p>
            <a:r>
              <a:rPr lang="en-US" dirty="0"/>
              <a:t>Common components to examine in order to improve performance are:</a:t>
            </a:r>
          </a:p>
          <a:p>
            <a:pPr lvl="0"/>
            <a:r>
              <a:rPr lang="en-US" dirty="0"/>
              <a:t>Processor (CPU)</a:t>
            </a:r>
          </a:p>
          <a:p>
            <a:pPr lvl="0"/>
            <a:r>
              <a:rPr lang="en-US" dirty="0"/>
              <a:t>Hard disk</a:t>
            </a:r>
          </a:p>
          <a:p>
            <a:pPr lvl="0"/>
            <a:r>
              <a:rPr lang="en-US" dirty="0"/>
              <a:t>Memory</a:t>
            </a:r>
          </a:p>
          <a:p>
            <a:pPr lvl="0"/>
            <a:r>
              <a:rPr lang="en-US" dirty="0"/>
              <a:t>Network</a:t>
            </a:r>
          </a:p>
          <a:p>
            <a:pPr marL="0" indent="0">
              <a:buNone/>
            </a:pPr>
            <a:r>
              <a:rPr lang="en-US" dirty="0"/>
              <a:t>One way to identify components that are causing a bottleneck is to monitor system performance statistics. These statistics give you a measure of the activity of a certain aspect of the system. By recognizing abnormal statistics, you can identify the component that is overloaded or not responding appropriately. Windows identifies system performance statistics using the following terms:</a:t>
            </a:r>
          </a:p>
          <a:p>
            <a:pPr lvl="0"/>
            <a:r>
              <a:rPr lang="en-US" dirty="0"/>
              <a:t>A </a:t>
            </a:r>
            <a:r>
              <a:rPr lang="en-US" i="1" dirty="0"/>
              <a:t>counter</a:t>
            </a:r>
            <a:r>
              <a:rPr lang="en-US" dirty="0"/>
              <a:t> is a specific statistic you can monitor (such as the amount of free memory or the number of bytes sent on a network card).</a:t>
            </a:r>
          </a:p>
          <a:p>
            <a:pPr lvl="0"/>
            <a:r>
              <a:rPr lang="en-US" dirty="0"/>
              <a:t>An </a:t>
            </a:r>
            <a:r>
              <a:rPr lang="en-US" i="1" dirty="0"/>
              <a:t>object</a:t>
            </a:r>
            <a:r>
              <a:rPr lang="en-US" dirty="0"/>
              <a:t> is a statistic group, often corresponding to a specific type of hardware device or software process (such as the processor or memory).</a:t>
            </a:r>
          </a:p>
          <a:p>
            <a:pPr marL="0" indent="0">
              <a:buNone/>
            </a:pPr>
            <a:endParaRPr lang="en-US" dirty="0"/>
          </a:p>
        </p:txBody>
      </p:sp>
    </p:spTree>
    <p:extLst>
      <p:ext uri="{BB962C8B-B14F-4D97-AF65-F5344CB8AC3E}">
        <p14:creationId xmlns:p14="http://schemas.microsoft.com/office/powerpoint/2010/main" val="230195950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8A740BC-A0AA-45E0-B899-2AE9C6FE1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13121" y="-2"/>
            <a:ext cx="6278879" cy="6858002"/>
          </a:xfrm>
          <a:custGeom>
            <a:avLst/>
            <a:gdLst>
              <a:gd name="connsiteX0" fmla="*/ 45572 w 6278879"/>
              <a:gd name="connsiteY0" fmla="*/ 0 h 6858002"/>
              <a:gd name="connsiteX1" fmla="*/ 6278879 w 6278879"/>
              <a:gd name="connsiteY1" fmla="*/ 0 h 6858002"/>
              <a:gd name="connsiteX2" fmla="*/ 6278879 w 6278879"/>
              <a:gd name="connsiteY2" fmla="*/ 6858002 h 6858002"/>
              <a:gd name="connsiteX3" fmla="*/ 3292308 w 6278879"/>
              <a:gd name="connsiteY3" fmla="*/ 6858002 h 6858002"/>
              <a:gd name="connsiteX4" fmla="*/ 3181526 w 6278879"/>
              <a:gd name="connsiteY4" fmla="*/ 6786982 h 6858002"/>
              <a:gd name="connsiteX5" fmla="*/ 0 w 6278879"/>
              <a:gd name="connsiteY5" fmla="*/ 803254 h 6858002"/>
              <a:gd name="connsiteX6" fmla="*/ 37255 w 6278879"/>
              <a:gd name="connsiteY6" fmla="*/ 65447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9" h="6858002">
                <a:moveTo>
                  <a:pt x="45572" y="0"/>
                </a:moveTo>
                <a:lnTo>
                  <a:pt x="6278879" y="0"/>
                </a:lnTo>
                <a:lnTo>
                  <a:pt x="6278879" y="6858002"/>
                </a:lnTo>
                <a:lnTo>
                  <a:pt x="3292308" y="6858002"/>
                </a:lnTo>
                <a:lnTo>
                  <a:pt x="3181526" y="6786982"/>
                </a:lnTo>
                <a:cubicBezTo>
                  <a:pt x="1262021" y="5490191"/>
                  <a:pt x="0" y="3294103"/>
                  <a:pt x="0" y="803254"/>
                </a:cubicBezTo>
                <a:cubicBezTo>
                  <a:pt x="0" y="554169"/>
                  <a:pt x="12620" y="308032"/>
                  <a:pt x="37255" y="65447"/>
                </a:cubicBez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DA36CA0-9ACB-4E0F-97DB-CA268A498C3A}"/>
              </a:ext>
            </a:extLst>
          </p:cNvPr>
          <p:cNvSpPr>
            <a:spLocks noGrp="1"/>
          </p:cNvSpPr>
          <p:nvPr>
            <p:ph type="title"/>
          </p:nvPr>
        </p:nvSpPr>
        <p:spPr>
          <a:xfrm>
            <a:off x="655320" y="365125"/>
            <a:ext cx="9013052" cy="1623312"/>
          </a:xfrm>
        </p:spPr>
        <p:txBody>
          <a:bodyPr anchor="b">
            <a:normAutofit/>
          </a:bodyPr>
          <a:lstStyle/>
          <a:p>
            <a:r>
              <a:rPr lang="en-US" sz="4000"/>
              <a:t>Active Directory</a:t>
            </a:r>
          </a:p>
        </p:txBody>
      </p:sp>
      <p:cxnSp>
        <p:nvCxnSpPr>
          <p:cNvPr id="10" name="Straight Arrow Connector 9">
            <a:extLst>
              <a:ext uri="{FF2B5EF4-FFF2-40B4-BE49-F238E27FC236}">
                <a16:creationId xmlns:a16="http://schemas.microsoft.com/office/drawing/2014/main" id="{B874EF51-C858-4BB9-97C3-D17755787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3661" y="2316480"/>
            <a:ext cx="82296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16CE164-EC00-48C4-813C-620829742920}"/>
              </a:ext>
            </a:extLst>
          </p:cNvPr>
          <p:cNvSpPr>
            <a:spLocks noGrp="1"/>
          </p:cNvSpPr>
          <p:nvPr>
            <p:ph idx="1"/>
          </p:nvPr>
        </p:nvSpPr>
        <p:spPr>
          <a:xfrm>
            <a:off x="655320" y="2644518"/>
            <a:ext cx="9013052" cy="3327251"/>
          </a:xfrm>
        </p:spPr>
        <p:txBody>
          <a:bodyPr>
            <a:normAutofit/>
          </a:bodyPr>
          <a:lstStyle/>
          <a:p>
            <a:pPr marL="0" indent="0">
              <a:buNone/>
            </a:pPr>
            <a:r>
              <a:rPr lang="en-US" sz="2000" i="1" dirty="0"/>
              <a:t>Active Directory</a:t>
            </a:r>
            <a:r>
              <a:rPr lang="en-US" sz="2000" dirty="0"/>
              <a:t> is a centralized database that contains user account and security information. In a workgroup environment, authentication, security, and management all take place on each individual computer, with each device independently storing information about users and configuration settings. Using Active Directory, all computers share the same central authentication and configuration database.</a:t>
            </a:r>
          </a:p>
          <a:p>
            <a:pPr marL="0" indent="0">
              <a:buNone/>
            </a:pPr>
            <a:endParaRPr lang="en-US" sz="2000" dirty="0"/>
          </a:p>
        </p:txBody>
      </p:sp>
    </p:spTree>
    <p:extLst>
      <p:ext uri="{BB962C8B-B14F-4D97-AF65-F5344CB8AC3E}">
        <p14:creationId xmlns:p14="http://schemas.microsoft.com/office/powerpoint/2010/main" val="2191272120"/>
      </p:ext>
    </p:extLst>
  </p:cSld>
  <p:clrMapOvr>
    <a:overrideClrMapping bg1="dk1" tx1="lt1" bg2="dk2" tx2="lt2" accent1="accent1" accent2="accent2" accent3="accent3" accent4="accent4" accent5="accent5" accent6="accent6" hlink="hlink" folHlink="folHlink"/>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75C48F-B3CE-4B6A-A2AD-8B3245A8D7CA}"/>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Active Directory Components</a:t>
            </a:r>
          </a:p>
        </p:txBody>
      </p:sp>
      <p:graphicFrame>
        <p:nvGraphicFramePr>
          <p:cNvPr id="8" name="Content Placeholder 7">
            <a:extLst>
              <a:ext uri="{FF2B5EF4-FFF2-40B4-BE49-F238E27FC236}">
                <a16:creationId xmlns:a16="http://schemas.microsoft.com/office/drawing/2014/main" id="{E1E18190-6F58-441B-AAB3-768485569840}"/>
              </a:ext>
            </a:extLst>
          </p:cNvPr>
          <p:cNvGraphicFramePr>
            <a:graphicFrameLocks noGrp="1"/>
          </p:cNvGraphicFramePr>
          <p:nvPr>
            <p:ph idx="1"/>
            <p:extLst>
              <p:ext uri="{D42A27DB-BD31-4B8C-83A1-F6EECF244321}">
                <p14:modId xmlns:p14="http://schemas.microsoft.com/office/powerpoint/2010/main" val="3128554835"/>
              </p:ext>
            </p:extLst>
          </p:nvPr>
        </p:nvGraphicFramePr>
        <p:xfrm>
          <a:off x="3703782" y="-1"/>
          <a:ext cx="8488218" cy="6872339"/>
        </p:xfrm>
        <a:graphic>
          <a:graphicData uri="http://schemas.openxmlformats.org/drawingml/2006/table">
            <a:tbl>
              <a:tblPr firstRow="1" firstCol="1" bandRow="1">
                <a:noFill/>
                <a:tableStyleId>{5C22544A-7EE6-4342-B048-85BDC9FD1C3A}</a:tableStyleId>
              </a:tblPr>
              <a:tblGrid>
                <a:gridCol w="3562879">
                  <a:extLst>
                    <a:ext uri="{9D8B030D-6E8A-4147-A177-3AD203B41FA5}">
                      <a16:colId xmlns:a16="http://schemas.microsoft.com/office/drawing/2014/main" val="1869703963"/>
                    </a:ext>
                  </a:extLst>
                </a:gridCol>
                <a:gridCol w="4925339">
                  <a:extLst>
                    <a:ext uri="{9D8B030D-6E8A-4147-A177-3AD203B41FA5}">
                      <a16:colId xmlns:a16="http://schemas.microsoft.com/office/drawing/2014/main" val="3905380919"/>
                    </a:ext>
                  </a:extLst>
                </a:gridCol>
              </a:tblGrid>
              <a:tr h="1310473">
                <a:tc>
                  <a:txBody>
                    <a:bodyPr/>
                    <a:lstStyle/>
                    <a:p>
                      <a:pPr marL="0" marR="0" algn="ctr">
                        <a:lnSpc>
                          <a:spcPct val="115000"/>
                        </a:lnSpc>
                        <a:spcBef>
                          <a:spcPts val="375"/>
                        </a:spcBef>
                        <a:spcAft>
                          <a:spcPts val="375"/>
                        </a:spcAft>
                      </a:pPr>
                      <a:r>
                        <a:rPr lang="en-US" sz="1100" b="1">
                          <a:solidFill>
                            <a:srgbClr val="FFFFFF"/>
                          </a:solidFill>
                          <a:effectLst/>
                        </a:rPr>
                        <a:t>Trees and Forests</a:t>
                      </a:r>
                      <a:endParaRPr lang="en-US"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117434" marR="70460" marT="70460" marB="70460" anchor="ctr">
                    <a:lnL w="38100" cap="flat" cmpd="sng" algn="ctr">
                      <a:no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pPr marL="0" marR="0">
                        <a:lnSpc>
                          <a:spcPct val="115000"/>
                        </a:lnSpc>
                        <a:spcBef>
                          <a:spcPts val="375"/>
                        </a:spcBef>
                        <a:spcAft>
                          <a:spcPts val="375"/>
                        </a:spcAft>
                      </a:pPr>
                      <a:r>
                        <a:rPr lang="en-US" sz="1100" b="1" dirty="0">
                          <a:solidFill>
                            <a:srgbClr val="FFFFFF"/>
                          </a:solidFill>
                          <a:effectLst/>
                        </a:rPr>
                        <a:t>Multiple domains are grouped together in the following relationship:</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b="1" dirty="0">
                          <a:solidFill>
                            <a:srgbClr val="FFFFFF"/>
                          </a:solidFill>
                          <a:effectLst/>
                        </a:rPr>
                        <a:t>A tree is a group of related domains that share the same contiguous DNS namespace.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b="1" dirty="0">
                          <a:solidFill>
                            <a:srgbClr val="FFFFFF"/>
                          </a:solidFill>
                          <a:effectLst/>
                        </a:rPr>
                        <a:t>A forest is a collection of related domain trees. The forest establishes the relationship between trees that have different DNS name spaces.</a:t>
                      </a:r>
                      <a:endParaRPr lang="en-US"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117434" marR="70460" marT="70460" marB="70460" anchor="ctr">
                    <a:lnL w="38100" cap="flat" cmpd="sng" algn="ctr">
                      <a:solidFill>
                        <a:srgbClr val="FFFFFF"/>
                      </a:solidFill>
                      <a:prstDash val="solid"/>
                    </a:lnL>
                    <a:lnR w="38100" cap="flat" cmpd="sng" algn="ctr">
                      <a:noFill/>
                      <a:prstDash val="solid"/>
                    </a:lnR>
                    <a:lnT w="38100" cap="flat" cmpd="sng" algn="ctr">
                      <a:noFill/>
                      <a:prstDash val="solid"/>
                    </a:lnT>
                    <a:lnB w="38100" cap="flat" cmpd="sng" algn="ctr">
                      <a:solidFill>
                        <a:srgbClr val="FFFFFF"/>
                      </a:solidFill>
                      <a:prstDash val="solid"/>
                    </a:lnB>
                    <a:solidFill>
                      <a:srgbClr val="636B68">
                        <a:alpha val="69804"/>
                      </a:srgbClr>
                    </a:solidFill>
                  </a:tcPr>
                </a:tc>
                <a:extLst>
                  <a:ext uri="{0D108BD9-81ED-4DB2-BD59-A6C34878D82A}">
                    <a16:rowId xmlns:a16="http://schemas.microsoft.com/office/drawing/2014/main" val="137898789"/>
                  </a:ext>
                </a:extLst>
              </a:tr>
              <a:tr h="3701747">
                <a:tc>
                  <a:txBody>
                    <a:bodyPr/>
                    <a:lstStyle/>
                    <a:p>
                      <a:pPr marL="0" marR="0" algn="ctr">
                        <a:lnSpc>
                          <a:spcPct val="115000"/>
                        </a:lnSpc>
                        <a:spcBef>
                          <a:spcPts val="0"/>
                        </a:spcBef>
                        <a:spcAft>
                          <a:spcPts val="0"/>
                        </a:spcAft>
                      </a:pPr>
                      <a:r>
                        <a:rPr lang="en-US" sz="1100" b="1">
                          <a:solidFill>
                            <a:srgbClr val="FFFFFF"/>
                          </a:solidFill>
                          <a:effectLst/>
                        </a:rPr>
                        <a:t>Domain</a:t>
                      </a:r>
                      <a:endParaRPr lang="en-US"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117434" marR="70460" marT="70460" marB="70460" anchor="ctr">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636B68">
                        <a:alpha val="69804"/>
                      </a:srgbClr>
                    </a:solidFill>
                  </a:tcPr>
                </a:tc>
                <a:tc>
                  <a:txBody>
                    <a:bodyPr/>
                    <a:lstStyle/>
                    <a:p>
                      <a:pPr marL="0" marR="0">
                        <a:lnSpc>
                          <a:spcPct val="115000"/>
                        </a:lnSpc>
                        <a:spcBef>
                          <a:spcPts val="0"/>
                        </a:spcBef>
                        <a:spcAft>
                          <a:spcPts val="0"/>
                        </a:spcAft>
                      </a:pPr>
                      <a:r>
                        <a:rPr lang="en-US" sz="1100">
                          <a:solidFill>
                            <a:schemeClr val="tx1">
                              <a:lumMod val="85000"/>
                              <a:lumOff val="15000"/>
                            </a:schemeClr>
                          </a:solidFill>
                          <a:effectLst/>
                        </a:rPr>
                        <a:t>A domain is an administratively-defined collection of network resources that share a common directory database and security policies. The domain is the basic administrative unit of an Active Directory structure.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a:solidFill>
                            <a:schemeClr val="tx1">
                              <a:lumMod val="85000"/>
                              <a:lumOff val="15000"/>
                            </a:schemeClr>
                          </a:solidFill>
                          <a:effectLst/>
                        </a:rPr>
                        <a:t>Database information is replicated (shared or copied) within a domain.</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a:solidFill>
                            <a:schemeClr val="tx1">
                              <a:lumMod val="85000"/>
                              <a:lumOff val="15000"/>
                            </a:schemeClr>
                          </a:solidFill>
                          <a:effectLst/>
                        </a:rPr>
                        <a:t>Security settings are not shared between domains.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a:solidFill>
                            <a:schemeClr val="tx1">
                              <a:lumMod val="85000"/>
                              <a:lumOff val="15000"/>
                            </a:schemeClr>
                          </a:solidFill>
                          <a:effectLst/>
                        </a:rPr>
                        <a:t>Each domain maintains its own set of relationships with other domains.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a:solidFill>
                            <a:schemeClr val="tx1">
                              <a:lumMod val="85000"/>
                              <a:lumOff val="15000"/>
                            </a:schemeClr>
                          </a:solidFill>
                          <a:effectLst/>
                        </a:rPr>
                        <a:t>Domains are identified using DNS names.</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100">
                          <a:solidFill>
                            <a:schemeClr val="tx1">
                              <a:lumMod val="85000"/>
                              <a:lumOff val="15000"/>
                            </a:schemeClr>
                          </a:solidFill>
                          <a:effectLst/>
                        </a:rPr>
                        <a:t>The common name is the domain name itself.</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100">
                          <a:solidFill>
                            <a:schemeClr val="tx1">
                              <a:lumMod val="85000"/>
                              <a:lumOff val="15000"/>
                            </a:schemeClr>
                          </a:solidFill>
                          <a:effectLst/>
                        </a:rPr>
                        <a:t>The distinguished name includes the DNS context or additional portions of the name.</a:t>
                      </a:r>
                    </a:p>
                    <a:p>
                      <a:pPr marL="0" marR="0">
                        <a:lnSpc>
                          <a:spcPct val="115000"/>
                        </a:lnSpc>
                        <a:spcBef>
                          <a:spcPts val="0"/>
                        </a:spcBef>
                        <a:spcAft>
                          <a:spcPts val="0"/>
                        </a:spcAft>
                      </a:pPr>
                      <a:r>
                        <a:rPr lang="en-US" sz="1100">
                          <a:solidFill>
                            <a:schemeClr val="tx1">
                              <a:lumMod val="85000"/>
                              <a:lumOff val="15000"/>
                            </a:schemeClr>
                          </a:solidFill>
                          <a:effectLst/>
                        </a:rPr>
                        <a:t>Depending on the network structure and requirements, the entire network might be represented by a single domain with millions of objects, or the network might require multiple domains.</a:t>
                      </a:r>
                      <a:endParaRPr lang="en-US" sz="110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17434" marR="70460" marT="70460" marB="70460" anchor="ctr">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1053748374"/>
                  </a:ext>
                </a:extLst>
              </a:tr>
              <a:tr h="1845779">
                <a:tc>
                  <a:txBody>
                    <a:bodyPr/>
                    <a:lstStyle/>
                    <a:p>
                      <a:pPr marL="0" marR="0" algn="ctr">
                        <a:lnSpc>
                          <a:spcPct val="115000"/>
                        </a:lnSpc>
                        <a:spcBef>
                          <a:spcPts val="0"/>
                        </a:spcBef>
                        <a:spcAft>
                          <a:spcPts val="0"/>
                        </a:spcAft>
                      </a:pPr>
                      <a:r>
                        <a:rPr lang="en-US" sz="1100" b="1">
                          <a:solidFill>
                            <a:srgbClr val="FFFFFF"/>
                          </a:solidFill>
                          <a:effectLst/>
                        </a:rPr>
                        <a:t>Organizational Unit (OU)</a:t>
                      </a:r>
                      <a:endParaRPr lang="en-US"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117434" marR="70460" marT="70460" marB="70460" anchor="ctr">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noFill/>
                      <a:prstDash val="solid"/>
                    </a:lnB>
                    <a:solidFill>
                      <a:srgbClr val="636B68">
                        <a:alpha val="69804"/>
                      </a:srgbClr>
                    </a:solidFill>
                  </a:tcPr>
                </a:tc>
                <a:tc>
                  <a:txBody>
                    <a:bodyPr/>
                    <a:lstStyle/>
                    <a:p>
                      <a:pPr marL="0" marR="0">
                        <a:lnSpc>
                          <a:spcPct val="115000"/>
                        </a:lnSpc>
                        <a:spcBef>
                          <a:spcPts val="0"/>
                        </a:spcBef>
                        <a:spcAft>
                          <a:spcPts val="0"/>
                        </a:spcAft>
                      </a:pPr>
                      <a:r>
                        <a:rPr lang="en-US" sz="1100" dirty="0">
                          <a:solidFill>
                            <a:schemeClr val="tx1">
                              <a:lumMod val="85000"/>
                              <a:lumOff val="15000"/>
                            </a:schemeClr>
                          </a:solidFill>
                          <a:effectLst/>
                        </a:rPr>
                        <a:t>An organizational unit is like a folder that subdivides and organizes network resources within a domain. An organizational unit:</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dirty="0">
                          <a:solidFill>
                            <a:schemeClr val="tx1">
                              <a:lumMod val="85000"/>
                              <a:lumOff val="15000"/>
                            </a:schemeClr>
                          </a:solidFill>
                          <a:effectLst/>
                        </a:rPr>
                        <a:t>Is a container object</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dirty="0">
                          <a:solidFill>
                            <a:schemeClr val="tx1">
                              <a:lumMod val="85000"/>
                              <a:lumOff val="15000"/>
                            </a:schemeClr>
                          </a:solidFill>
                          <a:effectLst/>
                        </a:rPr>
                        <a:t>Can contain other OUs or any type of leaf object (e.g., users, computers, and printers)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dirty="0">
                          <a:solidFill>
                            <a:schemeClr val="tx1">
                              <a:lumMod val="85000"/>
                              <a:lumOff val="15000"/>
                            </a:schemeClr>
                          </a:solidFill>
                          <a:effectLst/>
                        </a:rPr>
                        <a:t>Can be used to logically organize network resources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dirty="0">
                          <a:solidFill>
                            <a:schemeClr val="tx1">
                              <a:lumMod val="85000"/>
                              <a:lumOff val="15000"/>
                            </a:schemeClr>
                          </a:solidFill>
                          <a:effectLst/>
                        </a:rPr>
                        <a:t>Simplifies security administration.</a:t>
                      </a:r>
                      <a:endParaRPr lang="en-US" sz="11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17434" marR="70460" marT="70460" marB="70460" anchor="ctr">
                    <a:lnL w="38100" cap="flat" cmpd="sng" algn="ctr">
                      <a:solidFill>
                        <a:srgbClr val="FFFFFF"/>
                      </a:solidFill>
                      <a:prstDash val="solid"/>
                    </a:lnL>
                    <a:lnR w="12700" cmpd="sng">
                      <a:noFill/>
                      <a:prstDash val="solid"/>
                    </a:lnR>
                    <a:lnT w="38100" cap="flat" cmpd="sng" algn="ctr">
                      <a:solidFill>
                        <a:srgbClr val="FFFFFF"/>
                      </a:solidFill>
                      <a:prstDash val="solid"/>
                    </a:lnT>
                    <a:lnB w="12700" cmpd="sng">
                      <a:noFill/>
                      <a:prstDash val="solid"/>
                    </a:lnB>
                    <a:solidFill>
                      <a:srgbClr val="878E8B">
                        <a:alpha val="30196"/>
                      </a:srgbClr>
                    </a:solidFill>
                  </a:tcPr>
                </a:tc>
                <a:extLst>
                  <a:ext uri="{0D108BD9-81ED-4DB2-BD59-A6C34878D82A}">
                    <a16:rowId xmlns:a16="http://schemas.microsoft.com/office/drawing/2014/main" val="3956788108"/>
                  </a:ext>
                </a:extLst>
              </a:tr>
            </a:tbl>
          </a:graphicData>
        </a:graphic>
      </p:graphicFrame>
    </p:spTree>
    <p:extLst>
      <p:ext uri="{BB962C8B-B14F-4D97-AF65-F5344CB8AC3E}">
        <p14:creationId xmlns:p14="http://schemas.microsoft.com/office/powerpoint/2010/main" val="9868065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75C48F-B3CE-4B6A-A2AD-8B3245A8D7CA}"/>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Active Directory Components</a:t>
            </a:r>
          </a:p>
        </p:txBody>
      </p:sp>
      <p:graphicFrame>
        <p:nvGraphicFramePr>
          <p:cNvPr id="3" name="Content Placeholder 2">
            <a:extLst>
              <a:ext uri="{FF2B5EF4-FFF2-40B4-BE49-F238E27FC236}">
                <a16:creationId xmlns:a16="http://schemas.microsoft.com/office/drawing/2014/main" id="{61B84885-F836-4891-9358-E9DFEFDF1319}"/>
              </a:ext>
            </a:extLst>
          </p:cNvPr>
          <p:cNvGraphicFramePr>
            <a:graphicFrameLocks noGrp="1"/>
          </p:cNvGraphicFramePr>
          <p:nvPr>
            <p:ph idx="1"/>
            <p:extLst>
              <p:ext uri="{D42A27DB-BD31-4B8C-83A1-F6EECF244321}">
                <p14:modId xmlns:p14="http://schemas.microsoft.com/office/powerpoint/2010/main" val="208658715"/>
              </p:ext>
            </p:extLst>
          </p:nvPr>
        </p:nvGraphicFramePr>
        <p:xfrm>
          <a:off x="3786908" y="0"/>
          <a:ext cx="8405091" cy="6858000"/>
        </p:xfrm>
        <a:graphic>
          <a:graphicData uri="http://schemas.openxmlformats.org/drawingml/2006/table">
            <a:tbl>
              <a:tblPr firstRow="1" firstCol="1" bandRow="1">
                <a:tableStyleId>{69012ECD-51FC-41F1-AA8D-1B2483CD663E}</a:tableStyleId>
              </a:tblPr>
              <a:tblGrid>
                <a:gridCol w="2558172">
                  <a:extLst>
                    <a:ext uri="{9D8B030D-6E8A-4147-A177-3AD203B41FA5}">
                      <a16:colId xmlns:a16="http://schemas.microsoft.com/office/drawing/2014/main" val="1369883637"/>
                    </a:ext>
                  </a:extLst>
                </a:gridCol>
                <a:gridCol w="5846919">
                  <a:extLst>
                    <a:ext uri="{9D8B030D-6E8A-4147-A177-3AD203B41FA5}">
                      <a16:colId xmlns:a16="http://schemas.microsoft.com/office/drawing/2014/main" val="3596619628"/>
                    </a:ext>
                  </a:extLst>
                </a:gridCol>
              </a:tblGrid>
              <a:tr h="1461918">
                <a:tc>
                  <a:txBody>
                    <a:bodyPr/>
                    <a:lstStyle/>
                    <a:p>
                      <a:pPr marL="0" marR="0" algn="ctr">
                        <a:lnSpc>
                          <a:spcPct val="115000"/>
                        </a:lnSpc>
                        <a:spcBef>
                          <a:spcPts val="0"/>
                        </a:spcBef>
                        <a:spcAft>
                          <a:spcPts val="0"/>
                        </a:spcAft>
                      </a:pPr>
                      <a:r>
                        <a:rPr lang="en-US" sz="1200">
                          <a:effectLst/>
                        </a:rPr>
                        <a:t>Built-in Containers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06042" marR="106042" marT="26510" marB="26510" anchor="ctr"/>
                </a:tc>
                <a:tc>
                  <a:txBody>
                    <a:bodyPr/>
                    <a:lstStyle/>
                    <a:p>
                      <a:pPr marL="0" marR="0">
                        <a:lnSpc>
                          <a:spcPct val="115000"/>
                        </a:lnSpc>
                        <a:spcBef>
                          <a:spcPts val="0"/>
                        </a:spcBef>
                        <a:spcAft>
                          <a:spcPts val="0"/>
                        </a:spcAft>
                      </a:pPr>
                      <a:r>
                        <a:rPr lang="en-US" sz="1200">
                          <a:effectLst/>
                        </a:rPr>
                        <a:t>Like OUs, generic built-in containers are used to organize Active Directory objects. However, built-in container objects have several differences: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a:effectLst/>
                        </a:rPr>
                        <a:t>They are created by default.</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a:effectLst/>
                        </a:rPr>
                        <a:t>They cannot be created, moved, renamed, or deleted.</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a:effectLst/>
                        </a:rPr>
                        <a:t>They have very few editable properties.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06042" marR="106042" marT="53021" marB="53021" anchor="ctr"/>
                </a:tc>
                <a:extLst>
                  <a:ext uri="{0D108BD9-81ED-4DB2-BD59-A6C34878D82A}">
                    <a16:rowId xmlns:a16="http://schemas.microsoft.com/office/drawing/2014/main" val="1988391962"/>
                  </a:ext>
                </a:extLst>
              </a:tr>
              <a:tr h="3209376">
                <a:tc>
                  <a:txBody>
                    <a:bodyPr/>
                    <a:lstStyle/>
                    <a:p>
                      <a:pPr marL="0" marR="0" algn="ctr">
                        <a:lnSpc>
                          <a:spcPct val="115000"/>
                        </a:lnSpc>
                        <a:spcBef>
                          <a:spcPts val="0"/>
                        </a:spcBef>
                        <a:spcAft>
                          <a:spcPts val="0"/>
                        </a:spcAft>
                      </a:pPr>
                      <a:r>
                        <a:rPr lang="en-US" sz="1200">
                          <a:effectLst/>
                        </a:rPr>
                        <a:t>Objects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06042" marR="106042" marT="26510" marB="26510" anchor="ctr"/>
                </a:tc>
                <a:tc>
                  <a:txBody>
                    <a:bodyPr/>
                    <a:lstStyle/>
                    <a:p>
                      <a:pPr marL="0" marR="0">
                        <a:lnSpc>
                          <a:spcPct val="115000"/>
                        </a:lnSpc>
                        <a:spcBef>
                          <a:spcPts val="0"/>
                        </a:spcBef>
                        <a:spcAft>
                          <a:spcPts val="0"/>
                        </a:spcAft>
                      </a:pPr>
                      <a:r>
                        <a:rPr lang="en-US" sz="1200">
                          <a:effectLst/>
                        </a:rPr>
                        <a:t>Within Active Directory, each resource is identified as an object. Common objects include: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a:effectLst/>
                        </a:rPr>
                        <a:t>Users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a:effectLst/>
                        </a:rPr>
                        <a:t>Groups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a:effectLst/>
                        </a:rPr>
                        <a:t>Computers</a:t>
                      </a:r>
                    </a:p>
                    <a:p>
                      <a:pPr marL="0" marR="0">
                        <a:lnSpc>
                          <a:spcPct val="115000"/>
                        </a:lnSpc>
                        <a:spcBef>
                          <a:spcPts val="0"/>
                        </a:spcBef>
                        <a:spcAft>
                          <a:spcPts val="1000"/>
                        </a:spcAft>
                      </a:pPr>
                      <a:r>
                        <a:rPr lang="en-US" sz="1200">
                          <a:effectLst/>
                        </a:rPr>
                        <a:t>You should know the following about objects: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a:effectLst/>
                        </a:rPr>
                        <a:t>Each object contains attributes (i.e., information about the object, such as a user's name, phone number, and email address) which are used for locating and securing resources.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a:effectLst/>
                        </a:rPr>
                        <a:t>Active Directory uses DNS for locating and naming objects.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a:effectLst/>
                        </a:rPr>
                        <a:t>Container objects hold other objects, either other containers or leaf objects.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06042" marR="106042" marT="53021" marB="53021" anchor="ctr"/>
                </a:tc>
                <a:extLst>
                  <a:ext uri="{0D108BD9-81ED-4DB2-BD59-A6C34878D82A}">
                    <a16:rowId xmlns:a16="http://schemas.microsoft.com/office/drawing/2014/main" val="1660252788"/>
                  </a:ext>
                </a:extLst>
              </a:tr>
              <a:tr h="2186706">
                <a:tc>
                  <a:txBody>
                    <a:bodyPr/>
                    <a:lstStyle/>
                    <a:p>
                      <a:pPr marL="0" marR="0" algn="ctr">
                        <a:lnSpc>
                          <a:spcPct val="115000"/>
                        </a:lnSpc>
                        <a:spcBef>
                          <a:spcPts val="0"/>
                        </a:spcBef>
                        <a:spcAft>
                          <a:spcPts val="0"/>
                        </a:spcAft>
                      </a:pPr>
                      <a:r>
                        <a:rPr lang="en-US" sz="1200">
                          <a:effectLst/>
                        </a:rPr>
                        <a:t>Domain Controller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06042" marR="106042" marT="26510" marB="26510" anchor="ctr"/>
                </a:tc>
                <a:tc>
                  <a:txBody>
                    <a:bodyPr/>
                    <a:lstStyle/>
                    <a:p>
                      <a:pPr marL="0" marR="0">
                        <a:lnSpc>
                          <a:spcPct val="115000"/>
                        </a:lnSpc>
                        <a:spcBef>
                          <a:spcPts val="0"/>
                        </a:spcBef>
                        <a:spcAft>
                          <a:spcPts val="0"/>
                        </a:spcAft>
                      </a:pPr>
                      <a:r>
                        <a:rPr lang="en-US" sz="1200" dirty="0">
                          <a:effectLst/>
                        </a:rPr>
                        <a:t>A domain controller is a Windows server that holds a copy of the Active Directory database.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A domain controller is a member of only one domain.</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A domain can contain multiple domain controllers. Each domain controller holds a copy of the Active Directory database.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Any domain controller can make changes to the Active Directory database.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Replication is the process of copying changes made to the Active Directory database between all of the domain controllers in the domain.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06042" marR="106042" marT="53021" marB="53021" anchor="ctr"/>
                </a:tc>
                <a:extLst>
                  <a:ext uri="{0D108BD9-81ED-4DB2-BD59-A6C34878D82A}">
                    <a16:rowId xmlns:a16="http://schemas.microsoft.com/office/drawing/2014/main" val="1041227293"/>
                  </a:ext>
                </a:extLst>
              </a:tr>
            </a:tbl>
          </a:graphicData>
        </a:graphic>
      </p:graphicFrame>
    </p:spTree>
    <p:extLst>
      <p:ext uri="{BB962C8B-B14F-4D97-AF65-F5344CB8AC3E}">
        <p14:creationId xmlns:p14="http://schemas.microsoft.com/office/powerpoint/2010/main" val="245367313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98E75-4619-47FD-8998-DDF186170A4F}"/>
              </a:ext>
            </a:extLst>
          </p:cNvPr>
          <p:cNvSpPr>
            <a:spLocks noGrp="1"/>
          </p:cNvSpPr>
          <p:nvPr>
            <p:ph type="title"/>
          </p:nvPr>
        </p:nvSpPr>
        <p:spPr>
          <a:xfrm>
            <a:off x="838200" y="97271"/>
            <a:ext cx="10515600" cy="576984"/>
          </a:xfrm>
        </p:spPr>
        <p:txBody>
          <a:bodyPr>
            <a:normAutofit fontScale="90000"/>
          </a:bodyPr>
          <a:lstStyle/>
          <a:p>
            <a:r>
              <a:rPr lang="en-US" dirty="0"/>
              <a:t>GPO: Group Policy Objects</a:t>
            </a:r>
          </a:p>
        </p:txBody>
      </p:sp>
      <p:sp>
        <p:nvSpPr>
          <p:cNvPr id="3" name="Content Placeholder 2">
            <a:extLst>
              <a:ext uri="{FF2B5EF4-FFF2-40B4-BE49-F238E27FC236}">
                <a16:creationId xmlns:a16="http://schemas.microsoft.com/office/drawing/2014/main" id="{C5BAA2B4-ACCD-494A-992B-8F58C7882C0C}"/>
              </a:ext>
            </a:extLst>
          </p:cNvPr>
          <p:cNvSpPr>
            <a:spLocks noGrp="1"/>
          </p:cNvSpPr>
          <p:nvPr>
            <p:ph idx="1"/>
          </p:nvPr>
        </p:nvSpPr>
        <p:spPr>
          <a:xfrm>
            <a:off x="0" y="803564"/>
            <a:ext cx="12192000" cy="6054435"/>
          </a:xfrm>
        </p:spPr>
        <p:txBody>
          <a:bodyPr>
            <a:normAutofit fontScale="70000" lnSpcReduction="20000"/>
          </a:bodyPr>
          <a:lstStyle/>
          <a:p>
            <a:pPr marL="0" indent="0">
              <a:buNone/>
            </a:pPr>
            <a:r>
              <a:rPr lang="en-US" sz="2500" dirty="0"/>
              <a:t>The Active Directory database resides in a file, called </a:t>
            </a:r>
            <a:r>
              <a:rPr lang="en-US" sz="2500" dirty="0" err="1"/>
              <a:t>Ntds.dit</a:t>
            </a:r>
            <a:r>
              <a:rPr lang="en-US" sz="2500" dirty="0"/>
              <a:t>, on the domain controller. This file stores all Active Directory data.</a:t>
            </a:r>
          </a:p>
          <a:p>
            <a:r>
              <a:rPr lang="en-US" sz="2500" dirty="0"/>
              <a:t>A </a:t>
            </a:r>
            <a:r>
              <a:rPr lang="en-US" sz="2500" i="1" dirty="0"/>
              <a:t>policy</a:t>
            </a:r>
            <a:r>
              <a:rPr lang="en-US" sz="2500" dirty="0"/>
              <a:t> is a set of configuration settings applied to users or computers. Group policies allow the administrator to apply multiple settings to multiple objects within the Active Directory domain at one time. Collections of policy settings are stored in a </a:t>
            </a:r>
            <a:r>
              <a:rPr lang="en-US" sz="2500" i="1" dirty="0"/>
              <a:t>Group Policy Object</a:t>
            </a:r>
            <a:r>
              <a:rPr lang="en-US" sz="2500" dirty="0"/>
              <a:t> (GPO). The GPO includes registry settings, scripts, templates, and software-specific configuration values.</a:t>
            </a:r>
          </a:p>
          <a:p>
            <a:pPr marL="0" indent="0">
              <a:buNone/>
            </a:pPr>
            <a:r>
              <a:rPr lang="en-US" sz="2500" dirty="0"/>
              <a:t>Keep in mind the following concerning GPOs:</a:t>
            </a:r>
          </a:p>
          <a:p>
            <a:pPr lvl="0"/>
            <a:r>
              <a:rPr lang="en-US" sz="2500" dirty="0"/>
              <a:t>GPOs can be linked to Active Directory domains, organizational units (OUs), and containers.</a:t>
            </a:r>
          </a:p>
          <a:p>
            <a:r>
              <a:rPr lang="en-US" sz="2500" dirty="0"/>
              <a:t>Built-in containers (such as the Computers container) and folders cannot have GPOs linked to them.</a:t>
            </a:r>
          </a:p>
          <a:p>
            <a:pPr lvl="0"/>
            <a:r>
              <a:rPr lang="en-US" sz="2500" dirty="0"/>
              <a:t>A GPO applied to an OU affects the objects in the OU and all sub-OUs.</a:t>
            </a:r>
          </a:p>
          <a:p>
            <a:pPr lvl="0"/>
            <a:r>
              <a:rPr lang="en-US" sz="2500" dirty="0"/>
              <a:t>A GPO applied to a domain affects all objects within all OUs.</a:t>
            </a:r>
          </a:p>
          <a:p>
            <a:pPr lvl="0"/>
            <a:r>
              <a:rPr lang="en-US" sz="2500" dirty="0"/>
              <a:t>A local GPO is stored on a local machine. Computers that are not part of a domain use the Local Group Policy settings to control security settings and other restrictions on the computer.</a:t>
            </a:r>
          </a:p>
          <a:p>
            <a:pPr lvl="0"/>
            <a:r>
              <a:rPr lang="en-US" sz="2500" dirty="0"/>
              <a:t>GPOs are applied in the following order:</a:t>
            </a:r>
          </a:p>
          <a:p>
            <a:pPr lvl="1"/>
            <a:r>
              <a:rPr lang="en-US" sz="2500" dirty="0"/>
              <a:t>The Local Group Policy on the computer.</a:t>
            </a:r>
          </a:p>
          <a:p>
            <a:pPr lvl="1"/>
            <a:r>
              <a:rPr lang="en-US" sz="2500" dirty="0"/>
              <a:t>GPOs linked to the domain that contains the user or computer object.</a:t>
            </a:r>
          </a:p>
          <a:p>
            <a:pPr lvl="1"/>
            <a:r>
              <a:rPr lang="en-US" sz="2500" dirty="0"/>
              <a:t>GPOs linked to the organizational unit(s) that contains the object (from the highest-level OU to the lowest-level OU).</a:t>
            </a:r>
          </a:p>
          <a:p>
            <a:pPr lvl="0"/>
            <a:r>
              <a:rPr lang="en-US" sz="2500" dirty="0"/>
              <a:t>A specific setting in a GPO can be:</a:t>
            </a:r>
          </a:p>
          <a:p>
            <a:pPr lvl="1"/>
            <a:r>
              <a:rPr lang="en-US" sz="2500" dirty="0"/>
              <a:t>Not configured, meaning that the GPO has no value for that setting and does not change the current setting.</a:t>
            </a:r>
          </a:p>
          <a:p>
            <a:pPr lvl="1"/>
            <a:r>
              <a:rPr lang="en-US" sz="2500" dirty="0"/>
              <a:t>Enabled, meaning that the GPO identifies a value to enforce.</a:t>
            </a:r>
          </a:p>
          <a:p>
            <a:pPr lvl="0"/>
            <a:r>
              <a:rPr lang="en-US" sz="2500" dirty="0"/>
              <a:t>Individual settings within all GPOs are combined to form the effective group policy setting as follows:</a:t>
            </a:r>
          </a:p>
          <a:p>
            <a:pPr lvl="1"/>
            <a:r>
              <a:rPr lang="en-US" sz="2500" dirty="0"/>
              <a:t>If a setting is defined in one GPO and undefined in another, the defined setting will be enforced (regardless of the position of the GPO in the application order).</a:t>
            </a:r>
          </a:p>
          <a:p>
            <a:pPr lvl="1"/>
            <a:r>
              <a:rPr lang="en-US" sz="2500" dirty="0"/>
              <a:t>If a setting is configured in two GPOs, the setting in the last applied GPO will be used.</a:t>
            </a:r>
          </a:p>
          <a:p>
            <a:pPr marL="0" indent="0">
              <a:buNone/>
            </a:pPr>
            <a:endParaRPr lang="en-US" dirty="0"/>
          </a:p>
        </p:txBody>
      </p:sp>
    </p:spTree>
    <p:extLst>
      <p:ext uri="{BB962C8B-B14F-4D97-AF65-F5344CB8AC3E}">
        <p14:creationId xmlns:p14="http://schemas.microsoft.com/office/powerpoint/2010/main" val="12164453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6D04BA3-D9D3-46D4-9356-6809218EE2B9}"/>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en-US" sz="2600">
                <a:solidFill>
                  <a:srgbClr val="FFFFFF"/>
                </a:solidFill>
              </a:rPr>
              <a:t>GPO Categories:</a:t>
            </a:r>
          </a:p>
        </p:txBody>
      </p:sp>
      <p:graphicFrame>
        <p:nvGraphicFramePr>
          <p:cNvPr id="4" name="Content Placeholder 3">
            <a:extLst>
              <a:ext uri="{FF2B5EF4-FFF2-40B4-BE49-F238E27FC236}">
                <a16:creationId xmlns:a16="http://schemas.microsoft.com/office/drawing/2014/main" id="{361DCE33-D369-41D8-A8FB-83A8E0D9B0EA}"/>
              </a:ext>
            </a:extLst>
          </p:cNvPr>
          <p:cNvGraphicFramePr>
            <a:graphicFrameLocks noGrp="1"/>
          </p:cNvGraphicFramePr>
          <p:nvPr>
            <p:ph idx="1"/>
            <p:extLst>
              <p:ext uri="{D42A27DB-BD31-4B8C-83A1-F6EECF244321}">
                <p14:modId xmlns:p14="http://schemas.microsoft.com/office/powerpoint/2010/main" val="1561130497"/>
              </p:ext>
            </p:extLst>
          </p:nvPr>
        </p:nvGraphicFramePr>
        <p:xfrm>
          <a:off x="4262252" y="-1"/>
          <a:ext cx="7929748" cy="6857999"/>
        </p:xfrm>
        <a:graphic>
          <a:graphicData uri="http://schemas.openxmlformats.org/drawingml/2006/table">
            <a:tbl>
              <a:tblPr firstRow="1" firstCol="1" bandRow="1"/>
              <a:tblGrid>
                <a:gridCol w="3045220">
                  <a:extLst>
                    <a:ext uri="{9D8B030D-6E8A-4147-A177-3AD203B41FA5}">
                      <a16:colId xmlns:a16="http://schemas.microsoft.com/office/drawing/2014/main" val="2089733879"/>
                    </a:ext>
                  </a:extLst>
                </a:gridCol>
                <a:gridCol w="4884528">
                  <a:extLst>
                    <a:ext uri="{9D8B030D-6E8A-4147-A177-3AD203B41FA5}">
                      <a16:colId xmlns:a16="http://schemas.microsoft.com/office/drawing/2014/main" val="87293100"/>
                    </a:ext>
                  </a:extLst>
                </a:gridCol>
              </a:tblGrid>
              <a:tr h="4022568">
                <a:tc>
                  <a:txBody>
                    <a:bodyPr/>
                    <a:lstStyle/>
                    <a:p>
                      <a:pPr marL="0" marR="0" algn="ctr" fontAlgn="ctr">
                        <a:lnSpc>
                          <a:spcPct val="115000"/>
                        </a:lnSpc>
                        <a:spcBef>
                          <a:spcPts val="375"/>
                        </a:spcBef>
                        <a:spcAft>
                          <a:spcPts val="375"/>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Computer Configuration</a:t>
                      </a:r>
                      <a:endParaRPr lang="en-US" sz="1200" b="0" i="0" u="none" strike="noStrike">
                        <a:effectLst/>
                        <a:latin typeface="Arial" panose="020B0604020202020204" pitchFamily="34" charset="0"/>
                      </a:endParaRPr>
                    </a:p>
                  </a:txBody>
                  <a:tcPr marL="161766" marR="161766" marT="40442" marB="40442"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375"/>
                        </a:spcBef>
                        <a:spcAft>
                          <a:spcPts val="375"/>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Computer policies (also called </a:t>
                      </a:r>
                      <a:r>
                        <a:rPr lang="en-US" sz="1200" b="0" i="1" u="none" strike="noStrike">
                          <a:solidFill>
                            <a:srgbClr val="282828"/>
                          </a:solidFill>
                          <a:effectLst/>
                          <a:latin typeface="Open Sans"/>
                          <a:ea typeface="Times New Roman" panose="02020603050405020304" pitchFamily="18" charset="0"/>
                          <a:cs typeface="Times New Roman" panose="02020603050405020304" pitchFamily="18" charset="0"/>
                        </a:rPr>
                        <a:t>machine policies</a:t>
                      </a: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 are enforced for the entire computer and are applied when the computer boots. Computer policies are in effect regardless of the user logging into the computer. Computer policies include:</a:t>
                      </a:r>
                      <a:endParaRPr lang="en-US" sz="12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Software that should be installed on a specific computer</a:t>
                      </a:r>
                      <a:endParaRPr lang="en-US" sz="12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Scripts that should run at startup or shutdown</a:t>
                      </a:r>
                      <a:endParaRPr lang="en-US" sz="12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Password restrictions that must be met for all user accounts</a:t>
                      </a:r>
                      <a:endParaRPr lang="en-US" sz="12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Network communication security settings</a:t>
                      </a:r>
                      <a:endParaRPr lang="en-US" sz="12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Registry settings that apply to the computer (the HKEY_LOCAL_MACHINE subtree)</a:t>
                      </a:r>
                      <a:endParaRPr lang="en-US" sz="1200" b="0" i="0" u="none" strike="noStrike">
                        <a:effectLst/>
                        <a:latin typeface="Arial" panose="020B0604020202020204" pitchFamily="34" charset="0"/>
                      </a:endParaRPr>
                    </a:p>
                    <a:p>
                      <a:pPr marL="0" marR="0" algn="l" fontAlgn="ctr">
                        <a:lnSpc>
                          <a:spcPct val="115000"/>
                        </a:lnSpc>
                        <a:spcBef>
                          <a:spcPts val="0"/>
                        </a:spcBef>
                        <a:spcAft>
                          <a:spcPts val="0"/>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Computer policies are initially applied as the computer boots and are enforced before any user logs on.</a:t>
                      </a:r>
                      <a:endParaRPr lang="en-US" sz="1200" b="0" i="0" u="none" strike="noStrike">
                        <a:effectLst/>
                        <a:latin typeface="Arial" panose="020B0604020202020204" pitchFamily="34" charset="0"/>
                      </a:endParaRPr>
                    </a:p>
                  </a:txBody>
                  <a:tcPr marL="161766" marR="161766" marT="80883" marB="80883"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48354647"/>
                  </a:ext>
                </a:extLst>
              </a:tr>
              <a:tr h="2835431">
                <a:tc>
                  <a:txBody>
                    <a:bodyPr/>
                    <a:lstStyle/>
                    <a:p>
                      <a:pPr marL="0" marR="0" algn="ctr" fontAlgn="ctr">
                        <a:lnSpc>
                          <a:spcPct val="115000"/>
                        </a:lnSpc>
                        <a:spcBef>
                          <a:spcPts val="0"/>
                        </a:spcBef>
                        <a:spcAft>
                          <a:spcPts val="0"/>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User Configuration</a:t>
                      </a:r>
                      <a:endParaRPr lang="en-US" sz="1200" b="0" i="0" u="none" strike="noStrike">
                        <a:effectLst/>
                        <a:latin typeface="Arial" panose="020B0604020202020204" pitchFamily="34" charset="0"/>
                      </a:endParaRPr>
                    </a:p>
                  </a:txBody>
                  <a:tcPr marL="161766" marR="161766" marT="40442" marB="40442"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User policies are enforced for specific users. User policy settings include:</a:t>
                      </a:r>
                      <a:endParaRPr lang="en-US" sz="12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Software that should be installed for a specific user</a:t>
                      </a:r>
                      <a:endParaRPr lang="en-US" sz="12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Scripts that should run at logon or logoff</a:t>
                      </a:r>
                      <a:endParaRPr lang="en-US" sz="12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Internet Explorer user settings (such as favorites and security settings)</a:t>
                      </a:r>
                      <a:endParaRPr lang="en-US" sz="12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Registry settings that apply to the current user (the HKEY_CURRENT_USER subtree)</a:t>
                      </a:r>
                      <a:endParaRPr lang="en-US" sz="1200" b="0" i="0" u="none" strike="noStrike" dirty="0">
                        <a:effectLst/>
                        <a:latin typeface="Arial" panose="020B0604020202020204" pitchFamily="34" charset="0"/>
                      </a:endParaRPr>
                    </a:p>
                    <a:p>
                      <a:pPr marL="0" marR="0" algn="l" fontAlgn="ctr">
                        <a:lnSpc>
                          <a:spcPct val="115000"/>
                        </a:lnSpc>
                        <a:spcBef>
                          <a:spcPts val="0"/>
                        </a:spcBef>
                        <a:spcAft>
                          <a:spcPts val="0"/>
                        </a:spcAft>
                      </a:pP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User policies are initially applied as the user logs on and often customize Windows-based user preferences.</a:t>
                      </a:r>
                      <a:endParaRPr lang="en-US" sz="1200" b="0" i="0" u="none" strike="noStrike" dirty="0">
                        <a:effectLst/>
                        <a:latin typeface="Arial" panose="020B0604020202020204" pitchFamily="34" charset="0"/>
                      </a:endParaRPr>
                    </a:p>
                  </a:txBody>
                  <a:tcPr marL="161766" marR="161766" marT="80883" marB="80883"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139512488"/>
                  </a:ext>
                </a:extLst>
              </a:tr>
            </a:tbl>
          </a:graphicData>
        </a:graphic>
      </p:graphicFrame>
    </p:spTree>
    <p:extLst>
      <p:ext uri="{BB962C8B-B14F-4D97-AF65-F5344CB8AC3E}">
        <p14:creationId xmlns:p14="http://schemas.microsoft.com/office/powerpoint/2010/main" val="40500270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5C6AE-3528-4DCF-8D75-713D6B840E0A}"/>
              </a:ext>
            </a:extLst>
          </p:cNvPr>
          <p:cNvSpPr>
            <a:spLocks noGrp="1"/>
          </p:cNvSpPr>
          <p:nvPr>
            <p:ph type="title"/>
          </p:nvPr>
        </p:nvSpPr>
        <p:spPr/>
        <p:txBody>
          <a:bodyPr/>
          <a:lstStyle/>
          <a:p>
            <a:r>
              <a:rPr lang="en-US" dirty="0"/>
              <a:t>User Accounts</a:t>
            </a:r>
          </a:p>
        </p:txBody>
      </p:sp>
      <p:sp>
        <p:nvSpPr>
          <p:cNvPr id="3" name="Content Placeholder 2">
            <a:extLst>
              <a:ext uri="{FF2B5EF4-FFF2-40B4-BE49-F238E27FC236}">
                <a16:creationId xmlns:a16="http://schemas.microsoft.com/office/drawing/2014/main" id="{025AACF5-7440-4932-B748-CF6AC907D857}"/>
              </a:ext>
            </a:extLst>
          </p:cNvPr>
          <p:cNvSpPr>
            <a:spLocks noGrp="1"/>
          </p:cNvSpPr>
          <p:nvPr>
            <p:ph idx="1"/>
          </p:nvPr>
        </p:nvSpPr>
        <p:spPr/>
        <p:txBody>
          <a:bodyPr>
            <a:normAutofit fontScale="62500" lnSpcReduction="20000"/>
          </a:bodyPr>
          <a:lstStyle/>
          <a:p>
            <a:pPr marL="0" indent="0">
              <a:buNone/>
            </a:pPr>
            <a:r>
              <a:rPr lang="en-US" dirty="0"/>
              <a:t>The ability to use a computer is controlled through a </a:t>
            </a:r>
            <a:r>
              <a:rPr lang="en-US" i="1" dirty="0"/>
              <a:t>user account</a:t>
            </a:r>
            <a:r>
              <a:rPr lang="en-US" dirty="0"/>
              <a:t>.</a:t>
            </a:r>
          </a:p>
          <a:p>
            <a:pPr lvl="0"/>
            <a:r>
              <a:rPr lang="en-US" dirty="0"/>
              <a:t>The user account identifies a specific user.</a:t>
            </a:r>
          </a:p>
          <a:p>
            <a:pPr lvl="0"/>
            <a:r>
              <a:rPr lang="en-US" i="1" dirty="0"/>
              <a:t>Logon</a:t>
            </a:r>
            <a:r>
              <a:rPr lang="en-US" dirty="0"/>
              <a:t> is the process of authenticating to the computer by supplying a user account name and the password associated with that user account.</a:t>
            </a:r>
          </a:p>
          <a:p>
            <a:pPr lvl="0"/>
            <a:r>
              <a:rPr lang="en-US" dirty="0"/>
              <a:t>On Windows systems, the ability to perform actions on a computer, such as modifying system settings or installing hardware, are called </a:t>
            </a:r>
            <a:r>
              <a:rPr lang="en-US" i="1" dirty="0"/>
              <a:t>rights</a:t>
            </a:r>
            <a:r>
              <a:rPr lang="en-US" dirty="0"/>
              <a:t>.</a:t>
            </a:r>
          </a:p>
          <a:p>
            <a:pPr lvl="0"/>
            <a:r>
              <a:rPr lang="en-US" dirty="0"/>
              <a:t>Access to files, folders, and printers is controlled through </a:t>
            </a:r>
            <a:r>
              <a:rPr lang="en-US" i="1" dirty="0"/>
              <a:t>permissions</a:t>
            </a:r>
            <a:r>
              <a:rPr lang="en-US" dirty="0"/>
              <a:t>. Permissions identify what the user can do with the associated object.</a:t>
            </a:r>
          </a:p>
          <a:p>
            <a:pPr lvl="0"/>
            <a:r>
              <a:rPr lang="en-US" dirty="0"/>
              <a:t>Windows 10 offers five basic types of user accounts: the built-in Administrator account, user accounts with administrative privileges, standard accounts, the Guest account, and Microsoft accounts.</a:t>
            </a:r>
          </a:p>
          <a:p>
            <a:pPr marL="0" indent="0">
              <a:buNone/>
            </a:pPr>
            <a:r>
              <a:rPr lang="en-US" dirty="0"/>
              <a:t>You can manage users from the Accounts setting. Go to Accounts by following these steps:</a:t>
            </a:r>
          </a:p>
          <a:p>
            <a:pPr marL="514350" lvl="0" indent="-514350">
              <a:buFont typeface="+mj-lt"/>
              <a:buAutoNum type="arabicPeriod"/>
            </a:pPr>
            <a:r>
              <a:rPr lang="en-US" dirty="0"/>
              <a:t>Select </a:t>
            </a:r>
            <a:r>
              <a:rPr lang="en-US" b="1" dirty="0"/>
              <a:t>Start</a:t>
            </a:r>
            <a:r>
              <a:rPr lang="en-US" dirty="0"/>
              <a:t>.</a:t>
            </a:r>
          </a:p>
          <a:p>
            <a:pPr marL="514350" lvl="0" indent="-514350">
              <a:buFont typeface="+mj-lt"/>
              <a:buAutoNum type="arabicPeriod"/>
            </a:pPr>
            <a:r>
              <a:rPr lang="en-US" dirty="0"/>
              <a:t>Select </a:t>
            </a:r>
            <a:r>
              <a:rPr lang="en-US" b="1" dirty="0"/>
              <a:t>Settings</a:t>
            </a:r>
            <a:r>
              <a:rPr lang="en-US" dirty="0"/>
              <a:t>.</a:t>
            </a:r>
          </a:p>
          <a:p>
            <a:pPr marL="514350" lvl="0" indent="-514350">
              <a:buFont typeface="+mj-lt"/>
              <a:buAutoNum type="arabicPeriod"/>
            </a:pPr>
            <a:r>
              <a:rPr lang="en-US" dirty="0"/>
              <a:t>Select </a:t>
            </a:r>
            <a:r>
              <a:rPr lang="en-US" b="1" dirty="0"/>
              <a:t>Accounts</a:t>
            </a:r>
            <a:r>
              <a:rPr lang="en-US" dirty="0"/>
              <a:t>.</a:t>
            </a:r>
          </a:p>
          <a:p>
            <a:pPr marL="0" indent="0">
              <a:buNone/>
            </a:pPr>
            <a:endParaRPr lang="en-US" dirty="0"/>
          </a:p>
        </p:txBody>
      </p:sp>
    </p:spTree>
    <p:extLst>
      <p:ext uri="{BB962C8B-B14F-4D97-AF65-F5344CB8AC3E}">
        <p14:creationId xmlns:p14="http://schemas.microsoft.com/office/powerpoint/2010/main" val="4273692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DB3A7D-A51F-4C7B-AD70-4E0E1A3201B1}"/>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File Attributes</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FD0EECD-6BCC-4F4C-B21A-0741B03E17DF}"/>
              </a:ext>
            </a:extLst>
          </p:cNvPr>
          <p:cNvSpPr>
            <a:spLocks noGrp="1"/>
          </p:cNvSpPr>
          <p:nvPr>
            <p:ph idx="1"/>
          </p:nvPr>
        </p:nvSpPr>
        <p:spPr>
          <a:xfrm>
            <a:off x="4976031" y="963877"/>
            <a:ext cx="6377769" cy="4930246"/>
          </a:xfrm>
        </p:spPr>
        <p:txBody>
          <a:bodyPr anchor="ctr">
            <a:normAutofit/>
          </a:bodyPr>
          <a:lstStyle/>
          <a:p>
            <a:pPr lvl="0"/>
            <a:r>
              <a:rPr lang="en-US" sz="1300"/>
              <a:t>The FAT32 file system supports only the following attributes: R, H, S, and A.</a:t>
            </a:r>
          </a:p>
          <a:p>
            <a:pPr lvl="0"/>
            <a:r>
              <a:rPr lang="en-US" sz="1300"/>
              <a:t>To change file or folder attributes, edit the properties of the file or folder or use the </a:t>
            </a:r>
            <a:r>
              <a:rPr lang="en-US" sz="1300" b="1"/>
              <a:t>Attrib</a:t>
            </a:r>
            <a:r>
              <a:rPr lang="en-US" sz="1300"/>
              <a:t> command from the command prompt. (You cannot change permissions with the </a:t>
            </a:r>
            <a:r>
              <a:rPr lang="en-US" sz="1300" b="1"/>
              <a:t>Attrib</a:t>
            </a:r>
            <a:r>
              <a:rPr lang="en-US" sz="1300"/>
              <a:t> command.)</a:t>
            </a:r>
          </a:p>
          <a:p>
            <a:pPr lvl="0"/>
            <a:r>
              <a:rPr lang="en-US" sz="1300"/>
              <a:t>When you copy files from an NTFS partition to a FAT32 partition, attributes not available under FAT32 do not remain with the file.</a:t>
            </a:r>
          </a:p>
          <a:p>
            <a:pPr lvl="0"/>
            <a:r>
              <a:rPr lang="en-US" sz="1300"/>
              <a:t>Use Folder Options to show protected operating system files, or to show compressed or encrypted files in a different color.</a:t>
            </a:r>
          </a:p>
          <a:p>
            <a:r>
              <a:rPr lang="en-US" sz="1300"/>
              <a:t>The command window in Windows is accessed by using the Command Prompt shortcut on the Start menu or by typing </a:t>
            </a:r>
            <a:r>
              <a:rPr lang="en-US" sz="1300" b="1"/>
              <a:t>cmd</a:t>
            </a:r>
            <a:r>
              <a:rPr lang="en-US" sz="1300"/>
              <a:t> into the search field on the taskbar. Remember the following things when working with the command prompt:</a:t>
            </a:r>
          </a:p>
          <a:p>
            <a:pPr lvl="0"/>
            <a:r>
              <a:rPr lang="en-US" sz="1300"/>
              <a:t>To view the list of commands you can execute, type </a:t>
            </a:r>
            <a:r>
              <a:rPr lang="en-US" sz="1300" b="1"/>
              <a:t>help</a:t>
            </a:r>
            <a:r>
              <a:rPr lang="en-US" sz="1300"/>
              <a:t>. This will display the entire list of available commands.</a:t>
            </a:r>
          </a:p>
          <a:p>
            <a:pPr lvl="0"/>
            <a:r>
              <a:rPr lang="en-US" sz="1300"/>
              <a:t>To see detailed information about a specific command, type the command followed by </a:t>
            </a:r>
            <a:r>
              <a:rPr lang="en-US" sz="1300" b="1"/>
              <a:t>/?</a:t>
            </a:r>
            <a:r>
              <a:rPr lang="en-US" sz="1300"/>
              <a:t>.</a:t>
            </a:r>
          </a:p>
          <a:p>
            <a:pPr lvl="0"/>
            <a:r>
              <a:rPr lang="en-US" sz="1300"/>
              <a:t>Adding </a:t>
            </a:r>
            <a:r>
              <a:rPr lang="en-US" sz="1300" b="1"/>
              <a:t>| more</a:t>
            </a:r>
            <a:r>
              <a:rPr lang="en-US" sz="1300"/>
              <a:t> after a command will cause the output to list one screen at a time.</a:t>
            </a:r>
          </a:p>
          <a:p>
            <a:pPr lvl="1"/>
            <a:r>
              <a:rPr lang="en-US" sz="1300"/>
              <a:t>Press the Enter key to scroll down a line.</a:t>
            </a:r>
          </a:p>
          <a:p>
            <a:pPr lvl="1"/>
            <a:r>
              <a:rPr lang="en-US" sz="1300"/>
              <a:t>Press the Spacebar to scroll down a screen at a time.</a:t>
            </a:r>
          </a:p>
          <a:p>
            <a:pPr lvl="0"/>
            <a:r>
              <a:rPr lang="en-US" sz="1300"/>
              <a:t>You can repeat a command by pressing the Up arrow key at the command prompt. This will cause the most recent command to appear.</a:t>
            </a:r>
          </a:p>
          <a:p>
            <a:pPr marL="0" indent="0">
              <a:buNone/>
            </a:pPr>
            <a:endParaRPr lang="en-US" sz="1300"/>
          </a:p>
        </p:txBody>
      </p:sp>
    </p:spTree>
    <p:extLst>
      <p:ext uri="{BB962C8B-B14F-4D97-AF65-F5344CB8AC3E}">
        <p14:creationId xmlns:p14="http://schemas.microsoft.com/office/powerpoint/2010/main" val="138167237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2EFE083-49B7-43FD-8FCF-225D2726B045}"/>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en-US" sz="2600">
                <a:solidFill>
                  <a:srgbClr val="FFFFFF"/>
                </a:solidFill>
              </a:rPr>
              <a:t>Account Types:</a:t>
            </a:r>
          </a:p>
        </p:txBody>
      </p:sp>
      <p:graphicFrame>
        <p:nvGraphicFramePr>
          <p:cNvPr id="4" name="Content Placeholder 3">
            <a:extLst>
              <a:ext uri="{FF2B5EF4-FFF2-40B4-BE49-F238E27FC236}">
                <a16:creationId xmlns:a16="http://schemas.microsoft.com/office/drawing/2014/main" id="{BC3E72DD-CDEF-4380-B4D9-F6A3043774A3}"/>
              </a:ext>
            </a:extLst>
          </p:cNvPr>
          <p:cNvGraphicFramePr>
            <a:graphicFrameLocks noGrp="1"/>
          </p:cNvGraphicFramePr>
          <p:nvPr>
            <p:ph idx="1"/>
            <p:extLst>
              <p:ext uri="{D42A27DB-BD31-4B8C-83A1-F6EECF244321}">
                <p14:modId xmlns:p14="http://schemas.microsoft.com/office/powerpoint/2010/main" val="1924966643"/>
              </p:ext>
            </p:extLst>
          </p:nvPr>
        </p:nvGraphicFramePr>
        <p:xfrm>
          <a:off x="4038600" y="1"/>
          <a:ext cx="8153400" cy="6869295"/>
        </p:xfrm>
        <a:graphic>
          <a:graphicData uri="http://schemas.openxmlformats.org/drawingml/2006/table">
            <a:tbl>
              <a:tblPr firstRow="1" firstCol="1" bandRow="1"/>
              <a:tblGrid>
                <a:gridCol w="4051049">
                  <a:extLst>
                    <a:ext uri="{9D8B030D-6E8A-4147-A177-3AD203B41FA5}">
                      <a16:colId xmlns:a16="http://schemas.microsoft.com/office/drawing/2014/main" val="4087264287"/>
                    </a:ext>
                  </a:extLst>
                </a:gridCol>
                <a:gridCol w="4102351">
                  <a:extLst>
                    <a:ext uri="{9D8B030D-6E8A-4147-A177-3AD203B41FA5}">
                      <a16:colId xmlns:a16="http://schemas.microsoft.com/office/drawing/2014/main" val="3917422894"/>
                    </a:ext>
                  </a:extLst>
                </a:gridCol>
              </a:tblGrid>
              <a:tr h="1000016">
                <a:tc>
                  <a:txBody>
                    <a:bodyPr/>
                    <a:lstStyle/>
                    <a:p>
                      <a:pPr marL="0" marR="0" algn="ctr" fontAlgn="ctr">
                        <a:lnSpc>
                          <a:spcPct val="115000"/>
                        </a:lnSpc>
                        <a:spcBef>
                          <a:spcPts val="375"/>
                        </a:spcBef>
                        <a:spcAft>
                          <a:spcPts val="375"/>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Built-in Administrator Account</a:t>
                      </a:r>
                      <a:endParaRPr lang="en-US" sz="1200" b="0" i="0" u="none" strike="noStrike">
                        <a:effectLst/>
                        <a:latin typeface="Arial" panose="020B0604020202020204" pitchFamily="34" charset="0"/>
                      </a:endParaRPr>
                    </a:p>
                  </a:txBody>
                  <a:tcPr marL="144187" marR="144187" marT="36047" marB="36047"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375"/>
                        </a:spcBef>
                        <a:spcAft>
                          <a:spcPts val="375"/>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The Administrator account has all rights and permissions on the computer. This account is hidden from normal view. It doesn't show up on the usual login screen.</a:t>
                      </a:r>
                      <a:endParaRPr lang="en-US" sz="1200" b="0" i="0" u="none" strike="noStrike">
                        <a:effectLst/>
                        <a:latin typeface="Arial" panose="020B0604020202020204" pitchFamily="34" charset="0"/>
                      </a:endParaRPr>
                    </a:p>
                  </a:txBody>
                  <a:tcPr marL="144187" marR="144187" marT="72094" marB="7209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544114869"/>
                  </a:ext>
                </a:extLst>
              </a:tr>
              <a:tr h="763828">
                <a:tc>
                  <a:txBody>
                    <a:bodyPr/>
                    <a:lstStyle/>
                    <a:p>
                      <a:pPr marL="0" marR="0" algn="ctr" fontAlgn="ctr">
                        <a:lnSpc>
                          <a:spcPct val="115000"/>
                        </a:lnSpc>
                        <a:spcBef>
                          <a:spcPts val="375"/>
                        </a:spcBef>
                        <a:spcAft>
                          <a:spcPts val="375"/>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User Accounts with Administrative Privileges</a:t>
                      </a:r>
                      <a:endParaRPr lang="en-US" sz="1200" b="0" i="0" u="none" strike="noStrike">
                        <a:effectLst/>
                        <a:latin typeface="Arial" panose="020B0604020202020204" pitchFamily="34" charset="0"/>
                      </a:endParaRPr>
                    </a:p>
                  </a:txBody>
                  <a:tcPr marL="144187" marR="144187" marT="36047" marB="36047"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375"/>
                        </a:spcBef>
                        <a:spcAft>
                          <a:spcPts val="375"/>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User accounts with administrative privileges. This is the account that most users typical use when they think of an  Administrator account.</a:t>
                      </a:r>
                      <a:endParaRPr lang="en-US" sz="1200" b="0" i="0" u="none" strike="noStrike">
                        <a:effectLst/>
                        <a:latin typeface="Arial" panose="020B0604020202020204" pitchFamily="34" charset="0"/>
                      </a:endParaRPr>
                    </a:p>
                  </a:txBody>
                  <a:tcPr marL="144187" marR="144187" marT="72094" marB="7209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933106112"/>
                  </a:ext>
                </a:extLst>
              </a:tr>
              <a:tr h="763828">
                <a:tc>
                  <a:txBody>
                    <a:bodyPr/>
                    <a:lstStyle/>
                    <a:p>
                      <a:pPr marL="0" marR="0" algn="ctr" fontAlgn="ctr">
                        <a:lnSpc>
                          <a:spcPct val="115000"/>
                        </a:lnSpc>
                        <a:spcBef>
                          <a:spcPts val="375"/>
                        </a:spcBef>
                        <a:spcAft>
                          <a:spcPts val="375"/>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Standard Account</a:t>
                      </a:r>
                      <a:endParaRPr lang="en-US" sz="1200" b="0" i="0" u="none" strike="noStrike">
                        <a:effectLst/>
                        <a:latin typeface="Arial" panose="020B0604020202020204" pitchFamily="34" charset="0"/>
                      </a:endParaRPr>
                    </a:p>
                  </a:txBody>
                  <a:tcPr marL="144187" marR="144187" marT="36047" marB="36047"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375"/>
                        </a:spcBef>
                        <a:spcAft>
                          <a:spcPts val="375"/>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This account is hidden from normal view. It doesn't show up on the usual login screen.</a:t>
                      </a:r>
                      <a:endParaRPr lang="en-US" sz="1200" b="0" i="0" u="none" strike="noStrike">
                        <a:effectLst/>
                        <a:latin typeface="Arial" panose="020B0604020202020204" pitchFamily="34" charset="0"/>
                      </a:endParaRPr>
                    </a:p>
                  </a:txBody>
                  <a:tcPr marL="144187" marR="144187" marT="72094" marB="7209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367534103"/>
                  </a:ext>
                </a:extLst>
              </a:tr>
              <a:tr h="1236205">
                <a:tc>
                  <a:txBody>
                    <a:bodyPr/>
                    <a:lstStyle/>
                    <a:p>
                      <a:pPr marL="0" marR="0" algn="ctr" fontAlgn="ctr">
                        <a:lnSpc>
                          <a:spcPct val="115000"/>
                        </a:lnSpc>
                        <a:spcBef>
                          <a:spcPts val="375"/>
                        </a:spcBef>
                        <a:spcAft>
                          <a:spcPts val="375"/>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Guest Account</a:t>
                      </a:r>
                      <a:endParaRPr lang="en-US" sz="1200" b="0" i="0" u="none" strike="noStrike">
                        <a:effectLst/>
                        <a:latin typeface="Arial" panose="020B0604020202020204" pitchFamily="34" charset="0"/>
                      </a:endParaRPr>
                    </a:p>
                  </a:txBody>
                  <a:tcPr marL="144187" marR="144187" marT="36047" marB="36047"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375"/>
                        </a:spcBef>
                        <a:spcAft>
                          <a:spcPts val="375"/>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The has very limited capabilities, usually restricted to logging on, viewing files, and running some programs. As a security measure, Windows XP and later automatically disable the Guest account in order to prevent unauthorized logon to the system.</a:t>
                      </a:r>
                      <a:endParaRPr lang="en-US" sz="1200" b="0" i="0" u="none" strike="noStrike">
                        <a:effectLst/>
                        <a:latin typeface="Arial" panose="020B0604020202020204" pitchFamily="34" charset="0"/>
                      </a:endParaRPr>
                    </a:p>
                  </a:txBody>
                  <a:tcPr marL="144187" marR="144187" marT="72094" marB="7209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80914155"/>
                  </a:ext>
                </a:extLst>
              </a:tr>
              <a:tr h="3094122">
                <a:tc>
                  <a:txBody>
                    <a:bodyPr/>
                    <a:lstStyle/>
                    <a:p>
                      <a:pPr marL="0" marR="0" algn="ctr" fontAlgn="ctr">
                        <a:lnSpc>
                          <a:spcPct val="115000"/>
                        </a:lnSpc>
                        <a:spcBef>
                          <a:spcPts val="375"/>
                        </a:spcBef>
                        <a:spcAft>
                          <a:spcPts val="375"/>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Microsoft Accounts</a:t>
                      </a:r>
                      <a:endParaRPr lang="en-US" sz="1200" b="0" i="0" u="none" strike="noStrike">
                        <a:effectLst/>
                        <a:latin typeface="Arial" panose="020B0604020202020204" pitchFamily="34" charset="0"/>
                      </a:endParaRPr>
                    </a:p>
                  </a:txBody>
                  <a:tcPr marL="144187" marR="144187" marT="36047" marB="36047"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375"/>
                        </a:spcBef>
                        <a:spcAft>
                          <a:spcPts val="375"/>
                        </a:spcAft>
                      </a:pP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Take advantage of many of the newest Windows 10 features. To set up a Microsoft account, you must use a valid e-mail address.</a:t>
                      </a:r>
                      <a:endParaRPr lang="en-US" sz="1200" b="0" i="0" u="none" strike="noStrike" dirty="0">
                        <a:effectLst/>
                        <a:latin typeface="Arial" panose="020B0604020202020204" pitchFamily="34" charset="0"/>
                      </a:endParaRPr>
                    </a:p>
                    <a:p>
                      <a:pPr marL="0" marR="0" algn="l" fontAlgn="ctr">
                        <a:lnSpc>
                          <a:spcPct val="115000"/>
                        </a:lnSpc>
                        <a:spcBef>
                          <a:spcPts val="0"/>
                        </a:spcBef>
                        <a:spcAft>
                          <a:spcPts val="1000"/>
                        </a:spcAft>
                      </a:pP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A Microsoft account provides the following features:</a:t>
                      </a:r>
                      <a:endParaRPr lang="en-US" sz="12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Allows you to log in to a computer on which you haven't previously set up a local user account.</a:t>
                      </a:r>
                      <a:endParaRPr lang="en-US" sz="12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Provides access to Office 365, Windows Phone accounts, and OneDrive.</a:t>
                      </a:r>
                      <a:endParaRPr lang="en-US" sz="12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Allows you to download apps from the Windows Store.</a:t>
                      </a:r>
                      <a:endParaRPr lang="en-US" sz="12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Syncs your settings across multiple computers.</a:t>
                      </a:r>
                      <a:endParaRPr lang="en-US" sz="1200" b="0" i="0" u="none" strike="noStrike" dirty="0">
                        <a:effectLst/>
                        <a:latin typeface="Arial" panose="020B0604020202020204" pitchFamily="34" charset="0"/>
                      </a:endParaRPr>
                    </a:p>
                  </a:txBody>
                  <a:tcPr marL="144187" marR="144187" marT="72094" marB="7209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550305178"/>
                  </a:ext>
                </a:extLst>
              </a:tr>
            </a:tbl>
          </a:graphicData>
        </a:graphic>
      </p:graphicFrame>
    </p:spTree>
    <p:extLst>
      <p:ext uri="{BB962C8B-B14F-4D97-AF65-F5344CB8AC3E}">
        <p14:creationId xmlns:p14="http://schemas.microsoft.com/office/powerpoint/2010/main" val="39856719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D2F74B8-B10E-4896-B694-9DFF67B3B483}"/>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Groups:</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D936A6C-0F8E-4308-B105-1A218E1D3BDB}"/>
              </a:ext>
            </a:extLst>
          </p:cNvPr>
          <p:cNvSpPr>
            <a:spLocks noGrp="1"/>
          </p:cNvSpPr>
          <p:nvPr>
            <p:ph idx="1"/>
          </p:nvPr>
        </p:nvSpPr>
        <p:spPr>
          <a:xfrm>
            <a:off x="4976031" y="963877"/>
            <a:ext cx="6377769" cy="4930246"/>
          </a:xfrm>
        </p:spPr>
        <p:txBody>
          <a:bodyPr anchor="ctr">
            <a:normAutofit/>
          </a:bodyPr>
          <a:lstStyle/>
          <a:p>
            <a:pPr marL="0" indent="0">
              <a:buNone/>
            </a:pPr>
            <a:r>
              <a:rPr lang="en-US" sz="2400" dirty="0"/>
              <a:t>Windows systems have default groups that are created automatically. These groups have pre-assigned rights, permissions, and group memberships. These groups can be renamed, but not deleted. In most cases, you should not modify the membership or privileges of these groups without understanding how they are used. Additionally, many Windows features or 3rd party applications installed on the system may create additional groups.</a:t>
            </a:r>
          </a:p>
          <a:p>
            <a:pPr marL="0" indent="0">
              <a:buNone/>
            </a:pPr>
            <a:endParaRPr lang="en-US" sz="2400" dirty="0"/>
          </a:p>
        </p:txBody>
      </p:sp>
    </p:spTree>
    <p:extLst>
      <p:ext uri="{BB962C8B-B14F-4D97-AF65-F5344CB8AC3E}">
        <p14:creationId xmlns:p14="http://schemas.microsoft.com/office/powerpoint/2010/main" val="171689036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5FBAFBEE-7F3D-4B68-B36F-D982DBCF363A}"/>
              </a:ext>
            </a:extLst>
          </p:cNvPr>
          <p:cNvGraphicFramePr>
            <a:graphicFrameLocks noGrp="1"/>
          </p:cNvGraphicFramePr>
          <p:nvPr>
            <p:extLst>
              <p:ext uri="{D42A27DB-BD31-4B8C-83A1-F6EECF244321}">
                <p14:modId xmlns:p14="http://schemas.microsoft.com/office/powerpoint/2010/main" val="2802759616"/>
              </p:ext>
            </p:extLst>
          </p:nvPr>
        </p:nvGraphicFramePr>
        <p:xfrm>
          <a:off x="71034" y="95562"/>
          <a:ext cx="6661150" cy="731774"/>
        </p:xfrm>
        <a:graphic>
          <a:graphicData uri="http://schemas.openxmlformats.org/drawingml/2006/table">
            <a:tbl>
              <a:tblPr firstRow="1" firstCol="1" bandRow="1">
                <a:tableStyleId>{5C22544A-7EE6-4342-B048-85BDC9FD1C3A}</a:tableStyleId>
              </a:tblPr>
              <a:tblGrid>
                <a:gridCol w="1272354">
                  <a:extLst>
                    <a:ext uri="{9D8B030D-6E8A-4147-A177-3AD203B41FA5}">
                      <a16:colId xmlns:a16="http://schemas.microsoft.com/office/drawing/2014/main" val="844756378"/>
                    </a:ext>
                  </a:extLst>
                </a:gridCol>
                <a:gridCol w="5388796">
                  <a:extLst>
                    <a:ext uri="{9D8B030D-6E8A-4147-A177-3AD203B41FA5}">
                      <a16:colId xmlns:a16="http://schemas.microsoft.com/office/drawing/2014/main" val="3611651658"/>
                    </a:ext>
                  </a:extLst>
                </a:gridCol>
              </a:tblGrid>
              <a:tr h="0">
                <a:tc>
                  <a:txBody>
                    <a:bodyPr/>
                    <a:lstStyle/>
                    <a:p>
                      <a:pPr marL="0" marR="0" algn="ctr">
                        <a:lnSpc>
                          <a:spcPct val="115000"/>
                        </a:lnSpc>
                        <a:spcBef>
                          <a:spcPts val="375"/>
                        </a:spcBef>
                        <a:spcAft>
                          <a:spcPts val="375"/>
                        </a:spcAft>
                      </a:pPr>
                      <a:r>
                        <a:rPr lang="en-US" sz="1050">
                          <a:effectLst/>
                        </a:rPr>
                        <a:t>Administrators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dirty="0">
                          <a:effectLst/>
                        </a:rPr>
                        <a:t>Members of the Administrators group have complete and unrestricted access to the computer, including every system right. The Administrator user account and any other account designated as a "computer administrator" is a member of this group.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4113031396"/>
                  </a:ext>
                </a:extLst>
              </a:tr>
            </a:tbl>
          </a:graphicData>
        </a:graphic>
      </p:graphicFrame>
      <p:graphicFrame>
        <p:nvGraphicFramePr>
          <p:cNvPr id="5" name="Table 4">
            <a:extLst>
              <a:ext uri="{FF2B5EF4-FFF2-40B4-BE49-F238E27FC236}">
                <a16:creationId xmlns:a16="http://schemas.microsoft.com/office/drawing/2014/main" id="{63FDC32A-BC8F-4ECB-B5E8-588119D1926D}"/>
              </a:ext>
            </a:extLst>
          </p:cNvPr>
          <p:cNvGraphicFramePr>
            <a:graphicFrameLocks noGrp="1"/>
          </p:cNvGraphicFramePr>
          <p:nvPr>
            <p:extLst>
              <p:ext uri="{D42A27DB-BD31-4B8C-83A1-F6EECF244321}">
                <p14:modId xmlns:p14="http://schemas.microsoft.com/office/powerpoint/2010/main" val="1046018223"/>
              </p:ext>
            </p:extLst>
          </p:nvPr>
        </p:nvGraphicFramePr>
        <p:xfrm>
          <a:off x="71034" y="827336"/>
          <a:ext cx="6661150" cy="731774"/>
        </p:xfrm>
        <a:graphic>
          <a:graphicData uri="http://schemas.openxmlformats.org/drawingml/2006/table">
            <a:tbl>
              <a:tblPr firstRow="1" firstCol="1" bandRow="1">
                <a:tableStyleId>{5C22544A-7EE6-4342-B048-85BDC9FD1C3A}</a:tableStyleId>
              </a:tblPr>
              <a:tblGrid>
                <a:gridCol w="1403350">
                  <a:extLst>
                    <a:ext uri="{9D8B030D-6E8A-4147-A177-3AD203B41FA5}">
                      <a16:colId xmlns:a16="http://schemas.microsoft.com/office/drawing/2014/main" val="2673868715"/>
                    </a:ext>
                  </a:extLst>
                </a:gridCol>
                <a:gridCol w="5257800">
                  <a:extLst>
                    <a:ext uri="{9D8B030D-6E8A-4147-A177-3AD203B41FA5}">
                      <a16:colId xmlns:a16="http://schemas.microsoft.com/office/drawing/2014/main" val="2431701287"/>
                    </a:ext>
                  </a:extLst>
                </a:gridCol>
              </a:tblGrid>
              <a:tr h="0">
                <a:tc>
                  <a:txBody>
                    <a:bodyPr/>
                    <a:lstStyle/>
                    <a:p>
                      <a:pPr marL="0" marR="0" algn="ctr">
                        <a:lnSpc>
                          <a:spcPct val="115000"/>
                        </a:lnSpc>
                        <a:spcBef>
                          <a:spcPts val="375"/>
                        </a:spcBef>
                        <a:spcAft>
                          <a:spcPts val="375"/>
                        </a:spcAft>
                      </a:pPr>
                      <a:r>
                        <a:rPr lang="en-US" sz="1050">
                          <a:effectLst/>
                        </a:rPr>
                        <a:t>Backup Operators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dirty="0">
                          <a:effectLst/>
                        </a:rPr>
                        <a:t>Members of the Backup Operators group can back up and restore files (regardless of permissions), log on locally, and shut down the system. Members of this group cannot change security settings.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3093982962"/>
                  </a:ext>
                </a:extLst>
              </a:tr>
            </a:tbl>
          </a:graphicData>
        </a:graphic>
      </p:graphicFrame>
      <p:graphicFrame>
        <p:nvGraphicFramePr>
          <p:cNvPr id="6" name="Table 5">
            <a:extLst>
              <a:ext uri="{FF2B5EF4-FFF2-40B4-BE49-F238E27FC236}">
                <a16:creationId xmlns:a16="http://schemas.microsoft.com/office/drawing/2014/main" id="{F959D0D5-D6AD-4BA6-9941-C7B927B0E160}"/>
              </a:ext>
            </a:extLst>
          </p:cNvPr>
          <p:cNvGraphicFramePr>
            <a:graphicFrameLocks noGrp="1"/>
          </p:cNvGraphicFramePr>
          <p:nvPr>
            <p:extLst>
              <p:ext uri="{D42A27DB-BD31-4B8C-83A1-F6EECF244321}">
                <p14:modId xmlns:p14="http://schemas.microsoft.com/office/powerpoint/2010/main" val="1500649877"/>
              </p:ext>
            </p:extLst>
          </p:nvPr>
        </p:nvGraphicFramePr>
        <p:xfrm>
          <a:off x="71034" y="1559110"/>
          <a:ext cx="6661150" cy="2654935"/>
        </p:xfrm>
        <a:graphic>
          <a:graphicData uri="http://schemas.openxmlformats.org/drawingml/2006/table">
            <a:tbl>
              <a:tblPr firstRow="1" firstCol="1" bandRow="1">
                <a:tableStyleId>{5C22544A-7EE6-4342-B048-85BDC9FD1C3A}</a:tableStyleId>
              </a:tblPr>
              <a:tblGrid>
                <a:gridCol w="803017">
                  <a:extLst>
                    <a:ext uri="{9D8B030D-6E8A-4147-A177-3AD203B41FA5}">
                      <a16:colId xmlns:a16="http://schemas.microsoft.com/office/drawing/2014/main" val="3261341210"/>
                    </a:ext>
                  </a:extLst>
                </a:gridCol>
                <a:gridCol w="5858133">
                  <a:extLst>
                    <a:ext uri="{9D8B030D-6E8A-4147-A177-3AD203B41FA5}">
                      <a16:colId xmlns:a16="http://schemas.microsoft.com/office/drawing/2014/main" val="3065896788"/>
                    </a:ext>
                  </a:extLst>
                </a:gridCol>
              </a:tblGrid>
              <a:tr h="0">
                <a:tc>
                  <a:txBody>
                    <a:bodyPr/>
                    <a:lstStyle/>
                    <a:p>
                      <a:pPr marL="0" marR="0" algn="ctr">
                        <a:lnSpc>
                          <a:spcPct val="115000"/>
                        </a:lnSpc>
                        <a:spcBef>
                          <a:spcPts val="0"/>
                        </a:spcBef>
                        <a:spcAft>
                          <a:spcPts val="0"/>
                        </a:spcAft>
                      </a:pPr>
                      <a:r>
                        <a:rPr lang="en-US" sz="1050">
                          <a:effectLst/>
                        </a:rPr>
                        <a:t>Users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Members of the Users group can use the computer but cannot perform system administration tasks and might not be able to run some legacy applications.</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Members cannot share folders.</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Members cannot install printers if the driver isn't already installed on the system.</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Members cannot view or modify system files.</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Any user created with Local Users and Groups is automatically a member of this group.</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User accounts designated as "standard" or "limited use" accounts are members of this group.</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A user account created as a "computer administrator" is made a member of this group (in addition to being a member of the Administrators group).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2929576793"/>
                  </a:ext>
                </a:extLst>
              </a:tr>
            </a:tbl>
          </a:graphicData>
        </a:graphic>
      </p:graphicFrame>
      <p:graphicFrame>
        <p:nvGraphicFramePr>
          <p:cNvPr id="7" name="Table 6">
            <a:extLst>
              <a:ext uri="{FF2B5EF4-FFF2-40B4-BE49-F238E27FC236}">
                <a16:creationId xmlns:a16="http://schemas.microsoft.com/office/drawing/2014/main" id="{935CC677-E308-4BC9-B25B-20E0770193C1}"/>
              </a:ext>
            </a:extLst>
          </p:cNvPr>
          <p:cNvGraphicFramePr>
            <a:graphicFrameLocks noGrp="1"/>
          </p:cNvGraphicFramePr>
          <p:nvPr>
            <p:extLst>
              <p:ext uri="{D42A27DB-BD31-4B8C-83A1-F6EECF244321}">
                <p14:modId xmlns:p14="http://schemas.microsoft.com/office/powerpoint/2010/main" val="3092532814"/>
              </p:ext>
            </p:extLst>
          </p:nvPr>
        </p:nvGraphicFramePr>
        <p:xfrm>
          <a:off x="71034" y="4214045"/>
          <a:ext cx="6661150" cy="547751"/>
        </p:xfrm>
        <a:graphic>
          <a:graphicData uri="http://schemas.openxmlformats.org/drawingml/2006/table">
            <a:tbl>
              <a:tblPr firstRow="1" firstCol="1" bandRow="1">
                <a:tableStyleId>{5C22544A-7EE6-4342-B048-85BDC9FD1C3A}</a:tableStyleId>
              </a:tblPr>
              <a:tblGrid>
                <a:gridCol w="869149">
                  <a:extLst>
                    <a:ext uri="{9D8B030D-6E8A-4147-A177-3AD203B41FA5}">
                      <a16:colId xmlns:a16="http://schemas.microsoft.com/office/drawing/2014/main" val="774606510"/>
                    </a:ext>
                  </a:extLst>
                </a:gridCol>
                <a:gridCol w="5792001">
                  <a:extLst>
                    <a:ext uri="{9D8B030D-6E8A-4147-A177-3AD203B41FA5}">
                      <a16:colId xmlns:a16="http://schemas.microsoft.com/office/drawing/2014/main" val="4267404671"/>
                    </a:ext>
                  </a:extLst>
                </a:gridCol>
              </a:tblGrid>
              <a:tr h="0">
                <a:tc>
                  <a:txBody>
                    <a:bodyPr/>
                    <a:lstStyle/>
                    <a:p>
                      <a:pPr marL="0" marR="0" algn="ctr">
                        <a:lnSpc>
                          <a:spcPct val="115000"/>
                        </a:lnSpc>
                        <a:spcBef>
                          <a:spcPts val="0"/>
                        </a:spcBef>
                        <a:spcAft>
                          <a:spcPts val="0"/>
                        </a:spcAft>
                      </a:pPr>
                      <a:r>
                        <a:rPr lang="en-US" sz="1050">
                          <a:effectLst/>
                        </a:rPr>
                        <a:t>Guests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Members of the Guests group have limited rights (similar to members of the Users group). Members can shut down the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939656289"/>
                  </a:ext>
                </a:extLst>
              </a:tr>
            </a:tbl>
          </a:graphicData>
        </a:graphic>
      </p:graphicFrame>
      <p:graphicFrame>
        <p:nvGraphicFramePr>
          <p:cNvPr id="8" name="Table 7">
            <a:extLst>
              <a:ext uri="{FF2B5EF4-FFF2-40B4-BE49-F238E27FC236}">
                <a16:creationId xmlns:a16="http://schemas.microsoft.com/office/drawing/2014/main" id="{EEF8FDD1-D410-4715-80CC-3215EECC6D6B}"/>
              </a:ext>
            </a:extLst>
          </p:cNvPr>
          <p:cNvGraphicFramePr>
            <a:graphicFrameLocks noGrp="1"/>
          </p:cNvGraphicFramePr>
          <p:nvPr>
            <p:extLst>
              <p:ext uri="{D42A27DB-BD31-4B8C-83A1-F6EECF244321}">
                <p14:modId xmlns:p14="http://schemas.microsoft.com/office/powerpoint/2010/main" val="2656001596"/>
              </p:ext>
            </p:extLst>
          </p:nvPr>
        </p:nvGraphicFramePr>
        <p:xfrm>
          <a:off x="71035" y="4761796"/>
          <a:ext cx="6661150" cy="647112"/>
        </p:xfrm>
        <a:graphic>
          <a:graphicData uri="http://schemas.openxmlformats.org/drawingml/2006/table">
            <a:tbl>
              <a:tblPr firstRow="1" firstCol="1" bandRow="1">
                <a:tableStyleId>{5C22544A-7EE6-4342-B048-85BDC9FD1C3A}</a:tableStyleId>
              </a:tblPr>
              <a:tblGrid>
                <a:gridCol w="1684446">
                  <a:extLst>
                    <a:ext uri="{9D8B030D-6E8A-4147-A177-3AD203B41FA5}">
                      <a16:colId xmlns:a16="http://schemas.microsoft.com/office/drawing/2014/main" val="4029911731"/>
                    </a:ext>
                  </a:extLst>
                </a:gridCol>
                <a:gridCol w="4976704">
                  <a:extLst>
                    <a:ext uri="{9D8B030D-6E8A-4147-A177-3AD203B41FA5}">
                      <a16:colId xmlns:a16="http://schemas.microsoft.com/office/drawing/2014/main" val="1763913686"/>
                    </a:ext>
                  </a:extLst>
                </a:gridCol>
              </a:tblGrid>
              <a:tr h="647112">
                <a:tc>
                  <a:txBody>
                    <a:bodyPr/>
                    <a:lstStyle/>
                    <a:p>
                      <a:pPr marL="0" marR="0" algn="ctr">
                        <a:lnSpc>
                          <a:spcPct val="115000"/>
                        </a:lnSpc>
                        <a:spcBef>
                          <a:spcPts val="0"/>
                        </a:spcBef>
                        <a:spcAft>
                          <a:spcPts val="0"/>
                        </a:spcAft>
                      </a:pPr>
                      <a:r>
                        <a:rPr lang="en-US" sz="1050">
                          <a:effectLst/>
                        </a:rPr>
                        <a:t>Cryptographic Operators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Members of the Cryptographic Operators group are allowed to perform cryptographic operations.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3132977915"/>
                  </a:ext>
                </a:extLst>
              </a:tr>
            </a:tbl>
          </a:graphicData>
        </a:graphic>
      </p:graphicFrame>
      <p:graphicFrame>
        <p:nvGraphicFramePr>
          <p:cNvPr id="9" name="Table 8">
            <a:extLst>
              <a:ext uri="{FF2B5EF4-FFF2-40B4-BE49-F238E27FC236}">
                <a16:creationId xmlns:a16="http://schemas.microsoft.com/office/drawing/2014/main" id="{3FDF9E2A-5935-4D85-BF87-05A25714E0E9}"/>
              </a:ext>
            </a:extLst>
          </p:cNvPr>
          <p:cNvGraphicFramePr>
            <a:graphicFrameLocks noGrp="1"/>
          </p:cNvGraphicFramePr>
          <p:nvPr>
            <p:extLst>
              <p:ext uri="{D42A27DB-BD31-4B8C-83A1-F6EECF244321}">
                <p14:modId xmlns:p14="http://schemas.microsoft.com/office/powerpoint/2010/main" val="3872401461"/>
              </p:ext>
            </p:extLst>
          </p:nvPr>
        </p:nvGraphicFramePr>
        <p:xfrm>
          <a:off x="71034" y="5408908"/>
          <a:ext cx="6680200" cy="547751"/>
        </p:xfrm>
        <a:graphic>
          <a:graphicData uri="http://schemas.openxmlformats.org/drawingml/2006/table">
            <a:tbl>
              <a:tblPr firstRow="1" firstCol="1" bandRow="1">
                <a:tableStyleId>{5C22544A-7EE6-4342-B048-85BDC9FD1C3A}</a:tableStyleId>
              </a:tblPr>
              <a:tblGrid>
                <a:gridCol w="1422400">
                  <a:extLst>
                    <a:ext uri="{9D8B030D-6E8A-4147-A177-3AD203B41FA5}">
                      <a16:colId xmlns:a16="http://schemas.microsoft.com/office/drawing/2014/main" val="126409761"/>
                    </a:ext>
                  </a:extLst>
                </a:gridCol>
                <a:gridCol w="5257800">
                  <a:extLst>
                    <a:ext uri="{9D8B030D-6E8A-4147-A177-3AD203B41FA5}">
                      <a16:colId xmlns:a16="http://schemas.microsoft.com/office/drawing/2014/main" val="1728210121"/>
                    </a:ext>
                  </a:extLst>
                </a:gridCol>
              </a:tblGrid>
              <a:tr h="0">
                <a:tc>
                  <a:txBody>
                    <a:bodyPr/>
                    <a:lstStyle/>
                    <a:p>
                      <a:pPr marL="0" marR="0" algn="ctr">
                        <a:lnSpc>
                          <a:spcPct val="115000"/>
                        </a:lnSpc>
                        <a:spcBef>
                          <a:spcPts val="0"/>
                        </a:spcBef>
                        <a:spcAft>
                          <a:spcPts val="0"/>
                        </a:spcAft>
                      </a:pPr>
                      <a:r>
                        <a:rPr lang="en-US" sz="1050">
                          <a:effectLst/>
                        </a:rPr>
                        <a:t>Event Log Readers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Members of the Event Log Readers group are allowed to use Event Viewer to read the system's event logs.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2386182689"/>
                  </a:ext>
                </a:extLst>
              </a:tr>
            </a:tbl>
          </a:graphicData>
        </a:graphic>
      </p:graphicFrame>
      <p:graphicFrame>
        <p:nvGraphicFramePr>
          <p:cNvPr id="10" name="Table 9">
            <a:extLst>
              <a:ext uri="{FF2B5EF4-FFF2-40B4-BE49-F238E27FC236}">
                <a16:creationId xmlns:a16="http://schemas.microsoft.com/office/drawing/2014/main" id="{65547638-9624-4860-9677-A6646B2A2AAE}"/>
              </a:ext>
            </a:extLst>
          </p:cNvPr>
          <p:cNvGraphicFramePr>
            <a:graphicFrameLocks noGrp="1"/>
          </p:cNvGraphicFramePr>
          <p:nvPr>
            <p:extLst>
              <p:ext uri="{D42A27DB-BD31-4B8C-83A1-F6EECF244321}">
                <p14:modId xmlns:p14="http://schemas.microsoft.com/office/powerpoint/2010/main" val="131658320"/>
              </p:ext>
            </p:extLst>
          </p:nvPr>
        </p:nvGraphicFramePr>
        <p:xfrm>
          <a:off x="71033" y="5956659"/>
          <a:ext cx="6680200" cy="805779"/>
        </p:xfrm>
        <a:graphic>
          <a:graphicData uri="http://schemas.openxmlformats.org/drawingml/2006/table">
            <a:tbl>
              <a:tblPr firstRow="1" firstCol="1" bandRow="1">
                <a:tableStyleId>{5C22544A-7EE6-4342-B048-85BDC9FD1C3A}</a:tableStyleId>
              </a:tblPr>
              <a:tblGrid>
                <a:gridCol w="2016452">
                  <a:extLst>
                    <a:ext uri="{9D8B030D-6E8A-4147-A177-3AD203B41FA5}">
                      <a16:colId xmlns:a16="http://schemas.microsoft.com/office/drawing/2014/main" val="1792806230"/>
                    </a:ext>
                  </a:extLst>
                </a:gridCol>
                <a:gridCol w="4663748">
                  <a:extLst>
                    <a:ext uri="{9D8B030D-6E8A-4147-A177-3AD203B41FA5}">
                      <a16:colId xmlns:a16="http://schemas.microsoft.com/office/drawing/2014/main" val="581859064"/>
                    </a:ext>
                  </a:extLst>
                </a:gridCol>
              </a:tblGrid>
              <a:tr h="805779">
                <a:tc>
                  <a:txBody>
                    <a:bodyPr/>
                    <a:lstStyle/>
                    <a:p>
                      <a:pPr marL="0" marR="0" algn="ctr">
                        <a:lnSpc>
                          <a:spcPct val="115000"/>
                        </a:lnSpc>
                        <a:spcBef>
                          <a:spcPts val="0"/>
                        </a:spcBef>
                        <a:spcAft>
                          <a:spcPts val="0"/>
                        </a:spcAft>
                      </a:pPr>
                      <a:r>
                        <a:rPr lang="en-US" sz="1050">
                          <a:effectLst/>
                        </a:rPr>
                        <a:t>Network Configuration Operators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Members of the Network Configuration Operators group have limited administrative privileges to allow them to manage the system's network configuration.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3042782265"/>
                  </a:ext>
                </a:extLst>
              </a:tr>
            </a:tbl>
          </a:graphicData>
        </a:graphic>
      </p:graphicFrame>
      <p:graphicFrame>
        <p:nvGraphicFramePr>
          <p:cNvPr id="11" name="Table 10">
            <a:extLst>
              <a:ext uri="{FF2B5EF4-FFF2-40B4-BE49-F238E27FC236}">
                <a16:creationId xmlns:a16="http://schemas.microsoft.com/office/drawing/2014/main" id="{1E8B3F4C-1F22-4C21-A4A1-70589C22B260}"/>
              </a:ext>
            </a:extLst>
          </p:cNvPr>
          <p:cNvGraphicFramePr>
            <a:graphicFrameLocks noGrp="1"/>
          </p:cNvGraphicFramePr>
          <p:nvPr>
            <p:extLst>
              <p:ext uri="{D42A27DB-BD31-4B8C-83A1-F6EECF244321}">
                <p14:modId xmlns:p14="http://schemas.microsoft.com/office/powerpoint/2010/main" val="1270076637"/>
              </p:ext>
            </p:extLst>
          </p:nvPr>
        </p:nvGraphicFramePr>
        <p:xfrm>
          <a:off x="6732184" y="91172"/>
          <a:ext cx="5302249" cy="924577"/>
        </p:xfrm>
        <a:graphic>
          <a:graphicData uri="http://schemas.openxmlformats.org/drawingml/2006/table">
            <a:tbl>
              <a:tblPr firstRow="1" firstCol="1" bandRow="1">
                <a:tableStyleId>{5C22544A-7EE6-4342-B048-85BDC9FD1C3A}</a:tableStyleId>
              </a:tblPr>
              <a:tblGrid>
                <a:gridCol w="1279099">
                  <a:extLst>
                    <a:ext uri="{9D8B030D-6E8A-4147-A177-3AD203B41FA5}">
                      <a16:colId xmlns:a16="http://schemas.microsoft.com/office/drawing/2014/main" val="632704023"/>
                    </a:ext>
                  </a:extLst>
                </a:gridCol>
                <a:gridCol w="4023150">
                  <a:extLst>
                    <a:ext uri="{9D8B030D-6E8A-4147-A177-3AD203B41FA5}">
                      <a16:colId xmlns:a16="http://schemas.microsoft.com/office/drawing/2014/main" val="1138335009"/>
                    </a:ext>
                  </a:extLst>
                </a:gridCol>
              </a:tblGrid>
              <a:tr h="924577">
                <a:tc>
                  <a:txBody>
                    <a:bodyPr/>
                    <a:lstStyle/>
                    <a:p>
                      <a:pPr marL="0" marR="0" algn="ctr">
                        <a:lnSpc>
                          <a:spcPct val="115000"/>
                        </a:lnSpc>
                        <a:spcBef>
                          <a:spcPts val="0"/>
                        </a:spcBef>
                        <a:spcAft>
                          <a:spcPts val="0"/>
                        </a:spcAft>
                      </a:pPr>
                      <a:r>
                        <a:rPr lang="en-US" sz="1050">
                          <a:effectLst/>
                        </a:rPr>
                        <a:t>Remote Desktop Users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Members of the Remote Desktop Users group are allowed to access the system remotely using the Remote Desktop Client.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467078343"/>
                  </a:ext>
                </a:extLst>
              </a:tr>
            </a:tbl>
          </a:graphicData>
        </a:graphic>
      </p:graphicFrame>
      <p:graphicFrame>
        <p:nvGraphicFramePr>
          <p:cNvPr id="12" name="Table 11">
            <a:extLst>
              <a:ext uri="{FF2B5EF4-FFF2-40B4-BE49-F238E27FC236}">
                <a16:creationId xmlns:a16="http://schemas.microsoft.com/office/drawing/2014/main" id="{C96F13DC-A11D-4B5F-84CF-428355B6831A}"/>
              </a:ext>
            </a:extLst>
          </p:cNvPr>
          <p:cNvGraphicFramePr>
            <a:graphicFrameLocks noGrp="1"/>
          </p:cNvGraphicFramePr>
          <p:nvPr>
            <p:extLst>
              <p:ext uri="{D42A27DB-BD31-4B8C-83A1-F6EECF244321}">
                <p14:modId xmlns:p14="http://schemas.microsoft.com/office/powerpoint/2010/main" val="1398717021"/>
              </p:ext>
            </p:extLst>
          </p:nvPr>
        </p:nvGraphicFramePr>
        <p:xfrm>
          <a:off x="6732184" y="1011360"/>
          <a:ext cx="5302248" cy="547751"/>
        </p:xfrm>
        <a:graphic>
          <a:graphicData uri="http://schemas.openxmlformats.org/drawingml/2006/table">
            <a:tbl>
              <a:tblPr firstRow="1" firstCol="1" bandRow="1">
                <a:tableStyleId>{5C22544A-7EE6-4342-B048-85BDC9FD1C3A}</a:tableStyleId>
              </a:tblPr>
              <a:tblGrid>
                <a:gridCol w="1435879">
                  <a:extLst>
                    <a:ext uri="{9D8B030D-6E8A-4147-A177-3AD203B41FA5}">
                      <a16:colId xmlns:a16="http://schemas.microsoft.com/office/drawing/2014/main" val="786655353"/>
                    </a:ext>
                  </a:extLst>
                </a:gridCol>
                <a:gridCol w="3866369">
                  <a:extLst>
                    <a:ext uri="{9D8B030D-6E8A-4147-A177-3AD203B41FA5}">
                      <a16:colId xmlns:a16="http://schemas.microsoft.com/office/drawing/2014/main" val="1786745876"/>
                    </a:ext>
                  </a:extLst>
                </a:gridCol>
              </a:tblGrid>
              <a:tr h="547750">
                <a:tc>
                  <a:txBody>
                    <a:bodyPr/>
                    <a:lstStyle/>
                    <a:p>
                      <a:pPr marL="0" marR="0" algn="ctr">
                        <a:lnSpc>
                          <a:spcPct val="115000"/>
                        </a:lnSpc>
                        <a:spcBef>
                          <a:spcPts val="0"/>
                        </a:spcBef>
                        <a:spcAft>
                          <a:spcPts val="0"/>
                        </a:spcAft>
                      </a:pPr>
                      <a:r>
                        <a:rPr lang="en-US" sz="1050">
                          <a:effectLst/>
                        </a:rPr>
                        <a:t>Performance Monitor Users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Members of the Performance Monitor Users group can access performance counter data on the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717579638"/>
                  </a:ext>
                </a:extLst>
              </a:tr>
            </a:tbl>
          </a:graphicData>
        </a:graphic>
      </p:graphicFrame>
      <p:graphicFrame>
        <p:nvGraphicFramePr>
          <p:cNvPr id="13" name="Table 12">
            <a:extLst>
              <a:ext uri="{FF2B5EF4-FFF2-40B4-BE49-F238E27FC236}">
                <a16:creationId xmlns:a16="http://schemas.microsoft.com/office/drawing/2014/main" id="{C3B5DFD2-5ED0-4EB3-9D4D-6C2F495D27EF}"/>
              </a:ext>
            </a:extLst>
          </p:cNvPr>
          <p:cNvGraphicFramePr>
            <a:graphicFrameLocks noGrp="1"/>
          </p:cNvGraphicFramePr>
          <p:nvPr>
            <p:extLst>
              <p:ext uri="{D42A27DB-BD31-4B8C-83A1-F6EECF244321}">
                <p14:modId xmlns:p14="http://schemas.microsoft.com/office/powerpoint/2010/main" val="3458724786"/>
              </p:ext>
            </p:extLst>
          </p:nvPr>
        </p:nvGraphicFramePr>
        <p:xfrm>
          <a:off x="6751232" y="1559110"/>
          <a:ext cx="5283199" cy="731774"/>
        </p:xfrm>
        <a:graphic>
          <a:graphicData uri="http://schemas.openxmlformats.org/drawingml/2006/table">
            <a:tbl>
              <a:tblPr firstRow="1" firstCol="1" bandRow="1">
                <a:tableStyleId>{5C22544A-7EE6-4342-B048-85BDC9FD1C3A}</a:tableStyleId>
              </a:tblPr>
              <a:tblGrid>
                <a:gridCol w="1283666">
                  <a:extLst>
                    <a:ext uri="{9D8B030D-6E8A-4147-A177-3AD203B41FA5}">
                      <a16:colId xmlns:a16="http://schemas.microsoft.com/office/drawing/2014/main" val="3534239963"/>
                    </a:ext>
                  </a:extLst>
                </a:gridCol>
                <a:gridCol w="3999533">
                  <a:extLst>
                    <a:ext uri="{9D8B030D-6E8A-4147-A177-3AD203B41FA5}">
                      <a16:colId xmlns:a16="http://schemas.microsoft.com/office/drawing/2014/main" val="3594356111"/>
                    </a:ext>
                  </a:extLst>
                </a:gridCol>
              </a:tblGrid>
              <a:tr h="688081">
                <a:tc>
                  <a:txBody>
                    <a:bodyPr/>
                    <a:lstStyle/>
                    <a:p>
                      <a:pPr marL="0" marR="0" algn="ctr">
                        <a:lnSpc>
                          <a:spcPct val="115000"/>
                        </a:lnSpc>
                        <a:spcBef>
                          <a:spcPts val="0"/>
                        </a:spcBef>
                        <a:spcAft>
                          <a:spcPts val="0"/>
                        </a:spcAft>
                      </a:pPr>
                      <a:r>
                        <a:rPr lang="en-US" sz="1050">
                          <a:effectLst/>
                        </a:rPr>
                        <a:t>Performance Log Users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Members of the Performance Log Users group are allowed to schedule logging of performance counters, enable trace providers, and collect event traces on the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849491654"/>
                  </a:ext>
                </a:extLst>
              </a:tr>
            </a:tbl>
          </a:graphicData>
        </a:graphic>
      </p:graphicFrame>
      <p:graphicFrame>
        <p:nvGraphicFramePr>
          <p:cNvPr id="14" name="Table 13">
            <a:extLst>
              <a:ext uri="{FF2B5EF4-FFF2-40B4-BE49-F238E27FC236}">
                <a16:creationId xmlns:a16="http://schemas.microsoft.com/office/drawing/2014/main" id="{8D80390A-DC1F-4735-B239-61DD3466F026}"/>
              </a:ext>
            </a:extLst>
          </p:cNvPr>
          <p:cNvGraphicFramePr>
            <a:graphicFrameLocks noGrp="1"/>
          </p:cNvGraphicFramePr>
          <p:nvPr>
            <p:extLst>
              <p:ext uri="{D42A27DB-BD31-4B8C-83A1-F6EECF244321}">
                <p14:modId xmlns:p14="http://schemas.microsoft.com/office/powerpoint/2010/main" val="764257755"/>
              </p:ext>
            </p:extLst>
          </p:nvPr>
        </p:nvGraphicFramePr>
        <p:xfrm>
          <a:off x="6751232" y="2290884"/>
          <a:ext cx="5283199" cy="797547"/>
        </p:xfrm>
        <a:graphic>
          <a:graphicData uri="http://schemas.openxmlformats.org/drawingml/2006/table">
            <a:tbl>
              <a:tblPr firstRow="1" firstCol="1" bandRow="1">
                <a:tableStyleId>{5C22544A-7EE6-4342-B048-85BDC9FD1C3A}</a:tableStyleId>
              </a:tblPr>
              <a:tblGrid>
                <a:gridCol w="1305487">
                  <a:extLst>
                    <a:ext uri="{9D8B030D-6E8A-4147-A177-3AD203B41FA5}">
                      <a16:colId xmlns:a16="http://schemas.microsoft.com/office/drawing/2014/main" val="1817031005"/>
                    </a:ext>
                  </a:extLst>
                </a:gridCol>
                <a:gridCol w="3977712">
                  <a:extLst>
                    <a:ext uri="{9D8B030D-6E8A-4147-A177-3AD203B41FA5}">
                      <a16:colId xmlns:a16="http://schemas.microsoft.com/office/drawing/2014/main" val="3502072640"/>
                    </a:ext>
                  </a:extLst>
                </a:gridCol>
              </a:tblGrid>
              <a:tr h="797547">
                <a:tc>
                  <a:txBody>
                    <a:bodyPr/>
                    <a:lstStyle/>
                    <a:p>
                      <a:pPr marL="0" marR="0" algn="ctr">
                        <a:lnSpc>
                          <a:spcPct val="115000"/>
                        </a:lnSpc>
                        <a:spcBef>
                          <a:spcPts val="0"/>
                        </a:spcBef>
                        <a:spcAft>
                          <a:spcPts val="0"/>
                        </a:spcAft>
                      </a:pPr>
                      <a:r>
                        <a:rPr lang="en-US" sz="1050">
                          <a:effectLst/>
                        </a:rPr>
                        <a:t>Hyper-V Administrators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Members of the Hyper-V Administrators group are allowed to use Hyper-V on the system to create and manage virtual machines.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3219153794"/>
                  </a:ext>
                </a:extLst>
              </a:tr>
            </a:tbl>
          </a:graphicData>
        </a:graphic>
      </p:graphicFrame>
      <p:sp>
        <p:nvSpPr>
          <p:cNvPr id="15" name="Rectangle 14">
            <a:extLst>
              <a:ext uri="{FF2B5EF4-FFF2-40B4-BE49-F238E27FC236}">
                <a16:creationId xmlns:a16="http://schemas.microsoft.com/office/drawing/2014/main" id="{ADAA05EF-73B8-4E42-AE5F-367E8F4D3DDC}"/>
              </a:ext>
            </a:extLst>
          </p:cNvPr>
          <p:cNvSpPr/>
          <p:nvPr/>
        </p:nvSpPr>
        <p:spPr>
          <a:xfrm>
            <a:off x="6832923" y="3279745"/>
            <a:ext cx="5464982" cy="3184388"/>
          </a:xfrm>
          <a:prstGeom prst="rect">
            <a:avLst/>
          </a:prstGeom>
        </p:spPr>
        <p:txBody>
          <a:bodyPr wrap="square">
            <a:spAutoFit/>
          </a:bodyPr>
          <a:lstStyle/>
          <a:p>
            <a:pPr>
              <a:lnSpc>
                <a:spcPct val="115000"/>
              </a:lnSpc>
              <a:spcAft>
                <a:spcPts val="1000"/>
              </a:spcAft>
            </a:pPr>
            <a:r>
              <a:rPr lang="en-US" sz="1200" dirty="0">
                <a:solidFill>
                  <a:srgbClr val="282828"/>
                </a:solidFill>
                <a:latin typeface="Open Sans"/>
                <a:ea typeface="Times New Roman" panose="02020603050405020304" pitchFamily="18" charset="0"/>
                <a:cs typeface="Times New Roman" panose="02020603050405020304" pitchFamily="18" charset="0"/>
              </a:rPr>
              <a:t>With Windows 10, Microsoft accounts can be used as well as local user accounts to authenticate. A local account is stored on the local system and all profile information associated with the account stays on the computer.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1200" dirty="0">
                <a:solidFill>
                  <a:srgbClr val="282828"/>
                </a:solidFill>
                <a:latin typeface="Open Sans"/>
                <a:ea typeface="Times New Roman" panose="02020603050405020304" pitchFamily="18" charset="0"/>
                <a:cs typeface="Times New Roman" panose="02020603050405020304" pitchFamily="18" charset="0"/>
              </a:rPr>
              <a:t>If an online Microsoft account is used to authenticate to the Windows system, Microsoft's online service is used to authenticate the user to the local system as well as to back up some user profile information to Microsoft's cloud.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1200" dirty="0">
                <a:solidFill>
                  <a:srgbClr val="282828"/>
                </a:solidFill>
                <a:latin typeface="Open Sans"/>
                <a:ea typeface="Times New Roman" panose="02020603050405020304" pitchFamily="18" charset="0"/>
                <a:cs typeface="Times New Roman" panose="02020603050405020304" pitchFamily="18" charset="0"/>
              </a:rPr>
              <a:t>In this configuration, the email address and password associated with the Microsoft account is used to log on to the system. If the same Microsoft account is used to log on to another Windows 8 or later system, the account's profile information is automatically synchronized to the other computer, including password, desktop configuration, and apps. Files associated with the user profile are not synchronized. However, the account's associated OneDrive account can be used to make user files available on other systems.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2251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50950-73A4-41A7-9114-CCA6A0633969}"/>
              </a:ext>
            </a:extLst>
          </p:cNvPr>
          <p:cNvSpPr>
            <a:spLocks noGrp="1"/>
          </p:cNvSpPr>
          <p:nvPr>
            <p:ph type="title"/>
          </p:nvPr>
        </p:nvSpPr>
        <p:spPr>
          <a:xfrm>
            <a:off x="838200" y="131762"/>
            <a:ext cx="10515600" cy="549275"/>
          </a:xfrm>
        </p:spPr>
        <p:txBody>
          <a:bodyPr>
            <a:normAutofit fontScale="90000"/>
          </a:bodyPr>
          <a:lstStyle/>
          <a:p>
            <a:r>
              <a:rPr lang="en-US" dirty="0"/>
              <a:t>Online Account</a:t>
            </a:r>
          </a:p>
        </p:txBody>
      </p:sp>
      <p:sp>
        <p:nvSpPr>
          <p:cNvPr id="3" name="Content Placeholder 2">
            <a:extLst>
              <a:ext uri="{FF2B5EF4-FFF2-40B4-BE49-F238E27FC236}">
                <a16:creationId xmlns:a16="http://schemas.microsoft.com/office/drawing/2014/main" id="{CA971ECD-8690-4828-ADCD-8265593D907D}"/>
              </a:ext>
            </a:extLst>
          </p:cNvPr>
          <p:cNvSpPr>
            <a:spLocks noGrp="1"/>
          </p:cNvSpPr>
          <p:nvPr>
            <p:ph idx="1"/>
          </p:nvPr>
        </p:nvSpPr>
        <p:spPr>
          <a:xfrm>
            <a:off x="0" y="757382"/>
            <a:ext cx="12192000" cy="6100618"/>
          </a:xfrm>
        </p:spPr>
        <p:txBody>
          <a:bodyPr>
            <a:normAutofit fontScale="40000" lnSpcReduction="20000"/>
          </a:bodyPr>
          <a:lstStyle/>
          <a:p>
            <a:r>
              <a:rPr lang="en-US" dirty="0"/>
              <a:t>Once the online account has been created, you can associate a local user account with an online user account by following these steps:</a:t>
            </a:r>
          </a:p>
          <a:p>
            <a:pPr lvl="0"/>
            <a:r>
              <a:rPr lang="en-US" dirty="0"/>
              <a:t>Select </a:t>
            </a:r>
            <a:r>
              <a:rPr lang="en-US" b="1" dirty="0"/>
              <a:t>Start</a:t>
            </a:r>
            <a:r>
              <a:rPr lang="en-US" dirty="0"/>
              <a:t>.</a:t>
            </a:r>
          </a:p>
          <a:p>
            <a:pPr lvl="0"/>
            <a:r>
              <a:rPr lang="en-US" dirty="0"/>
              <a:t>Select </a:t>
            </a:r>
            <a:r>
              <a:rPr lang="en-US" b="1" dirty="0"/>
              <a:t>Settings</a:t>
            </a:r>
            <a:r>
              <a:rPr lang="en-US" dirty="0"/>
              <a:t>.</a:t>
            </a:r>
          </a:p>
          <a:p>
            <a:pPr lvl="0"/>
            <a:r>
              <a:rPr lang="en-US" dirty="0"/>
              <a:t>Select </a:t>
            </a:r>
            <a:r>
              <a:rPr lang="en-US" b="1" dirty="0"/>
              <a:t>Accounts</a:t>
            </a:r>
            <a:r>
              <a:rPr lang="en-US" dirty="0"/>
              <a:t>.</a:t>
            </a:r>
          </a:p>
          <a:p>
            <a:pPr lvl="0"/>
            <a:r>
              <a:rPr lang="en-US" dirty="0"/>
              <a:t>Select </a:t>
            </a:r>
            <a:r>
              <a:rPr lang="en-US" b="1" dirty="0"/>
              <a:t>Your Account</a:t>
            </a:r>
            <a:r>
              <a:rPr lang="en-US" dirty="0"/>
              <a:t>.</a:t>
            </a:r>
          </a:p>
          <a:p>
            <a:pPr lvl="0"/>
            <a:r>
              <a:rPr lang="en-US" dirty="0"/>
              <a:t>Select </a:t>
            </a:r>
            <a:r>
              <a:rPr lang="en-US" b="1" dirty="0"/>
              <a:t>Sign in with a Microsoft account instead</a:t>
            </a:r>
            <a:r>
              <a:rPr lang="en-US" dirty="0"/>
              <a:t>.</a:t>
            </a:r>
          </a:p>
          <a:p>
            <a:pPr marL="0" indent="0">
              <a:buNone/>
            </a:pPr>
            <a:r>
              <a:rPr lang="en-US" dirty="0"/>
              <a:t>Online account settings can be managed by going to the Manage My Microsoft Account by following these steps:</a:t>
            </a:r>
          </a:p>
          <a:p>
            <a:pPr lvl="0"/>
            <a:r>
              <a:rPr lang="en-US" dirty="0"/>
              <a:t>Select </a:t>
            </a:r>
            <a:r>
              <a:rPr lang="en-US" b="1" dirty="0"/>
              <a:t>Start</a:t>
            </a:r>
            <a:r>
              <a:rPr lang="en-US" dirty="0"/>
              <a:t>.</a:t>
            </a:r>
          </a:p>
          <a:p>
            <a:pPr lvl="0"/>
            <a:r>
              <a:rPr lang="en-US" dirty="0"/>
              <a:t>Select </a:t>
            </a:r>
            <a:r>
              <a:rPr lang="en-US" b="1" dirty="0"/>
              <a:t>Settings</a:t>
            </a:r>
            <a:r>
              <a:rPr lang="en-US" dirty="0"/>
              <a:t>.</a:t>
            </a:r>
          </a:p>
          <a:p>
            <a:pPr lvl="0"/>
            <a:r>
              <a:rPr lang="en-US" dirty="0"/>
              <a:t>Select </a:t>
            </a:r>
            <a:r>
              <a:rPr lang="en-US" b="1" dirty="0"/>
              <a:t>Accounts</a:t>
            </a:r>
            <a:r>
              <a:rPr lang="en-US" dirty="0"/>
              <a:t>.</a:t>
            </a:r>
          </a:p>
          <a:p>
            <a:pPr lvl="0"/>
            <a:r>
              <a:rPr lang="en-US" dirty="0"/>
              <a:t>Select </a:t>
            </a:r>
            <a:r>
              <a:rPr lang="en-US" b="1" dirty="0"/>
              <a:t>Your Account</a:t>
            </a:r>
            <a:r>
              <a:rPr lang="en-US" dirty="0"/>
              <a:t>.</a:t>
            </a:r>
          </a:p>
          <a:p>
            <a:pPr lvl="0"/>
            <a:r>
              <a:rPr lang="en-US" dirty="0"/>
              <a:t>Select </a:t>
            </a:r>
            <a:r>
              <a:rPr lang="en-US" b="1" dirty="0"/>
              <a:t>Manage My Microsoft Account</a:t>
            </a:r>
            <a:r>
              <a:rPr lang="en-US" dirty="0"/>
              <a:t>.</a:t>
            </a:r>
          </a:p>
          <a:p>
            <a:r>
              <a:rPr lang="en-US" dirty="0"/>
              <a:t>From the Manage My Microsoft Account, the following information can be managed:</a:t>
            </a:r>
          </a:p>
          <a:p>
            <a:pPr lvl="0"/>
            <a:r>
              <a:rPr lang="en-US" dirty="0"/>
              <a:t>Name</a:t>
            </a:r>
          </a:p>
          <a:p>
            <a:pPr lvl="0"/>
            <a:r>
              <a:rPr lang="en-US" dirty="0"/>
              <a:t>The account email address (which is the account name)</a:t>
            </a:r>
          </a:p>
          <a:p>
            <a:pPr lvl="0"/>
            <a:r>
              <a:rPr lang="en-US" dirty="0"/>
              <a:t>Personal info</a:t>
            </a:r>
          </a:p>
          <a:p>
            <a:pPr lvl="0"/>
            <a:r>
              <a:rPr lang="en-US" dirty="0"/>
              <a:t>The account password</a:t>
            </a:r>
          </a:p>
          <a:p>
            <a:pPr lvl="0"/>
            <a:r>
              <a:rPr lang="en-US" dirty="0"/>
              <a:t>The account security information</a:t>
            </a:r>
          </a:p>
          <a:p>
            <a:pPr marL="0" indent="0">
              <a:buNone/>
            </a:pPr>
            <a:r>
              <a:rPr lang="en-US" dirty="0"/>
              <a:t>Microsoft accounts also allow you to set screen time that can allocate a specific number of hours that your child can spend in front of their computer each day. To manage a child account go to the Add a child setting by following these steps.</a:t>
            </a:r>
          </a:p>
          <a:p>
            <a:pPr lvl="0"/>
            <a:r>
              <a:rPr lang="en-US" dirty="0"/>
              <a:t>Select </a:t>
            </a:r>
            <a:r>
              <a:rPr lang="en-US" b="1" dirty="0"/>
              <a:t>Start</a:t>
            </a:r>
            <a:r>
              <a:rPr lang="en-US" dirty="0"/>
              <a:t>.</a:t>
            </a:r>
          </a:p>
          <a:p>
            <a:pPr lvl="0"/>
            <a:r>
              <a:rPr lang="en-US" dirty="0"/>
              <a:t>Select </a:t>
            </a:r>
            <a:r>
              <a:rPr lang="en-US" b="1" dirty="0"/>
              <a:t>Settings</a:t>
            </a:r>
            <a:r>
              <a:rPr lang="en-US" dirty="0"/>
              <a:t>.</a:t>
            </a:r>
          </a:p>
          <a:p>
            <a:pPr lvl="0"/>
            <a:r>
              <a:rPr lang="en-US" dirty="0"/>
              <a:t>Select </a:t>
            </a:r>
            <a:r>
              <a:rPr lang="en-US" b="1" dirty="0"/>
              <a:t>Accounts</a:t>
            </a:r>
            <a:r>
              <a:rPr lang="en-US" dirty="0"/>
              <a:t>.</a:t>
            </a:r>
          </a:p>
          <a:p>
            <a:pPr lvl="0"/>
            <a:r>
              <a:rPr lang="en-US" dirty="0"/>
              <a:t>Select </a:t>
            </a:r>
            <a:r>
              <a:rPr lang="en-US" b="1" dirty="0"/>
              <a:t>Family &amp; other people</a:t>
            </a:r>
            <a:r>
              <a:rPr lang="en-US" dirty="0"/>
              <a:t>.</a:t>
            </a:r>
          </a:p>
          <a:p>
            <a:pPr lvl="0"/>
            <a:r>
              <a:rPr lang="en-US" dirty="0"/>
              <a:t>Select </a:t>
            </a:r>
            <a:r>
              <a:rPr lang="en-US" b="1" dirty="0"/>
              <a:t>Add a child</a:t>
            </a:r>
            <a:r>
              <a:rPr lang="en-US" dirty="0"/>
              <a:t>.</a:t>
            </a:r>
          </a:p>
          <a:p>
            <a:pPr marL="0" indent="0">
              <a:buNone/>
            </a:pPr>
            <a:endParaRPr lang="en-US" dirty="0"/>
          </a:p>
        </p:txBody>
      </p:sp>
    </p:spTree>
    <p:extLst>
      <p:ext uri="{BB962C8B-B14F-4D97-AF65-F5344CB8AC3E}">
        <p14:creationId xmlns:p14="http://schemas.microsoft.com/office/powerpoint/2010/main" val="24579882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6FA736-3CF4-46FB-930B-E1219A143515}"/>
              </a:ext>
            </a:extLst>
          </p:cNvPr>
          <p:cNvSpPr>
            <a:spLocks noGrp="1"/>
          </p:cNvSpPr>
          <p:nvPr>
            <p:ph type="title"/>
          </p:nvPr>
        </p:nvSpPr>
        <p:spPr>
          <a:xfrm>
            <a:off x="838200" y="631825"/>
            <a:ext cx="10515600" cy="1325563"/>
          </a:xfrm>
        </p:spPr>
        <p:txBody>
          <a:bodyPr>
            <a:normAutofit/>
          </a:bodyPr>
          <a:lstStyle/>
          <a:p>
            <a:r>
              <a:rPr lang="en-US" dirty="0"/>
              <a:t>UAC: User Account Control</a:t>
            </a:r>
          </a:p>
        </p:txBody>
      </p:sp>
      <p:sp>
        <p:nvSpPr>
          <p:cNvPr id="3" name="Content Placeholder 2">
            <a:extLst>
              <a:ext uri="{FF2B5EF4-FFF2-40B4-BE49-F238E27FC236}">
                <a16:creationId xmlns:a16="http://schemas.microsoft.com/office/drawing/2014/main" id="{00E0B133-7432-45B1-A8E8-8144CFB5C243}"/>
              </a:ext>
            </a:extLst>
          </p:cNvPr>
          <p:cNvSpPr>
            <a:spLocks noGrp="1"/>
          </p:cNvSpPr>
          <p:nvPr>
            <p:ph idx="1"/>
          </p:nvPr>
        </p:nvSpPr>
        <p:spPr>
          <a:xfrm>
            <a:off x="838200" y="1579417"/>
            <a:ext cx="10515600" cy="4849091"/>
          </a:xfrm>
        </p:spPr>
        <p:txBody>
          <a:bodyPr>
            <a:normAutofit/>
          </a:bodyPr>
          <a:lstStyle/>
          <a:p>
            <a:pPr marL="0" indent="0">
              <a:buNone/>
            </a:pPr>
            <a:r>
              <a:rPr lang="en-US" sz="1200" dirty="0"/>
              <a:t>User Account Control (UAC) helps minimize the dangers of unwanted actions or unintended software installations. UAC prompts for permission before allowing changes that can affect your computer's security or performance. How UAC works depends on the user account type:</a:t>
            </a:r>
          </a:p>
          <a:p>
            <a:pPr lvl="0"/>
            <a:r>
              <a:rPr lang="en-US" sz="1200" dirty="0"/>
              <a:t>A standard user account is an account that has the least amount of user rights and privileges required to perform most basic tasks. An administrator account can perform any action on the system.</a:t>
            </a:r>
          </a:p>
          <a:p>
            <a:pPr lvl="0"/>
            <a:r>
              <a:rPr lang="en-US" sz="1200" dirty="0"/>
              <a:t>Regardless of the user account type, the system first attempts to perform any action using standard user privileges. If standard user rights are not sufficient to perform a task, UAC requests privilege </a:t>
            </a:r>
            <a:r>
              <a:rPr lang="en-US" sz="1200" i="1" dirty="0"/>
              <a:t>elevation</a:t>
            </a:r>
            <a:r>
              <a:rPr lang="en-US" sz="1200" dirty="0"/>
              <a:t>:</a:t>
            </a:r>
          </a:p>
          <a:p>
            <a:pPr lvl="1"/>
            <a:r>
              <a:rPr lang="en-US" sz="1200" dirty="0"/>
              <a:t>The standard user is prompted to provide administrator user credentials (username and password). This process is referred to as </a:t>
            </a:r>
            <a:r>
              <a:rPr lang="en-US" sz="1200" i="1" dirty="0"/>
              <a:t>Prompt for credentials</a:t>
            </a:r>
            <a:r>
              <a:rPr lang="en-US" sz="1200" dirty="0"/>
              <a:t>.</a:t>
            </a:r>
          </a:p>
          <a:p>
            <a:pPr lvl="1"/>
            <a:r>
              <a:rPr lang="en-US" sz="1200" dirty="0"/>
              <a:t>The administrator user is asked whether the requested task should be allowed. Because the administrator has already logged on with an administrator username and password, this is a simple Continue or Cancel question. This process is referred to as </a:t>
            </a:r>
            <a:r>
              <a:rPr lang="en-US" sz="1200" i="1" dirty="0"/>
              <a:t>Prompt for consent</a:t>
            </a:r>
            <a:r>
              <a:rPr lang="en-US" sz="1200" dirty="0"/>
              <a:t>.</a:t>
            </a:r>
          </a:p>
          <a:p>
            <a:pPr lvl="0"/>
            <a:r>
              <a:rPr lang="en-US" sz="1200" dirty="0"/>
              <a:t>Actions that require elevated credentials are typically indicated in the interface with a shield icon.</a:t>
            </a:r>
          </a:p>
          <a:p>
            <a:pPr lvl="0"/>
            <a:r>
              <a:rPr lang="en-US" sz="1200" dirty="0"/>
              <a:t>Prompting for credentials or consent activates the Secure Desktop. With the Secure Desktop, the desktop and all active applications are darkened, and the prompt appears over the shaded desktop. You must respond to the prompt before you can continue with the requested operation or return to the desktop.</a:t>
            </a:r>
          </a:p>
          <a:p>
            <a:pPr lvl="0"/>
            <a:r>
              <a:rPr lang="en-US" sz="1200" dirty="0"/>
              <a:t>If you disable the Secure Desktop, the prompt is still shown, but the desktop is not dimmed (or locked), allowing you to work with the desktop without responding to the prompt.</a:t>
            </a:r>
          </a:p>
          <a:p>
            <a:pPr marL="0" indent="0">
              <a:buNone/>
            </a:pPr>
            <a:r>
              <a:rPr lang="en-US" sz="1200" dirty="0"/>
              <a:t>To manage UAC settings go to Control Panel and follow these steps:</a:t>
            </a:r>
          </a:p>
          <a:p>
            <a:pPr lvl="0"/>
            <a:r>
              <a:rPr lang="en-US" sz="1200" dirty="0"/>
              <a:t>Select </a:t>
            </a:r>
            <a:r>
              <a:rPr lang="en-US" sz="1200" b="1" dirty="0"/>
              <a:t>System and Security</a:t>
            </a:r>
            <a:r>
              <a:rPr lang="en-US" sz="1200" dirty="0"/>
              <a:t>.</a:t>
            </a:r>
          </a:p>
          <a:p>
            <a:pPr lvl="0"/>
            <a:r>
              <a:rPr lang="en-US" sz="1200" dirty="0"/>
              <a:t>Select </a:t>
            </a:r>
            <a:r>
              <a:rPr lang="en-US" sz="1200" b="1" dirty="0"/>
              <a:t>Security and Maintenance</a:t>
            </a:r>
            <a:r>
              <a:rPr lang="en-US" sz="1200" dirty="0"/>
              <a:t>.</a:t>
            </a:r>
          </a:p>
          <a:p>
            <a:pPr lvl="0"/>
            <a:r>
              <a:rPr lang="en-US" sz="1200" dirty="0"/>
              <a:t>Expand </a:t>
            </a:r>
            <a:r>
              <a:rPr lang="en-US" sz="1200" b="1" dirty="0"/>
              <a:t>Security</a:t>
            </a:r>
            <a:r>
              <a:rPr lang="en-US" sz="1200" dirty="0"/>
              <a:t>.</a:t>
            </a:r>
          </a:p>
          <a:p>
            <a:pPr lvl="0"/>
            <a:r>
              <a:rPr lang="en-US" sz="1200" dirty="0"/>
              <a:t>Go to User Account Control, select </a:t>
            </a:r>
            <a:r>
              <a:rPr lang="en-US" sz="1200" b="1" dirty="0"/>
              <a:t>Change Settings</a:t>
            </a:r>
            <a:r>
              <a:rPr lang="en-US" sz="1200" dirty="0"/>
              <a:t>.</a:t>
            </a:r>
          </a:p>
          <a:p>
            <a:pPr marL="0" indent="0">
              <a:buNone/>
            </a:pPr>
            <a:endParaRPr lang="en-US" sz="1000" dirty="0"/>
          </a:p>
        </p:txBody>
      </p:sp>
    </p:spTree>
    <p:extLst>
      <p:ext uri="{BB962C8B-B14F-4D97-AF65-F5344CB8AC3E}">
        <p14:creationId xmlns:p14="http://schemas.microsoft.com/office/powerpoint/2010/main" val="41084049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DDC388-4C8B-4B8D-AD34-5DF23467A4C8}"/>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200" kern="1200">
                <a:solidFill>
                  <a:srgbClr val="FFFFFF"/>
                </a:solidFill>
                <a:latin typeface="+mj-lt"/>
                <a:ea typeface="+mj-ea"/>
                <a:cs typeface="+mj-cs"/>
              </a:rPr>
              <a:t>UAC Configurations</a:t>
            </a:r>
          </a:p>
        </p:txBody>
      </p:sp>
      <p:graphicFrame>
        <p:nvGraphicFramePr>
          <p:cNvPr id="4" name="Content Placeholder 3">
            <a:extLst>
              <a:ext uri="{FF2B5EF4-FFF2-40B4-BE49-F238E27FC236}">
                <a16:creationId xmlns:a16="http://schemas.microsoft.com/office/drawing/2014/main" id="{9654CD32-96EB-4352-97D9-F2B39A8503CC}"/>
              </a:ext>
            </a:extLst>
          </p:cNvPr>
          <p:cNvGraphicFramePr>
            <a:graphicFrameLocks noGrp="1"/>
          </p:cNvGraphicFramePr>
          <p:nvPr>
            <p:ph idx="1"/>
            <p:extLst>
              <p:ext uri="{D42A27DB-BD31-4B8C-83A1-F6EECF244321}">
                <p14:modId xmlns:p14="http://schemas.microsoft.com/office/powerpoint/2010/main" val="3197428308"/>
              </p:ext>
            </p:extLst>
          </p:nvPr>
        </p:nvGraphicFramePr>
        <p:xfrm>
          <a:off x="4038600" y="-1"/>
          <a:ext cx="8153400" cy="6857998"/>
        </p:xfrm>
        <a:graphic>
          <a:graphicData uri="http://schemas.openxmlformats.org/drawingml/2006/table">
            <a:tbl>
              <a:tblPr firstRow="1" firstCol="1" bandRow="1"/>
              <a:tblGrid>
                <a:gridCol w="4022449">
                  <a:extLst>
                    <a:ext uri="{9D8B030D-6E8A-4147-A177-3AD203B41FA5}">
                      <a16:colId xmlns:a16="http://schemas.microsoft.com/office/drawing/2014/main" val="2906242996"/>
                    </a:ext>
                  </a:extLst>
                </a:gridCol>
                <a:gridCol w="4130951">
                  <a:extLst>
                    <a:ext uri="{9D8B030D-6E8A-4147-A177-3AD203B41FA5}">
                      <a16:colId xmlns:a16="http://schemas.microsoft.com/office/drawing/2014/main" val="4243249076"/>
                    </a:ext>
                  </a:extLst>
                </a:gridCol>
              </a:tblGrid>
              <a:tr h="1596861">
                <a:tc>
                  <a:txBody>
                    <a:bodyPr/>
                    <a:lstStyle/>
                    <a:p>
                      <a:pPr marL="0" marR="0" algn="ctr" fontAlgn="ctr">
                        <a:lnSpc>
                          <a:spcPct val="115000"/>
                        </a:lnSpc>
                        <a:spcBef>
                          <a:spcPts val="375"/>
                        </a:spcBef>
                        <a:spcAft>
                          <a:spcPts val="375"/>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Always notify</a:t>
                      </a:r>
                      <a:endParaRPr lang="en-US" sz="1200" b="0" i="0" u="none" strike="noStrike">
                        <a:effectLst/>
                        <a:latin typeface="Arial" panose="020B0604020202020204" pitchFamily="34" charset="0"/>
                      </a:endParaRPr>
                    </a:p>
                  </a:txBody>
                  <a:tcPr marL="159431" marR="159431" marT="39858" marB="39858"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375"/>
                        </a:spcBef>
                        <a:spcAft>
                          <a:spcPts val="375"/>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When configured to always notify:</a:t>
                      </a:r>
                      <a:endParaRPr lang="en-US" sz="12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Notification occurs when programs make changes</a:t>
                      </a:r>
                      <a:endParaRPr lang="en-US" sz="12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Notification occurs when you make changes</a:t>
                      </a:r>
                      <a:endParaRPr lang="en-US" sz="12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The desktop is dimmed (Secure Desktop is enabled)</a:t>
                      </a:r>
                      <a:endParaRPr lang="en-US" sz="1200" b="0" i="0" u="none" strike="noStrike">
                        <a:effectLst/>
                        <a:latin typeface="Arial" panose="020B0604020202020204" pitchFamily="34" charset="0"/>
                      </a:endParaRPr>
                    </a:p>
                  </a:txBody>
                  <a:tcPr marL="159431" marR="159431" marT="79715" marB="79715"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293010975"/>
                  </a:ext>
                </a:extLst>
              </a:tr>
              <a:tr h="1912406">
                <a:tc>
                  <a:txBody>
                    <a:bodyPr/>
                    <a:lstStyle/>
                    <a:p>
                      <a:pPr marL="0" marR="0" algn="ctr" fontAlgn="ctr">
                        <a:lnSpc>
                          <a:spcPct val="115000"/>
                        </a:lnSpc>
                        <a:spcBef>
                          <a:spcPts val="0"/>
                        </a:spcBef>
                        <a:spcAft>
                          <a:spcPts val="0"/>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Notify me only when apps try to make changes to my computer (default)</a:t>
                      </a:r>
                      <a:endParaRPr lang="en-US" sz="1200" b="0" i="0" u="none" strike="noStrike">
                        <a:effectLst/>
                        <a:latin typeface="Arial" panose="020B0604020202020204" pitchFamily="34" charset="0"/>
                      </a:endParaRPr>
                    </a:p>
                  </a:txBody>
                  <a:tcPr marL="159431" marR="159431" marT="39858" marB="39858"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When configured to notify for program changes:</a:t>
                      </a:r>
                      <a:endParaRPr lang="en-US" sz="12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Notification occurs when programs make changes</a:t>
                      </a:r>
                      <a:endParaRPr lang="en-US" sz="12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Notification does not occur when you make changes</a:t>
                      </a:r>
                      <a:endParaRPr lang="en-US" sz="12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The desktop is dimmed (Secure Desktop is enabled)</a:t>
                      </a:r>
                      <a:endParaRPr lang="en-US" sz="1200" b="0" i="0" u="none" strike="noStrike">
                        <a:effectLst/>
                        <a:latin typeface="Arial" panose="020B0604020202020204" pitchFamily="34" charset="0"/>
                      </a:endParaRPr>
                    </a:p>
                    <a:p>
                      <a:pPr marL="0" marR="0" algn="l" fontAlgn="ctr">
                        <a:lnSpc>
                          <a:spcPct val="115000"/>
                        </a:lnSpc>
                        <a:spcBef>
                          <a:spcPts val="0"/>
                        </a:spcBef>
                        <a:spcAft>
                          <a:spcPts val="600"/>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This is the default setting.</a:t>
                      </a:r>
                      <a:endParaRPr lang="en-US" sz="1200" b="0" i="0" u="none" strike="noStrike">
                        <a:effectLst/>
                        <a:latin typeface="Arial" panose="020B0604020202020204" pitchFamily="34" charset="0"/>
                      </a:endParaRPr>
                    </a:p>
                  </a:txBody>
                  <a:tcPr marL="159431" marR="159431" marT="79715" marB="79715"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542782154"/>
                  </a:ext>
                </a:extLst>
              </a:tr>
              <a:tr h="2397945">
                <a:tc>
                  <a:txBody>
                    <a:bodyPr/>
                    <a:lstStyle/>
                    <a:p>
                      <a:pPr marL="0" marR="0" algn="ctr" fontAlgn="ctr">
                        <a:lnSpc>
                          <a:spcPct val="115000"/>
                        </a:lnSpc>
                        <a:spcBef>
                          <a:spcPts val="0"/>
                        </a:spcBef>
                        <a:spcAft>
                          <a:spcPts val="0"/>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Notify me only when apps try to make changes to my computer (do not dim my desktop)</a:t>
                      </a:r>
                      <a:endParaRPr lang="en-US" sz="1200" b="0" i="0" u="none" strike="noStrike">
                        <a:effectLst/>
                        <a:latin typeface="Arial" panose="020B0604020202020204" pitchFamily="34" charset="0"/>
                      </a:endParaRPr>
                    </a:p>
                  </a:txBody>
                  <a:tcPr marL="159431" marR="159431" marT="39858" marB="39858"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When configured to notify for program changes without dimming the desktop:</a:t>
                      </a:r>
                      <a:endParaRPr lang="en-US" sz="12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Notification occurs when programs make changes</a:t>
                      </a:r>
                      <a:endParaRPr lang="en-US" sz="12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Notification does not occur when you make changes</a:t>
                      </a:r>
                      <a:endParaRPr lang="en-US" sz="12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The desktop is not dimmed (Secure Desktop is disabled)</a:t>
                      </a:r>
                      <a:endParaRPr lang="en-US" sz="1200" b="0" i="0" u="none" strike="noStrike">
                        <a:effectLst/>
                        <a:latin typeface="Arial" panose="020B0604020202020204" pitchFamily="34" charset="0"/>
                      </a:endParaRPr>
                    </a:p>
                    <a:p>
                      <a:pPr marL="0" marR="0" algn="l" fontAlgn="ctr">
                        <a:lnSpc>
                          <a:spcPct val="115000"/>
                        </a:lnSpc>
                        <a:spcBef>
                          <a:spcPts val="0"/>
                        </a:spcBef>
                        <a:spcAft>
                          <a:spcPts val="0"/>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This setting is recommended only if it takes a long time to dim the desktop.</a:t>
                      </a:r>
                      <a:endParaRPr lang="en-US" sz="1200" b="0" i="0" u="none" strike="noStrike">
                        <a:effectLst/>
                        <a:latin typeface="Arial" panose="020B0604020202020204" pitchFamily="34" charset="0"/>
                      </a:endParaRPr>
                    </a:p>
                  </a:txBody>
                  <a:tcPr marL="159431" marR="159431" marT="79715" marB="79715"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981828988"/>
                  </a:ext>
                </a:extLst>
              </a:tr>
              <a:tr h="950786">
                <a:tc>
                  <a:txBody>
                    <a:bodyPr/>
                    <a:lstStyle/>
                    <a:p>
                      <a:pPr marL="0" marR="0" algn="ctr" fontAlgn="ctr">
                        <a:lnSpc>
                          <a:spcPct val="115000"/>
                        </a:lnSpc>
                        <a:spcBef>
                          <a:spcPts val="0"/>
                        </a:spcBef>
                        <a:spcAft>
                          <a:spcPts val="0"/>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Never notify</a:t>
                      </a:r>
                      <a:endParaRPr lang="en-US" sz="1200" b="0" i="0" u="none" strike="noStrike">
                        <a:effectLst/>
                        <a:latin typeface="Arial" panose="020B0604020202020204" pitchFamily="34" charset="0"/>
                      </a:endParaRPr>
                    </a:p>
                  </a:txBody>
                  <a:tcPr marL="159431" marR="159431" marT="39858" marB="39858"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When configured to never notify, UAC is disabled. No notification occurs and the Secure Desktop is disabled. This setting is not recommended.</a:t>
                      </a:r>
                      <a:endParaRPr lang="en-US" sz="1200" b="0" i="0" u="none" strike="noStrike" dirty="0">
                        <a:effectLst/>
                        <a:latin typeface="Arial" panose="020B0604020202020204" pitchFamily="34" charset="0"/>
                      </a:endParaRPr>
                    </a:p>
                  </a:txBody>
                  <a:tcPr marL="159431" marR="159431" marT="79715" marB="79715"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925212172"/>
                  </a:ext>
                </a:extLst>
              </a:tr>
            </a:tbl>
          </a:graphicData>
        </a:graphic>
      </p:graphicFrame>
    </p:spTree>
    <p:extLst>
      <p:ext uri="{BB962C8B-B14F-4D97-AF65-F5344CB8AC3E}">
        <p14:creationId xmlns:p14="http://schemas.microsoft.com/office/powerpoint/2010/main" val="373641814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F13D9-86D0-4942-B3E2-26B6DCBA92F6}"/>
              </a:ext>
            </a:extLst>
          </p:cNvPr>
          <p:cNvSpPr>
            <a:spLocks noGrp="1"/>
          </p:cNvSpPr>
          <p:nvPr>
            <p:ph type="title"/>
          </p:nvPr>
        </p:nvSpPr>
        <p:spPr>
          <a:xfrm>
            <a:off x="838200" y="0"/>
            <a:ext cx="10515600" cy="632402"/>
          </a:xfrm>
        </p:spPr>
        <p:txBody>
          <a:bodyPr>
            <a:normAutofit fontScale="90000"/>
          </a:bodyPr>
          <a:lstStyle/>
          <a:p>
            <a:r>
              <a:rPr lang="en-US" dirty="0"/>
              <a:t>Local Security Policies: Control UAC</a:t>
            </a:r>
          </a:p>
        </p:txBody>
      </p:sp>
      <p:sp>
        <p:nvSpPr>
          <p:cNvPr id="3" name="Content Placeholder 2">
            <a:extLst>
              <a:ext uri="{FF2B5EF4-FFF2-40B4-BE49-F238E27FC236}">
                <a16:creationId xmlns:a16="http://schemas.microsoft.com/office/drawing/2014/main" id="{9C2649E0-97EE-4C54-BE20-D34D96C66A2F}"/>
              </a:ext>
            </a:extLst>
          </p:cNvPr>
          <p:cNvSpPr>
            <a:spLocks noGrp="1"/>
          </p:cNvSpPr>
          <p:nvPr>
            <p:ph idx="1"/>
          </p:nvPr>
        </p:nvSpPr>
        <p:spPr>
          <a:xfrm>
            <a:off x="0" y="632402"/>
            <a:ext cx="12192000" cy="6225598"/>
          </a:xfrm>
        </p:spPr>
        <p:txBody>
          <a:bodyPr>
            <a:normAutofit fontScale="70000" lnSpcReduction="20000"/>
          </a:bodyPr>
          <a:lstStyle/>
          <a:p>
            <a:pPr lvl="0"/>
            <a:r>
              <a:rPr lang="en-US" dirty="0"/>
              <a:t>In the search box, type </a:t>
            </a:r>
            <a:r>
              <a:rPr lang="en-US" b="1" dirty="0" err="1"/>
              <a:t>secpol.msc</a:t>
            </a:r>
            <a:r>
              <a:rPr lang="en-US" dirty="0"/>
              <a:t>.</a:t>
            </a:r>
          </a:p>
          <a:p>
            <a:pPr lvl="0"/>
            <a:r>
              <a:rPr lang="en-US" dirty="0"/>
              <a:t>Expand </a:t>
            </a:r>
            <a:r>
              <a:rPr lang="en-US" b="1" dirty="0"/>
              <a:t>Local Policies</a:t>
            </a:r>
            <a:r>
              <a:rPr lang="en-US" dirty="0"/>
              <a:t>.</a:t>
            </a:r>
          </a:p>
          <a:p>
            <a:pPr lvl="0"/>
            <a:r>
              <a:rPr lang="en-US" dirty="0"/>
              <a:t>Select </a:t>
            </a:r>
            <a:r>
              <a:rPr lang="en-US" b="1" dirty="0"/>
              <a:t>Security Options</a:t>
            </a:r>
            <a:r>
              <a:rPr lang="en-US" dirty="0"/>
              <a:t>.</a:t>
            </a:r>
          </a:p>
          <a:p>
            <a:pPr marL="0" indent="0">
              <a:buNone/>
            </a:pPr>
            <a:r>
              <a:rPr lang="en-US" dirty="0"/>
              <a:t>You can configure the following Local Security Policies:</a:t>
            </a:r>
          </a:p>
          <a:p>
            <a:pPr lvl="0"/>
            <a:r>
              <a:rPr lang="en-US" dirty="0"/>
              <a:t>Use Admin Approval Mode for the built-in Administrator account</a:t>
            </a:r>
          </a:p>
          <a:p>
            <a:pPr lvl="0"/>
            <a:r>
              <a:rPr lang="en-US" dirty="0"/>
              <a:t>Allow </a:t>
            </a:r>
            <a:r>
              <a:rPr lang="en-US" dirty="0" err="1"/>
              <a:t>UIAccess</a:t>
            </a:r>
            <a:r>
              <a:rPr lang="en-US" dirty="0"/>
              <a:t> applications to prompt for elevation without using the secure desktop</a:t>
            </a:r>
          </a:p>
          <a:p>
            <a:pPr lvl="0"/>
            <a:r>
              <a:rPr lang="en-US" dirty="0"/>
              <a:t>Behavior of the elevation prompt for administrators in Admin Approval Mode</a:t>
            </a:r>
          </a:p>
          <a:p>
            <a:pPr lvl="0"/>
            <a:r>
              <a:rPr lang="en-US" dirty="0"/>
              <a:t>Behavior of the elevation prompt for standard users</a:t>
            </a:r>
          </a:p>
          <a:p>
            <a:pPr lvl="0"/>
            <a:r>
              <a:rPr lang="en-US" dirty="0"/>
              <a:t>Detect application installations and prompt for elevation</a:t>
            </a:r>
          </a:p>
          <a:p>
            <a:pPr lvl="0"/>
            <a:r>
              <a:rPr lang="en-US" dirty="0"/>
              <a:t>Only elevate executable files that are signed and validated</a:t>
            </a:r>
          </a:p>
          <a:p>
            <a:pPr lvl="0"/>
            <a:r>
              <a:rPr lang="en-US" dirty="0"/>
              <a:t>Only elevate </a:t>
            </a:r>
            <a:r>
              <a:rPr lang="en-US" dirty="0" err="1"/>
              <a:t>UIAccess</a:t>
            </a:r>
            <a:r>
              <a:rPr lang="en-US" dirty="0"/>
              <a:t> applications that are installed in secure locations</a:t>
            </a:r>
          </a:p>
          <a:p>
            <a:pPr lvl="0"/>
            <a:r>
              <a:rPr lang="en-US" dirty="0"/>
              <a:t>Run all administrators in Admin Approval Mode</a:t>
            </a:r>
          </a:p>
          <a:p>
            <a:pPr lvl="0"/>
            <a:r>
              <a:rPr lang="en-US" dirty="0"/>
              <a:t>Switch to the secure desktop when prompting for elevation</a:t>
            </a:r>
          </a:p>
          <a:p>
            <a:pPr marL="0" indent="0">
              <a:buNone/>
            </a:pPr>
            <a:r>
              <a:rPr lang="en-US" dirty="0"/>
              <a:t>If you disable UAC (or configure UAC to Never notify), the system no longer prompts when you or a program makes changes that require administrative privileges. This is not a secure configuration, and could expose your computer to attacks. If you disable the UAC prompts, you should be careful about programs that you run because they'll have the same access to your computer as you do.</a:t>
            </a:r>
          </a:p>
          <a:p>
            <a:pPr marL="0" indent="0">
              <a:buNone/>
            </a:pPr>
            <a:r>
              <a:rPr lang="en-US" dirty="0"/>
              <a:t>After enabling or disabling UAC, you must restart the computer to apply the changes. Other changes (such as changing the prompt behavior) can be applied without restarting.</a:t>
            </a:r>
          </a:p>
          <a:p>
            <a:pPr marL="0" indent="0">
              <a:buNone/>
            </a:pPr>
            <a:endParaRPr lang="en-US" dirty="0"/>
          </a:p>
        </p:txBody>
      </p:sp>
    </p:spTree>
    <p:extLst>
      <p:ext uri="{BB962C8B-B14F-4D97-AF65-F5344CB8AC3E}">
        <p14:creationId xmlns:p14="http://schemas.microsoft.com/office/powerpoint/2010/main" val="7646175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DB9A1-7E06-4229-BCD8-8D3C239B1758}"/>
              </a:ext>
            </a:extLst>
          </p:cNvPr>
          <p:cNvSpPr>
            <a:spLocks noGrp="1"/>
          </p:cNvSpPr>
          <p:nvPr>
            <p:ph type="title"/>
          </p:nvPr>
        </p:nvSpPr>
        <p:spPr>
          <a:xfrm>
            <a:off x="838200" y="0"/>
            <a:ext cx="10515600" cy="669348"/>
          </a:xfrm>
        </p:spPr>
        <p:txBody>
          <a:bodyPr>
            <a:normAutofit fontScale="90000"/>
          </a:bodyPr>
          <a:lstStyle/>
          <a:p>
            <a:r>
              <a:rPr lang="en-US" dirty="0"/>
              <a:t>Remote Desktop</a:t>
            </a:r>
          </a:p>
        </p:txBody>
      </p:sp>
      <p:sp>
        <p:nvSpPr>
          <p:cNvPr id="3" name="Content Placeholder 2">
            <a:extLst>
              <a:ext uri="{FF2B5EF4-FFF2-40B4-BE49-F238E27FC236}">
                <a16:creationId xmlns:a16="http://schemas.microsoft.com/office/drawing/2014/main" id="{B4BDB29B-A9E9-4E4C-82E8-95B7DCEB6B68}"/>
              </a:ext>
            </a:extLst>
          </p:cNvPr>
          <p:cNvSpPr>
            <a:spLocks noGrp="1"/>
          </p:cNvSpPr>
          <p:nvPr>
            <p:ph idx="1"/>
          </p:nvPr>
        </p:nvSpPr>
        <p:spPr>
          <a:xfrm>
            <a:off x="0" y="669348"/>
            <a:ext cx="11353800" cy="6188652"/>
          </a:xfrm>
        </p:spPr>
        <p:txBody>
          <a:bodyPr>
            <a:normAutofit fontScale="55000" lnSpcReduction="20000"/>
          </a:bodyPr>
          <a:lstStyle/>
          <a:p>
            <a:pPr marL="0" indent="0">
              <a:buNone/>
            </a:pPr>
            <a:r>
              <a:rPr lang="en-US" dirty="0"/>
              <a:t>With Remote Desktop:</a:t>
            </a:r>
            <a:endParaRPr lang="en-US" sz="3200" dirty="0"/>
          </a:p>
          <a:p>
            <a:pPr lvl="0"/>
            <a:r>
              <a:rPr lang="en-US" dirty="0"/>
              <a:t>The remote host (called the server) is left running in a state ready to accept a connection.</a:t>
            </a:r>
            <a:endParaRPr lang="en-US" sz="3200" dirty="0"/>
          </a:p>
          <a:p>
            <a:pPr lvl="0"/>
            <a:r>
              <a:rPr lang="en-US" dirty="0"/>
              <a:t>The remote client (running on a different computer) establishes the connection and logs on to the remote host.</a:t>
            </a:r>
            <a:endParaRPr lang="en-US" sz="3200" dirty="0"/>
          </a:p>
          <a:p>
            <a:pPr lvl="0"/>
            <a:r>
              <a:rPr lang="en-US" dirty="0"/>
              <a:t>The client computer can then run programs, make configuration changes, or access data on the host computer.</a:t>
            </a:r>
            <a:endParaRPr lang="en-US" sz="3200" dirty="0"/>
          </a:p>
          <a:p>
            <a:pPr marL="0" indent="0">
              <a:buNone/>
            </a:pPr>
            <a:r>
              <a:rPr lang="en-US" dirty="0"/>
              <a:t>Keep in mind the following details when working with Remote Desktop:</a:t>
            </a:r>
            <a:endParaRPr lang="en-US" sz="3200" dirty="0"/>
          </a:p>
          <a:p>
            <a:pPr lvl="0"/>
            <a:r>
              <a:rPr lang="en-US" dirty="0"/>
              <a:t>The Remote Desktop service is supported  only on Professional, Business, Enterprise, and Ultimate editions of Windows. It is supported only on Professional and Enterprise for Windows 10.</a:t>
            </a:r>
            <a:endParaRPr lang="en-US" sz="3200" dirty="0"/>
          </a:p>
          <a:p>
            <a:pPr lvl="0"/>
            <a:r>
              <a:rPr lang="en-US" dirty="0"/>
              <a:t>The Remote Desktop client software is available on all editions of Windows.</a:t>
            </a:r>
            <a:endParaRPr lang="en-US" sz="3200" dirty="0"/>
          </a:p>
          <a:p>
            <a:pPr lvl="0"/>
            <a:r>
              <a:rPr lang="en-US" dirty="0"/>
              <a:t>By default, the Remote Desktop feature is not enabled at installation. Edit the System properties to enable Remote Desktop.</a:t>
            </a:r>
            <a:endParaRPr lang="en-US" sz="3200" dirty="0"/>
          </a:p>
          <a:p>
            <a:pPr lvl="0"/>
            <a:r>
              <a:rPr lang="en-US" dirty="0"/>
              <a:t>By default, Administrators have the ability to log on remotely. You can also allow other users to connect to the system by making them members of the Remote Desktop Users group.</a:t>
            </a:r>
            <a:endParaRPr lang="en-US" sz="3200" dirty="0"/>
          </a:p>
          <a:p>
            <a:pPr lvl="0"/>
            <a:r>
              <a:rPr lang="en-US" dirty="0"/>
              <a:t>The user account that is used to authenticate through the Remote Desktop connection must have a password assigned. If one is not set, the connection cannot be established.</a:t>
            </a:r>
            <a:endParaRPr lang="en-US" sz="3200" dirty="0"/>
          </a:p>
          <a:p>
            <a:pPr lvl="0"/>
            <a:r>
              <a:rPr lang="en-US" dirty="0"/>
              <a:t>Firewalls must be configured to allow Remote Desktop traffic through them. This is done by opening TCP port 3389 (by default). This port is opened automatically on the Remote Desktop host when remote connections are enabled.</a:t>
            </a:r>
            <a:endParaRPr lang="en-US" sz="3200" dirty="0"/>
          </a:p>
          <a:p>
            <a:pPr lvl="0"/>
            <a:r>
              <a:rPr lang="en-US" dirty="0"/>
              <a:t>As you make the connection, you can configure the connection to redirect devices on the host device to the client device. For example, Remote Desktop can:</a:t>
            </a:r>
            <a:endParaRPr lang="en-US" sz="3200" dirty="0"/>
          </a:p>
          <a:p>
            <a:pPr lvl="1"/>
            <a:r>
              <a:rPr lang="en-US" dirty="0"/>
              <a:t>Play sound from the remote computer through the local computer's speakers.</a:t>
            </a:r>
            <a:endParaRPr lang="en-US" sz="2800" dirty="0"/>
          </a:p>
          <a:p>
            <a:pPr lvl="1"/>
            <a:r>
              <a:rPr lang="en-US" dirty="0"/>
              <a:t>Connect a printer on the local computer to the remote computer. When printing from an application on the remote computer, the print job is redirected through the Remote Desktop connection to the local printer.</a:t>
            </a:r>
            <a:endParaRPr lang="en-US" sz="2800" dirty="0"/>
          </a:p>
          <a:p>
            <a:pPr lvl="1"/>
            <a:r>
              <a:rPr lang="en-US" dirty="0"/>
              <a:t>Map local drives to the remote computer. This allows access to local drives from the remote computer. It also makes it easy to share files between the remote and local computers.</a:t>
            </a:r>
            <a:endParaRPr lang="en-US" sz="2800" dirty="0"/>
          </a:p>
          <a:p>
            <a:pPr marL="0" indent="0">
              <a:buNone/>
            </a:pPr>
            <a:r>
              <a:rPr lang="en-US" dirty="0"/>
              <a:t>In addition to Remote Desktop, you can use the following protocols for remote access administration:</a:t>
            </a:r>
            <a:endParaRPr lang="en-US" sz="3200" dirty="0"/>
          </a:p>
          <a:p>
            <a:pPr lvl="0"/>
            <a:r>
              <a:rPr lang="en-US" dirty="0"/>
              <a:t>Telnet opens a plain-text, unsecured, remote console connection. Telnet uses TCP port 23.</a:t>
            </a:r>
            <a:endParaRPr lang="en-US" sz="3200" dirty="0"/>
          </a:p>
          <a:p>
            <a:pPr lvl="0"/>
            <a:r>
              <a:rPr lang="en-US" dirty="0"/>
              <a:t>Secure Shell (SSH) provides the same capabilities as Telnet, but encrypts the data being transferred. SSH uses TCP port 22.</a:t>
            </a:r>
            <a:endParaRPr lang="en-US" sz="3200" dirty="0"/>
          </a:p>
          <a:p>
            <a:pPr marL="0" indent="0">
              <a:buNone/>
            </a:pPr>
            <a:endParaRPr lang="en-US" dirty="0"/>
          </a:p>
        </p:txBody>
      </p:sp>
    </p:spTree>
    <p:extLst>
      <p:ext uri="{BB962C8B-B14F-4D97-AF65-F5344CB8AC3E}">
        <p14:creationId xmlns:p14="http://schemas.microsoft.com/office/powerpoint/2010/main" val="353488964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D82E1-971A-472B-9FDA-C5952998044C}"/>
              </a:ext>
            </a:extLst>
          </p:cNvPr>
          <p:cNvSpPr>
            <a:spLocks noGrp="1"/>
          </p:cNvSpPr>
          <p:nvPr>
            <p:ph type="title"/>
          </p:nvPr>
        </p:nvSpPr>
        <p:spPr>
          <a:xfrm>
            <a:off x="838200" y="0"/>
            <a:ext cx="10515600" cy="475384"/>
          </a:xfrm>
        </p:spPr>
        <p:txBody>
          <a:bodyPr>
            <a:normAutofit fontScale="90000"/>
          </a:bodyPr>
          <a:lstStyle/>
          <a:p>
            <a:r>
              <a:rPr lang="en-US" dirty="0"/>
              <a:t>Remote Assistance</a:t>
            </a:r>
          </a:p>
        </p:txBody>
      </p:sp>
      <p:sp>
        <p:nvSpPr>
          <p:cNvPr id="3" name="Content Placeholder 2">
            <a:extLst>
              <a:ext uri="{FF2B5EF4-FFF2-40B4-BE49-F238E27FC236}">
                <a16:creationId xmlns:a16="http://schemas.microsoft.com/office/drawing/2014/main" id="{88104261-A8DE-4929-9DDB-F7ED825DB207}"/>
              </a:ext>
            </a:extLst>
          </p:cNvPr>
          <p:cNvSpPr>
            <a:spLocks noGrp="1"/>
          </p:cNvSpPr>
          <p:nvPr>
            <p:ph idx="1"/>
          </p:nvPr>
        </p:nvSpPr>
        <p:spPr>
          <a:xfrm>
            <a:off x="0" y="475384"/>
            <a:ext cx="12192000" cy="6382616"/>
          </a:xfrm>
        </p:spPr>
        <p:txBody>
          <a:bodyPr>
            <a:normAutofit fontScale="62500" lnSpcReduction="20000"/>
          </a:bodyPr>
          <a:lstStyle/>
          <a:p>
            <a:pPr marL="0" indent="0">
              <a:buNone/>
            </a:pPr>
            <a:r>
              <a:rPr lang="en-US" dirty="0"/>
              <a:t>Remote Assistance allows a person needing help with their computer to request help from another user, such as a help desk technician or workstation support professional. The person offering assistance can view the desktop of the requester and, with permission, perform actions remotely.</a:t>
            </a:r>
            <a:endParaRPr lang="en-US" sz="3200" dirty="0"/>
          </a:p>
          <a:p>
            <a:pPr marL="0" indent="0">
              <a:buNone/>
            </a:pPr>
            <a:r>
              <a:rPr lang="en-US" dirty="0"/>
              <a:t>The quickest way to access remote settings is to type </a:t>
            </a:r>
            <a:r>
              <a:rPr lang="en-US" b="1" dirty="0"/>
              <a:t>Allow remote access to your computer</a:t>
            </a:r>
            <a:r>
              <a:rPr lang="en-US" dirty="0"/>
              <a:t> in the search box on the taskbar.</a:t>
            </a:r>
            <a:endParaRPr lang="en-US" sz="3200" dirty="0"/>
          </a:p>
          <a:p>
            <a:pPr lvl="0"/>
            <a:r>
              <a:rPr lang="en-US" dirty="0"/>
              <a:t>Remote Assistance uses the Remote Desktop Protocol (RDP) for sending desktop information to a remote computer.</a:t>
            </a:r>
            <a:endParaRPr lang="en-US" sz="3200" dirty="0"/>
          </a:p>
          <a:p>
            <a:pPr lvl="0"/>
            <a:r>
              <a:rPr lang="en-US" dirty="0"/>
              <a:t>Remote Assistance must be enabled on the target computer. Use the Remote tab in System Properties to enable Remote Assistance and to specify whether remote control is allowed.</a:t>
            </a:r>
            <a:endParaRPr lang="en-US" sz="3200" dirty="0"/>
          </a:p>
          <a:p>
            <a:pPr lvl="0"/>
            <a:r>
              <a:rPr lang="en-US" dirty="0"/>
              <a:t>Firewalls must be configured to allow Remote Assistance connections. This is done by opening TCP port 3389 (by default).</a:t>
            </a:r>
            <a:endParaRPr lang="en-US" sz="3200" dirty="0"/>
          </a:p>
          <a:p>
            <a:pPr lvl="0"/>
            <a:r>
              <a:rPr lang="en-US" dirty="0"/>
              <a:t>A Remote Assistance session is initiated by sending an assistance invitation. The invitation includes information that allows the remote user and computer to make the connection, exchange messages, and take control if necessary.</a:t>
            </a:r>
            <a:endParaRPr lang="en-US" sz="3200" dirty="0"/>
          </a:p>
          <a:p>
            <a:pPr lvl="0"/>
            <a:r>
              <a:rPr lang="en-US" dirty="0"/>
              <a:t>To initiate a remote assistance session, select Launch Remote Assistance under System and Security in Control Panel. The requester has three options for sending an invitation:</a:t>
            </a:r>
            <a:endParaRPr lang="en-US" sz="3200" dirty="0"/>
          </a:p>
          <a:p>
            <a:pPr lvl="1"/>
            <a:r>
              <a:rPr lang="en-US" dirty="0"/>
              <a:t>Save the invitation as a file. If this option is selected, the invitation file must be manually attached to an email message and sent to the person providing assistance.</a:t>
            </a:r>
            <a:endParaRPr lang="en-US" sz="2800" dirty="0"/>
          </a:p>
          <a:p>
            <a:pPr lvl="1"/>
            <a:r>
              <a:rPr lang="en-US" dirty="0"/>
              <a:t>Use email to send the invitation. If this option is selected, the user's default email program is launched and the invitation automatically attached to a new message.</a:t>
            </a:r>
            <a:endParaRPr lang="en-US" sz="2800" dirty="0"/>
          </a:p>
          <a:p>
            <a:pPr lvl="1"/>
            <a:r>
              <a:rPr lang="en-US" dirty="0"/>
              <a:t>Use Easy Connect. This allows an invitation to be delivered directly to the person providing assistance through a network connection. However, this option requires that both the requester and the helper have access to Microsoft's global peer-to-peer network. Many (if not most) organizational firewalls block access to this network by default. If this is the case, use one of the above options instead.</a:t>
            </a:r>
            <a:endParaRPr lang="en-US" sz="2800" dirty="0"/>
          </a:p>
          <a:p>
            <a:pPr lvl="0"/>
            <a:r>
              <a:rPr lang="en-US" dirty="0"/>
              <a:t>By default, the requester must initiate the invitation. However, in a corporate environment Active Directory can be configured to allow the expert to initiate a Remote Assistance connection.</a:t>
            </a:r>
            <a:endParaRPr lang="en-US" sz="3200" dirty="0"/>
          </a:p>
          <a:p>
            <a:pPr lvl="0"/>
            <a:r>
              <a:rPr lang="en-US" dirty="0"/>
              <a:t>Invitations require a password and have an expiration date. Expired invitations cannot be answered.</a:t>
            </a:r>
            <a:endParaRPr lang="en-US" sz="3200" dirty="0"/>
          </a:p>
          <a:p>
            <a:pPr lvl="0"/>
            <a:r>
              <a:rPr lang="en-US" dirty="0"/>
              <a:t>With permission, the helper can take control of the user's computer. The user can regain control of the computer at any time by pressing the </a:t>
            </a:r>
            <a:r>
              <a:rPr lang="en-US" b="1" dirty="0"/>
              <a:t>Esc</a:t>
            </a:r>
            <a:r>
              <a:rPr lang="en-US" dirty="0"/>
              <a:t> key, </a:t>
            </a:r>
            <a:r>
              <a:rPr lang="en-US" b="1" dirty="0"/>
              <a:t>Ctrl</a:t>
            </a:r>
            <a:r>
              <a:rPr lang="en-US" dirty="0"/>
              <a:t> + </a:t>
            </a:r>
            <a:r>
              <a:rPr lang="en-US" b="1" dirty="0"/>
              <a:t>C</a:t>
            </a:r>
            <a:r>
              <a:rPr lang="en-US" dirty="0"/>
              <a:t>, or selecting </a:t>
            </a:r>
            <a:r>
              <a:rPr lang="en-US" b="1" dirty="0"/>
              <a:t>Stop Control</a:t>
            </a:r>
            <a:r>
              <a:rPr lang="en-US" dirty="0"/>
              <a:t>.</a:t>
            </a:r>
            <a:endParaRPr lang="en-US" sz="3200" dirty="0"/>
          </a:p>
          <a:p>
            <a:pPr lvl="0"/>
            <a:r>
              <a:rPr lang="en-US" dirty="0"/>
              <a:t>The helper cannot copy files from a user's computer. The user must explicitly send any files the helper may need.</a:t>
            </a:r>
            <a:endParaRPr lang="en-US" sz="3200" dirty="0"/>
          </a:p>
          <a:p>
            <a:pPr marL="0" indent="0">
              <a:buNone/>
            </a:pPr>
            <a:endParaRPr lang="en-US" dirty="0"/>
          </a:p>
        </p:txBody>
      </p:sp>
    </p:spTree>
    <p:extLst>
      <p:ext uri="{BB962C8B-B14F-4D97-AF65-F5344CB8AC3E}">
        <p14:creationId xmlns:p14="http://schemas.microsoft.com/office/powerpoint/2010/main" val="387423546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90071-13DF-4B90-9508-94851F3F297E}"/>
              </a:ext>
            </a:extLst>
          </p:cNvPr>
          <p:cNvSpPr>
            <a:spLocks noGrp="1"/>
          </p:cNvSpPr>
          <p:nvPr>
            <p:ph type="title"/>
          </p:nvPr>
        </p:nvSpPr>
        <p:spPr>
          <a:xfrm>
            <a:off x="838200" y="0"/>
            <a:ext cx="10515600" cy="549275"/>
          </a:xfrm>
        </p:spPr>
        <p:txBody>
          <a:bodyPr>
            <a:normAutofit fontScale="90000"/>
          </a:bodyPr>
          <a:lstStyle/>
          <a:p>
            <a:r>
              <a:rPr lang="en-US" dirty="0"/>
              <a:t>Screen Sharing</a:t>
            </a:r>
          </a:p>
        </p:txBody>
      </p:sp>
      <p:sp>
        <p:nvSpPr>
          <p:cNvPr id="3" name="Content Placeholder 2">
            <a:extLst>
              <a:ext uri="{FF2B5EF4-FFF2-40B4-BE49-F238E27FC236}">
                <a16:creationId xmlns:a16="http://schemas.microsoft.com/office/drawing/2014/main" id="{2E977147-A4FC-4FAF-828D-C024A4DA1D28}"/>
              </a:ext>
            </a:extLst>
          </p:cNvPr>
          <p:cNvSpPr>
            <a:spLocks noGrp="1"/>
          </p:cNvSpPr>
          <p:nvPr>
            <p:ph idx="1"/>
          </p:nvPr>
        </p:nvSpPr>
        <p:spPr>
          <a:xfrm>
            <a:off x="-1" y="674254"/>
            <a:ext cx="12192001" cy="6183745"/>
          </a:xfrm>
        </p:spPr>
        <p:txBody>
          <a:bodyPr>
            <a:normAutofit fontScale="70000" lnSpcReduction="20000"/>
          </a:bodyPr>
          <a:lstStyle/>
          <a:p>
            <a:pPr marL="0" indent="0">
              <a:buNone/>
            </a:pPr>
            <a:r>
              <a:rPr lang="en-US" dirty="0"/>
              <a:t>Keep in mind the following information regarding Screen Sharing:</a:t>
            </a:r>
            <a:endParaRPr lang="en-US" sz="3200" dirty="0"/>
          </a:p>
          <a:p>
            <a:pPr lvl="0"/>
            <a:r>
              <a:rPr lang="en-US" dirty="0"/>
              <a:t>Screen Sharing is disabled by default. To enable Screen Sharing, complete the following steps:</a:t>
            </a:r>
            <a:endParaRPr lang="en-US" sz="3200" dirty="0"/>
          </a:p>
          <a:p>
            <a:pPr lvl="1"/>
            <a:r>
              <a:rPr lang="en-US" dirty="0"/>
              <a:t>Select the </a:t>
            </a:r>
            <a:r>
              <a:rPr lang="en-US" b="1" dirty="0"/>
              <a:t>Apple</a:t>
            </a:r>
            <a:r>
              <a:rPr lang="en-US" dirty="0"/>
              <a:t> menu</a:t>
            </a:r>
            <a:endParaRPr lang="en-US" sz="2800" dirty="0"/>
          </a:p>
          <a:p>
            <a:pPr lvl="1"/>
            <a:r>
              <a:rPr lang="en-US" dirty="0"/>
              <a:t>Select </a:t>
            </a:r>
            <a:r>
              <a:rPr lang="en-US" b="1" dirty="0"/>
              <a:t>System Preferences</a:t>
            </a:r>
            <a:endParaRPr lang="en-US" sz="2800" dirty="0"/>
          </a:p>
          <a:p>
            <a:pPr lvl="1"/>
            <a:r>
              <a:rPr lang="en-US" dirty="0"/>
              <a:t>Select </a:t>
            </a:r>
            <a:r>
              <a:rPr lang="en-US" b="1" dirty="0"/>
              <a:t>Sharing</a:t>
            </a:r>
            <a:endParaRPr lang="en-US" sz="2800" dirty="0"/>
          </a:p>
          <a:p>
            <a:pPr lvl="1"/>
            <a:r>
              <a:rPr lang="en-US" dirty="0"/>
              <a:t>Select </a:t>
            </a:r>
            <a:r>
              <a:rPr lang="en-US" b="1" dirty="0"/>
              <a:t>Screen Sharing</a:t>
            </a:r>
            <a:endParaRPr lang="en-US" sz="2800" dirty="0"/>
          </a:p>
          <a:p>
            <a:pPr lvl="0"/>
            <a:r>
              <a:rPr lang="en-US" dirty="0"/>
              <a:t>You can specify which users are able to connect to the system in the Screen Sharing settings dialog (e.g., all registered users, specific users only, or anyone who requests access).</a:t>
            </a:r>
            <a:endParaRPr lang="en-US" sz="3200" dirty="0"/>
          </a:p>
          <a:p>
            <a:pPr lvl="0"/>
            <a:r>
              <a:rPr lang="en-US" dirty="0"/>
              <a:t>To allow non-Mac systems to use Screen Sharing (i.e., Windows and Linux systems), you need to enable the VNC viewer setting and specify a VNC password.</a:t>
            </a:r>
            <a:endParaRPr lang="en-US" sz="3200" dirty="0"/>
          </a:p>
          <a:p>
            <a:pPr lvl="0"/>
            <a:r>
              <a:rPr lang="en-US" dirty="0"/>
              <a:t>Systems on the network that have Screen Sharing enabled will appear in the Shared category in the Finder window.</a:t>
            </a:r>
            <a:endParaRPr lang="en-US" sz="3200" dirty="0"/>
          </a:p>
          <a:p>
            <a:pPr lvl="0"/>
            <a:r>
              <a:rPr lang="en-US" dirty="0"/>
              <a:t>macOS uses the Screen Sharing app to connect to systems that have Screen Sharing enabled.</a:t>
            </a:r>
            <a:endParaRPr lang="en-US" sz="3200" dirty="0"/>
          </a:p>
          <a:p>
            <a:pPr lvl="0"/>
            <a:r>
              <a:rPr lang="en-US" dirty="0"/>
              <a:t>Screen Sharing has two different sharing modes:</a:t>
            </a:r>
            <a:endParaRPr lang="en-US" sz="3200" dirty="0"/>
          </a:p>
          <a:p>
            <a:pPr lvl="1"/>
            <a:r>
              <a:rPr lang="en-US" dirty="0"/>
              <a:t>Control mode allows you to control the system as if you were physically at the computer.</a:t>
            </a:r>
            <a:endParaRPr lang="en-US" sz="2800" dirty="0"/>
          </a:p>
          <a:p>
            <a:pPr lvl="1"/>
            <a:r>
              <a:rPr lang="en-US" dirty="0"/>
              <a:t>Observe mode places control of the system in the hands of the user and is typically used when giving a presentation.</a:t>
            </a:r>
            <a:endParaRPr lang="en-US" sz="2800" dirty="0"/>
          </a:p>
          <a:p>
            <a:pPr lvl="0"/>
            <a:r>
              <a:rPr lang="en-US" dirty="0"/>
              <a:t>With the Shared Clipboard setting enabled, text can be copied between the remote system and the local system.</a:t>
            </a:r>
            <a:endParaRPr lang="en-US" sz="3200" dirty="0"/>
          </a:p>
          <a:p>
            <a:pPr lvl="0"/>
            <a:r>
              <a:rPr lang="en-US" dirty="0"/>
              <a:t>Display and quality settings can be customized in order to match the remote system's settings and connection speed.</a:t>
            </a:r>
            <a:endParaRPr lang="en-US" sz="3200" dirty="0"/>
          </a:p>
          <a:p>
            <a:pPr marL="0" indent="0">
              <a:buNone/>
            </a:pPr>
            <a:endParaRPr lang="en-US" dirty="0"/>
          </a:p>
        </p:txBody>
      </p:sp>
    </p:spTree>
    <p:extLst>
      <p:ext uri="{BB962C8B-B14F-4D97-AF65-F5344CB8AC3E}">
        <p14:creationId xmlns:p14="http://schemas.microsoft.com/office/powerpoint/2010/main" val="3328677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34348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3CE870C-2E2F-4241-937E-5468D785ADD3}"/>
              </a:ext>
            </a:extLst>
          </p:cNvPr>
          <p:cNvSpPr>
            <a:spLocks noGrp="1"/>
          </p:cNvSpPr>
          <p:nvPr>
            <p:ph type="title"/>
          </p:nvPr>
        </p:nvSpPr>
        <p:spPr>
          <a:xfrm>
            <a:off x="526073" y="466578"/>
            <a:ext cx="11139854" cy="930447"/>
          </a:xfrm>
        </p:spPr>
        <p:txBody>
          <a:bodyPr vert="horz" lIns="91440" tIns="45720" rIns="91440" bIns="45720" rtlCol="0" anchor="b">
            <a:normAutofit/>
          </a:bodyPr>
          <a:lstStyle/>
          <a:p>
            <a:pPr algn="ctr"/>
            <a:r>
              <a:rPr lang="en-US" sz="5400" kern="1200">
                <a:solidFill>
                  <a:srgbClr val="FFFFFF"/>
                </a:solidFill>
                <a:latin typeface="+mj-lt"/>
                <a:ea typeface="+mj-ea"/>
                <a:cs typeface="+mj-cs"/>
              </a:rPr>
              <a:t>File Management Command – “cd”</a:t>
            </a:r>
          </a:p>
        </p:txBody>
      </p:sp>
      <p:cxnSp>
        <p:nvCxnSpPr>
          <p:cNvPr id="12" name="Straight Connector 11">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144863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4">
            <a:extLst>
              <a:ext uri="{FF2B5EF4-FFF2-40B4-BE49-F238E27FC236}">
                <a16:creationId xmlns:a16="http://schemas.microsoft.com/office/drawing/2014/main" id="{44DCE410-A5DE-4BA7-9F06-8848A7AE3A84}"/>
              </a:ext>
            </a:extLst>
          </p:cNvPr>
          <p:cNvGraphicFramePr>
            <a:graphicFrameLocks noGrp="1"/>
          </p:cNvGraphicFramePr>
          <p:nvPr>
            <p:ph idx="1"/>
            <p:extLst>
              <p:ext uri="{D42A27DB-BD31-4B8C-83A1-F6EECF244321}">
                <p14:modId xmlns:p14="http://schemas.microsoft.com/office/powerpoint/2010/main" val="2746224506"/>
              </p:ext>
            </p:extLst>
          </p:nvPr>
        </p:nvGraphicFramePr>
        <p:xfrm>
          <a:off x="320040" y="2650836"/>
          <a:ext cx="11496821" cy="3863678"/>
        </p:xfrm>
        <a:graphic>
          <a:graphicData uri="http://schemas.openxmlformats.org/drawingml/2006/table">
            <a:tbl>
              <a:tblPr firstRow="1" firstCol="1" bandRow="1">
                <a:tableStyleId>{5C22544A-7EE6-4342-B048-85BDC9FD1C3A}</a:tableStyleId>
              </a:tblPr>
              <a:tblGrid>
                <a:gridCol w="11496821">
                  <a:extLst>
                    <a:ext uri="{9D8B030D-6E8A-4147-A177-3AD203B41FA5}">
                      <a16:colId xmlns:a16="http://schemas.microsoft.com/office/drawing/2014/main" val="974798595"/>
                    </a:ext>
                  </a:extLst>
                </a:gridCol>
              </a:tblGrid>
              <a:tr h="3863678">
                <a:tc>
                  <a:txBody>
                    <a:bodyPr/>
                    <a:lstStyle/>
                    <a:p>
                      <a:pPr marL="0" marR="0">
                        <a:lnSpc>
                          <a:spcPct val="115000"/>
                        </a:lnSpc>
                        <a:spcBef>
                          <a:spcPts val="375"/>
                        </a:spcBef>
                        <a:spcAft>
                          <a:spcPts val="375"/>
                        </a:spcAft>
                      </a:pPr>
                      <a:r>
                        <a:rPr lang="en-US" sz="1600" dirty="0">
                          <a:effectLst/>
                        </a:rPr>
                        <a:t>Use the cd command to work with the current directory. Common switches used with cd are:</a:t>
                      </a:r>
                      <a:endParaRPr lang="en-US" sz="17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cd by itself shows the current directory (the current directory is usually shown in the command prompt as well).</a:t>
                      </a:r>
                      <a:endParaRPr lang="en-US" sz="17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cd [folder name] changes the current directory to the one specified (if the directory is within the current directory).</a:t>
                      </a:r>
                      <a:endParaRPr lang="en-US" sz="17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cd [full path] changes to the directory specified by the path.</a:t>
                      </a:r>
                      <a:endParaRPr lang="en-US" sz="17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cd .. changes the current directory to the immediate parent directory (moves up one directory level).</a:t>
                      </a:r>
                      <a:endParaRPr lang="en-US" sz="17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cd /D [file] [path] changes the current drive in addition to changing the directory.</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292590" marR="292590" marT="146295" marB="146295" anchor="ctr"/>
                </a:tc>
                <a:extLst>
                  <a:ext uri="{0D108BD9-81ED-4DB2-BD59-A6C34878D82A}">
                    <a16:rowId xmlns:a16="http://schemas.microsoft.com/office/drawing/2014/main" val="2615852770"/>
                  </a:ext>
                </a:extLst>
              </a:tr>
            </a:tbl>
          </a:graphicData>
        </a:graphic>
      </p:graphicFrame>
    </p:spTree>
    <p:extLst>
      <p:ext uri="{BB962C8B-B14F-4D97-AF65-F5344CB8AC3E}">
        <p14:creationId xmlns:p14="http://schemas.microsoft.com/office/powerpoint/2010/main" val="300744092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9E516-78FB-43AB-83FC-71EB3FDEFDF5}"/>
              </a:ext>
            </a:extLst>
          </p:cNvPr>
          <p:cNvSpPr>
            <a:spLocks noGrp="1"/>
          </p:cNvSpPr>
          <p:nvPr>
            <p:ph type="title"/>
          </p:nvPr>
        </p:nvSpPr>
        <p:spPr>
          <a:xfrm>
            <a:off x="838200" y="0"/>
            <a:ext cx="10515600" cy="576984"/>
          </a:xfrm>
        </p:spPr>
        <p:txBody>
          <a:bodyPr>
            <a:normAutofit fontScale="90000"/>
          </a:bodyPr>
          <a:lstStyle/>
          <a:p>
            <a:r>
              <a:rPr lang="en-US" dirty="0"/>
              <a:t>Managing Applications</a:t>
            </a:r>
          </a:p>
        </p:txBody>
      </p:sp>
      <p:sp>
        <p:nvSpPr>
          <p:cNvPr id="3" name="Content Placeholder 2">
            <a:extLst>
              <a:ext uri="{FF2B5EF4-FFF2-40B4-BE49-F238E27FC236}">
                <a16:creationId xmlns:a16="http://schemas.microsoft.com/office/drawing/2014/main" id="{5B89C1A9-A94F-4CA2-BA80-E1D81370A898}"/>
              </a:ext>
            </a:extLst>
          </p:cNvPr>
          <p:cNvSpPr>
            <a:spLocks noGrp="1"/>
          </p:cNvSpPr>
          <p:nvPr>
            <p:ph idx="1"/>
          </p:nvPr>
        </p:nvSpPr>
        <p:spPr>
          <a:xfrm>
            <a:off x="0" y="683490"/>
            <a:ext cx="12192000" cy="6174509"/>
          </a:xfrm>
        </p:spPr>
        <p:txBody>
          <a:bodyPr>
            <a:normAutofit fontScale="92500" lnSpcReduction="10000"/>
          </a:bodyPr>
          <a:lstStyle/>
          <a:p>
            <a:pPr lvl="0"/>
            <a:r>
              <a:rPr lang="en-US" dirty="0"/>
              <a:t>Application installation involves more than just copying the executable files to the computer. Installation typically modifies the registry, creates shortcuts, and configures other settings required by the application.</a:t>
            </a:r>
            <a:endParaRPr lang="en-US" sz="3200" dirty="0"/>
          </a:p>
          <a:p>
            <a:pPr lvl="0"/>
            <a:r>
              <a:rPr lang="en-US" dirty="0"/>
              <a:t>Installation of an application usually creates a tile on the Start menu and may also create a shortcut on the desktop. A </a:t>
            </a:r>
            <a:r>
              <a:rPr lang="en-US" i="1" dirty="0"/>
              <a:t>shortcut</a:t>
            </a:r>
            <a:r>
              <a:rPr lang="en-US" dirty="0"/>
              <a:t> is a pointer file that identifies the location of the executable file that runs the application.</a:t>
            </a:r>
            <a:endParaRPr lang="en-US" sz="3200" dirty="0"/>
          </a:p>
          <a:p>
            <a:pPr lvl="1"/>
            <a:r>
              <a:rPr lang="en-US" dirty="0"/>
              <a:t>Shortcuts that point to removable drives (such as CD/DVD drives) or network drives could become unavailable if the referenced drive is disconnected.</a:t>
            </a:r>
            <a:endParaRPr lang="en-US" sz="2800" dirty="0"/>
          </a:p>
          <a:p>
            <a:pPr lvl="1"/>
            <a:r>
              <a:rPr lang="en-US" dirty="0"/>
              <a:t>During install, you can often choose to add shortcuts for only the current user or all users.</a:t>
            </a:r>
            <a:endParaRPr lang="en-US" sz="2800" dirty="0"/>
          </a:p>
          <a:p>
            <a:pPr lvl="1"/>
            <a:r>
              <a:rPr lang="en-US" dirty="0"/>
              <a:t>The shortcut also identifies a directory that the application uses or references when it first starts. You can modify the directory by changing the </a:t>
            </a:r>
            <a:r>
              <a:rPr lang="en-US" b="1" dirty="0"/>
              <a:t>Start in</a:t>
            </a:r>
            <a:r>
              <a:rPr lang="en-US" dirty="0"/>
              <a:t> property for the shortcut or executable file.</a:t>
            </a:r>
            <a:endParaRPr lang="en-US" sz="2800" dirty="0"/>
          </a:p>
          <a:p>
            <a:pPr lvl="0"/>
            <a:r>
              <a:rPr lang="en-US" dirty="0"/>
              <a:t>A 64-bit operating system can run both 32-bit and 64-bit applications. However, a 32-bit operating system can run only 32-bit applications.</a:t>
            </a:r>
            <a:endParaRPr lang="en-US" sz="3200" dirty="0"/>
          </a:p>
          <a:p>
            <a:pPr lvl="0"/>
            <a:r>
              <a:rPr lang="en-US" dirty="0"/>
              <a:t>By default, applications are installed into the Program Files directory on the root of the system drive.</a:t>
            </a:r>
            <a:endParaRPr lang="en-US" sz="3200" dirty="0"/>
          </a:p>
          <a:p>
            <a:pPr lvl="1"/>
            <a:r>
              <a:rPr lang="en-US" dirty="0"/>
              <a:t>During installation, you typically can specify an alternate install location.</a:t>
            </a:r>
            <a:endParaRPr lang="en-US" sz="2800" dirty="0"/>
          </a:p>
          <a:p>
            <a:pPr lvl="1"/>
            <a:r>
              <a:rPr lang="en-US" dirty="0"/>
              <a:t>64-bit operating system versions include an additional folder named Program Files (x86). 32-bit applications are installed into this folder.</a:t>
            </a:r>
            <a:endParaRPr lang="en-US" sz="2800" dirty="0"/>
          </a:p>
          <a:p>
            <a:pPr marL="0" indent="0">
              <a:buNone/>
            </a:pPr>
            <a:endParaRPr lang="en-US" dirty="0"/>
          </a:p>
        </p:txBody>
      </p:sp>
    </p:spTree>
    <p:extLst>
      <p:ext uri="{BB962C8B-B14F-4D97-AF65-F5344CB8AC3E}">
        <p14:creationId xmlns:p14="http://schemas.microsoft.com/office/powerpoint/2010/main" val="38348338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659B2-CFCC-4E28-AD37-AAAEC7FA423E}"/>
              </a:ext>
            </a:extLst>
          </p:cNvPr>
          <p:cNvSpPr>
            <a:spLocks noGrp="1"/>
          </p:cNvSpPr>
          <p:nvPr>
            <p:ph type="title"/>
          </p:nvPr>
        </p:nvSpPr>
        <p:spPr/>
        <p:txBody>
          <a:bodyPr/>
          <a:lstStyle/>
          <a:p>
            <a:r>
              <a:rPr lang="en-US" dirty="0"/>
              <a:t>Compatibility Mode</a:t>
            </a:r>
          </a:p>
        </p:txBody>
      </p:sp>
      <p:sp>
        <p:nvSpPr>
          <p:cNvPr id="3" name="Content Placeholder 2">
            <a:extLst>
              <a:ext uri="{FF2B5EF4-FFF2-40B4-BE49-F238E27FC236}">
                <a16:creationId xmlns:a16="http://schemas.microsoft.com/office/drawing/2014/main" id="{9247159B-0293-4734-947F-58D8A85D8EC8}"/>
              </a:ext>
            </a:extLst>
          </p:cNvPr>
          <p:cNvSpPr>
            <a:spLocks noGrp="1"/>
          </p:cNvSpPr>
          <p:nvPr>
            <p:ph idx="1"/>
          </p:nvPr>
        </p:nvSpPr>
        <p:spPr>
          <a:xfrm>
            <a:off x="0" y="1825624"/>
            <a:ext cx="12192000" cy="5032375"/>
          </a:xfrm>
        </p:spPr>
        <p:txBody>
          <a:bodyPr>
            <a:normAutofit fontScale="77500" lnSpcReduction="20000"/>
          </a:bodyPr>
          <a:lstStyle/>
          <a:p>
            <a:pPr lvl="0"/>
            <a:r>
              <a:rPr lang="en-US" dirty="0"/>
              <a:t>Use the Compatibility Troubleshooter to automatically determine the settings for the application to run on the current version of Windows. If a solution is found when using the Program Compatibility Troubleshooter, the settings are stored and the application will be launched using the modified environment.</a:t>
            </a:r>
            <a:endParaRPr lang="en-US" sz="3200" dirty="0"/>
          </a:p>
          <a:p>
            <a:pPr lvl="0"/>
            <a:r>
              <a:rPr lang="en-US" dirty="0"/>
              <a:t>Manually specify predefined compatibility mode.</a:t>
            </a:r>
            <a:endParaRPr lang="en-US" sz="3200" dirty="0"/>
          </a:p>
          <a:p>
            <a:pPr lvl="1"/>
            <a:r>
              <a:rPr lang="en-US" dirty="0"/>
              <a:t>The predefined mode replicates the environment of a previous version of a Windows operating system.</a:t>
            </a:r>
            <a:endParaRPr lang="en-US" sz="2800" dirty="0"/>
          </a:p>
          <a:p>
            <a:pPr lvl="1"/>
            <a:r>
              <a:rPr lang="en-US" dirty="0"/>
              <a:t>You manually specify settings by selecting the version of Windows the application was written for. You may have to try more than one to get the application to run correctly.</a:t>
            </a:r>
            <a:endParaRPr lang="en-US" sz="2800" dirty="0"/>
          </a:p>
          <a:p>
            <a:r>
              <a:rPr lang="en-US" dirty="0"/>
              <a:t>The service pack level is an important consideration when selecting a previous version.</a:t>
            </a:r>
            <a:endParaRPr lang="en-US" sz="3600" dirty="0"/>
          </a:p>
          <a:p>
            <a:pPr lvl="0"/>
            <a:r>
              <a:rPr lang="en-US" dirty="0"/>
              <a:t>Manually set compatibility settings without selecting a specific version of Windows. The options that can be configured include:</a:t>
            </a:r>
            <a:endParaRPr lang="en-US" sz="3200" dirty="0"/>
          </a:p>
          <a:p>
            <a:pPr lvl="1"/>
            <a:r>
              <a:rPr lang="en-US" b="1" dirty="0"/>
              <a:t>Reduced color mode</a:t>
            </a:r>
            <a:r>
              <a:rPr lang="en-US" dirty="0"/>
              <a:t> allows applications with a limited color pallet to display correctly. Select one of the following:</a:t>
            </a:r>
            <a:endParaRPr lang="en-US" sz="2800" dirty="0"/>
          </a:p>
          <a:p>
            <a:pPr lvl="2"/>
            <a:r>
              <a:rPr lang="en-US" dirty="0"/>
              <a:t>8-bit (256) color</a:t>
            </a:r>
            <a:endParaRPr lang="en-US" sz="2400" dirty="0"/>
          </a:p>
          <a:p>
            <a:pPr lvl="2"/>
            <a:r>
              <a:rPr lang="en-US" dirty="0"/>
              <a:t>16-bit (65536) color</a:t>
            </a:r>
            <a:endParaRPr lang="en-US" sz="2400" dirty="0"/>
          </a:p>
          <a:p>
            <a:pPr lvl="1"/>
            <a:r>
              <a:rPr lang="en-US" b="1" dirty="0"/>
              <a:t>Run in 640 x 480 screen resolution</a:t>
            </a:r>
            <a:r>
              <a:rPr lang="en-US" dirty="0"/>
              <a:t> allows low resolution applications to display properly.</a:t>
            </a:r>
            <a:endParaRPr lang="en-US" sz="2800" dirty="0"/>
          </a:p>
          <a:p>
            <a:pPr lvl="1"/>
            <a:r>
              <a:rPr lang="en-US" b="1" dirty="0"/>
              <a:t>Disable display scaling on high DPI settings</a:t>
            </a:r>
            <a:r>
              <a:rPr lang="en-US" dirty="0"/>
              <a:t> turns off automatic resizing of applications when large-scale fonts are being used.</a:t>
            </a:r>
            <a:endParaRPr lang="en-US" sz="2800" dirty="0"/>
          </a:p>
          <a:p>
            <a:pPr lvl="1"/>
            <a:r>
              <a:rPr lang="en-US" b="1" dirty="0"/>
              <a:t>Run this program as administrator</a:t>
            </a:r>
            <a:r>
              <a:rPr lang="en-US" dirty="0"/>
              <a:t> configures the application to run with administrator-level privileges. Old applications that ran on legacy versions of Windows may require elevated access to run correctly.</a:t>
            </a:r>
            <a:endParaRPr lang="en-US" sz="2800" dirty="0"/>
          </a:p>
          <a:p>
            <a:pPr marL="0" indent="0">
              <a:buNone/>
            </a:pPr>
            <a:endParaRPr lang="en-US" dirty="0"/>
          </a:p>
        </p:txBody>
      </p:sp>
    </p:spTree>
    <p:extLst>
      <p:ext uri="{BB962C8B-B14F-4D97-AF65-F5344CB8AC3E}">
        <p14:creationId xmlns:p14="http://schemas.microsoft.com/office/powerpoint/2010/main" val="142381635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3E20C-F0E3-4F03-A3BB-5755337AF803}"/>
              </a:ext>
            </a:extLst>
          </p:cNvPr>
          <p:cNvSpPr>
            <a:spLocks noGrp="1"/>
          </p:cNvSpPr>
          <p:nvPr>
            <p:ph type="title"/>
          </p:nvPr>
        </p:nvSpPr>
        <p:spPr/>
        <p:txBody>
          <a:bodyPr/>
          <a:lstStyle/>
          <a:p>
            <a:r>
              <a:rPr lang="en-US" dirty="0"/>
              <a:t>Linux Shell Commands – “yum”</a:t>
            </a:r>
          </a:p>
        </p:txBody>
      </p:sp>
      <p:sp>
        <p:nvSpPr>
          <p:cNvPr id="3" name="Content Placeholder 2">
            <a:extLst>
              <a:ext uri="{FF2B5EF4-FFF2-40B4-BE49-F238E27FC236}">
                <a16:creationId xmlns:a16="http://schemas.microsoft.com/office/drawing/2014/main" id="{5C4F6CAE-1C9B-4935-A612-9CEE0F0FF8A0}"/>
              </a:ext>
            </a:extLst>
          </p:cNvPr>
          <p:cNvSpPr>
            <a:spLocks noGrp="1"/>
          </p:cNvSpPr>
          <p:nvPr>
            <p:ph idx="1"/>
          </p:nvPr>
        </p:nvSpPr>
        <p:spPr>
          <a:xfrm>
            <a:off x="0" y="1825624"/>
            <a:ext cx="12192000" cy="5032375"/>
          </a:xfrm>
        </p:spPr>
        <p:txBody>
          <a:bodyPr>
            <a:normAutofit fontScale="70000" lnSpcReduction="20000"/>
          </a:bodyPr>
          <a:lstStyle/>
          <a:p>
            <a:pPr marL="0" indent="0">
              <a:buNone/>
            </a:pPr>
            <a:r>
              <a:rPr lang="en-US" dirty="0"/>
              <a:t>The yum command installs packages on Linux systems that use the Red Hat Package Manager (RPM). The yum command can automatically locate and download RPM packages for you by searching one or more repositories on the internet. It can install the package and all of its dependencies at the same time.</a:t>
            </a:r>
          </a:p>
          <a:p>
            <a:r>
              <a:rPr lang="en-US" dirty="0"/>
              <a:t>The syntax for using yum is as follows:</a:t>
            </a:r>
          </a:p>
          <a:p>
            <a:pPr lvl="0"/>
            <a:r>
              <a:rPr lang="en-US" b="1" dirty="0"/>
              <a:t>yum install </a:t>
            </a:r>
            <a:r>
              <a:rPr lang="en-US" b="1" i="1" dirty="0" err="1"/>
              <a:t>package_name</a:t>
            </a:r>
            <a:r>
              <a:rPr lang="en-US" dirty="0"/>
              <a:t> installs the specified package.</a:t>
            </a:r>
          </a:p>
          <a:p>
            <a:pPr lvl="0"/>
            <a:r>
              <a:rPr lang="en-US" b="1" dirty="0"/>
              <a:t>yum remove </a:t>
            </a:r>
            <a:r>
              <a:rPr lang="en-US" b="1" i="1" dirty="0" err="1"/>
              <a:t>package_name</a:t>
            </a:r>
            <a:r>
              <a:rPr lang="en-US" dirty="0"/>
              <a:t> uninstalls the specified package.</a:t>
            </a:r>
          </a:p>
          <a:p>
            <a:pPr lvl="0"/>
            <a:r>
              <a:rPr lang="en-US" b="1" dirty="0"/>
              <a:t>yum list installed</a:t>
            </a:r>
            <a:r>
              <a:rPr lang="en-US" dirty="0"/>
              <a:t> lists all packages installed.</a:t>
            </a:r>
          </a:p>
          <a:p>
            <a:pPr lvl="0"/>
            <a:r>
              <a:rPr lang="en-US" b="1" dirty="0"/>
              <a:t>yum list installed </a:t>
            </a:r>
            <a:r>
              <a:rPr lang="en-US" b="1" i="1" dirty="0" err="1"/>
              <a:t>package_name</a:t>
            </a:r>
            <a:r>
              <a:rPr lang="en-US" dirty="0"/>
              <a:t> checks to see if the specified package is installed.</a:t>
            </a:r>
          </a:p>
          <a:p>
            <a:pPr lvl="0"/>
            <a:r>
              <a:rPr lang="en-US" b="1" dirty="0"/>
              <a:t>yum list available</a:t>
            </a:r>
            <a:r>
              <a:rPr lang="en-US" dirty="0"/>
              <a:t> displays a list of all packages available for installation within the internet repositories yum is configured to use.</a:t>
            </a:r>
          </a:p>
          <a:p>
            <a:pPr lvl="0"/>
            <a:r>
              <a:rPr lang="en-US" b="1" dirty="0"/>
              <a:t>yum list updates</a:t>
            </a:r>
            <a:r>
              <a:rPr lang="en-US" dirty="0"/>
              <a:t> generates a list of updates available for all installed packages.</a:t>
            </a:r>
          </a:p>
          <a:p>
            <a:pPr lvl="0"/>
            <a:r>
              <a:rPr lang="en-US" b="1" dirty="0"/>
              <a:t>yum update </a:t>
            </a:r>
            <a:r>
              <a:rPr lang="en-US" b="1" i="1" dirty="0" err="1"/>
              <a:t>package_name</a:t>
            </a:r>
            <a:r>
              <a:rPr lang="en-US" dirty="0"/>
              <a:t> installs updates for the specified package.</a:t>
            </a:r>
          </a:p>
          <a:p>
            <a:pPr lvl="0"/>
            <a:r>
              <a:rPr lang="en-US" b="1" dirty="0"/>
              <a:t>yum info </a:t>
            </a:r>
            <a:r>
              <a:rPr lang="en-US" b="1" i="1" dirty="0" err="1"/>
              <a:t>package_name</a:t>
            </a:r>
            <a:r>
              <a:rPr lang="en-US" dirty="0"/>
              <a:t> displays information about the specified package, including its version and dependencies.</a:t>
            </a:r>
          </a:p>
          <a:p>
            <a:r>
              <a:rPr lang="en-US" b="1" dirty="0"/>
              <a:t>yum search </a:t>
            </a:r>
            <a:r>
              <a:rPr lang="en-US" b="1" i="1" dirty="0"/>
              <a:t>keyword</a:t>
            </a:r>
            <a:r>
              <a:rPr lang="en-US" dirty="0"/>
              <a:t> searches for any packages that contain the specified keyword in the description, summary, or package name fields within the internet repositories yum is configured to use.</a:t>
            </a:r>
          </a:p>
        </p:txBody>
      </p:sp>
    </p:spTree>
    <p:extLst>
      <p:ext uri="{BB962C8B-B14F-4D97-AF65-F5344CB8AC3E}">
        <p14:creationId xmlns:p14="http://schemas.microsoft.com/office/powerpoint/2010/main" val="15552102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A2F10-175D-45EE-9F09-B7FAA333B559}"/>
              </a:ext>
            </a:extLst>
          </p:cNvPr>
          <p:cNvSpPr>
            <a:spLocks noGrp="1"/>
          </p:cNvSpPr>
          <p:nvPr>
            <p:ph type="title"/>
          </p:nvPr>
        </p:nvSpPr>
        <p:spPr/>
        <p:txBody>
          <a:bodyPr/>
          <a:lstStyle/>
          <a:p>
            <a:r>
              <a:rPr lang="en-US" dirty="0"/>
              <a:t>Linux Shell Commands – “apt-get”</a:t>
            </a:r>
          </a:p>
        </p:txBody>
      </p:sp>
      <p:sp>
        <p:nvSpPr>
          <p:cNvPr id="3" name="Content Placeholder 2">
            <a:extLst>
              <a:ext uri="{FF2B5EF4-FFF2-40B4-BE49-F238E27FC236}">
                <a16:creationId xmlns:a16="http://schemas.microsoft.com/office/drawing/2014/main" id="{E7BF1DDF-8E9E-408C-B7ED-456B759235C1}"/>
              </a:ext>
            </a:extLst>
          </p:cNvPr>
          <p:cNvSpPr>
            <a:spLocks noGrp="1"/>
          </p:cNvSpPr>
          <p:nvPr>
            <p:ph idx="1"/>
          </p:nvPr>
        </p:nvSpPr>
        <p:spPr>
          <a:xfrm>
            <a:off x="0" y="1825624"/>
            <a:ext cx="12192000" cy="5032375"/>
          </a:xfrm>
        </p:spPr>
        <p:txBody>
          <a:bodyPr>
            <a:normAutofit/>
          </a:bodyPr>
          <a:lstStyle/>
          <a:p>
            <a:pPr marL="0" indent="0">
              <a:buNone/>
            </a:pPr>
            <a:r>
              <a:rPr lang="en-US" dirty="0"/>
              <a:t>The apt-get command installs packages on Linux systems that use the Debian Package Manager (</a:t>
            </a:r>
            <a:r>
              <a:rPr lang="en-US" dirty="0" err="1"/>
              <a:t>dpkg</a:t>
            </a:r>
            <a:r>
              <a:rPr lang="en-US" dirty="0"/>
              <a:t>). The apt-get command can automatically locate and download Debian packages for you by searching one or more repositories on the internet. It installs the package and all of its dependencies at the same time.</a:t>
            </a:r>
          </a:p>
          <a:p>
            <a:r>
              <a:rPr lang="en-US" dirty="0"/>
              <a:t>The syntax for using apt-get is as follows:</a:t>
            </a:r>
          </a:p>
          <a:p>
            <a:pPr lvl="0"/>
            <a:r>
              <a:rPr lang="en-US" b="1" dirty="0"/>
              <a:t>apt-get install </a:t>
            </a:r>
            <a:r>
              <a:rPr lang="en-US" b="1" i="1" dirty="0" err="1"/>
              <a:t>package_name</a:t>
            </a:r>
            <a:r>
              <a:rPr lang="en-US" dirty="0"/>
              <a:t> installs the specified package.</a:t>
            </a:r>
          </a:p>
          <a:p>
            <a:pPr lvl="0"/>
            <a:r>
              <a:rPr lang="en-US" b="1" dirty="0"/>
              <a:t>apt-get remove </a:t>
            </a:r>
            <a:r>
              <a:rPr lang="en-US" b="1" i="1" dirty="0" err="1"/>
              <a:t>package_name</a:t>
            </a:r>
            <a:r>
              <a:rPr lang="en-US" dirty="0"/>
              <a:t> uninstalls the specified package.</a:t>
            </a:r>
          </a:p>
          <a:p>
            <a:pPr lvl="0"/>
            <a:r>
              <a:rPr lang="en-US" b="1" dirty="0"/>
              <a:t>apt-get update</a:t>
            </a:r>
            <a:r>
              <a:rPr lang="en-US" dirty="0"/>
              <a:t> displays information about all packages available within the internet repositories apt-get is configured to use.</a:t>
            </a:r>
          </a:p>
          <a:p>
            <a:r>
              <a:rPr lang="en-US" b="1" dirty="0"/>
              <a:t>apt-get </a:t>
            </a:r>
            <a:r>
              <a:rPr lang="en-US" b="1" dirty="0" err="1"/>
              <a:t>dist</a:t>
            </a:r>
            <a:r>
              <a:rPr lang="en-US" b="1" dirty="0"/>
              <a:t>-upgrade</a:t>
            </a:r>
            <a:r>
              <a:rPr lang="en-US" dirty="0"/>
              <a:t> upgrades all installed packages to the newest version.</a:t>
            </a:r>
          </a:p>
        </p:txBody>
      </p:sp>
    </p:spTree>
    <p:extLst>
      <p:ext uri="{BB962C8B-B14F-4D97-AF65-F5344CB8AC3E}">
        <p14:creationId xmlns:p14="http://schemas.microsoft.com/office/powerpoint/2010/main" val="66541523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7EB21-6D9B-4226-8B4E-EBD19ED4A583}"/>
              </a:ext>
            </a:extLst>
          </p:cNvPr>
          <p:cNvSpPr>
            <a:spLocks noGrp="1"/>
          </p:cNvSpPr>
          <p:nvPr>
            <p:ph type="title"/>
          </p:nvPr>
        </p:nvSpPr>
        <p:spPr>
          <a:xfrm>
            <a:off x="838200" y="0"/>
            <a:ext cx="10515600" cy="697057"/>
          </a:xfrm>
        </p:spPr>
        <p:txBody>
          <a:bodyPr/>
          <a:lstStyle/>
          <a:p>
            <a:r>
              <a:rPr lang="en-US" dirty="0"/>
              <a:t>Linux Shell Commands – “</a:t>
            </a:r>
            <a:r>
              <a:rPr lang="en-US" dirty="0" err="1"/>
              <a:t>ps</a:t>
            </a:r>
            <a:r>
              <a:rPr lang="en-US" dirty="0"/>
              <a:t>”</a:t>
            </a:r>
          </a:p>
        </p:txBody>
      </p:sp>
      <p:sp>
        <p:nvSpPr>
          <p:cNvPr id="3" name="Content Placeholder 2">
            <a:extLst>
              <a:ext uri="{FF2B5EF4-FFF2-40B4-BE49-F238E27FC236}">
                <a16:creationId xmlns:a16="http://schemas.microsoft.com/office/drawing/2014/main" id="{11D2AB6F-72D3-46D3-B2B9-4022AEFE7B38}"/>
              </a:ext>
            </a:extLst>
          </p:cNvPr>
          <p:cNvSpPr>
            <a:spLocks noGrp="1"/>
          </p:cNvSpPr>
          <p:nvPr>
            <p:ph idx="1"/>
          </p:nvPr>
        </p:nvSpPr>
        <p:spPr>
          <a:xfrm>
            <a:off x="0" y="609600"/>
            <a:ext cx="12192000" cy="6248399"/>
          </a:xfrm>
        </p:spPr>
        <p:txBody>
          <a:bodyPr>
            <a:normAutofit fontScale="55000" lnSpcReduction="20000"/>
          </a:bodyPr>
          <a:lstStyle/>
          <a:p>
            <a:pPr marL="0" indent="0">
              <a:buNone/>
            </a:pPr>
            <a:r>
              <a:rPr lang="en-US" dirty="0"/>
              <a:t>The </a:t>
            </a:r>
            <a:r>
              <a:rPr lang="en-US" dirty="0" err="1"/>
              <a:t>ps</a:t>
            </a:r>
            <a:r>
              <a:rPr lang="en-US" dirty="0"/>
              <a:t> utility is used to display running processes on a Linux system. Many options can be used with the </a:t>
            </a:r>
            <a:r>
              <a:rPr lang="en-US" dirty="0" err="1"/>
              <a:t>ps</a:t>
            </a:r>
            <a:r>
              <a:rPr lang="en-US" dirty="0"/>
              <a:t> command. Several commonly used options include:</a:t>
            </a:r>
          </a:p>
          <a:p>
            <a:pPr lvl="0"/>
            <a:r>
              <a:rPr lang="en-US" b="1" dirty="0" err="1"/>
              <a:t>ps</a:t>
            </a:r>
            <a:r>
              <a:rPr lang="en-US" dirty="0"/>
              <a:t> displays only those processes associated with the current shell session.</a:t>
            </a:r>
          </a:p>
          <a:p>
            <a:pPr lvl="0"/>
            <a:r>
              <a:rPr lang="en-US" b="1" dirty="0" err="1"/>
              <a:t>ps</a:t>
            </a:r>
            <a:r>
              <a:rPr lang="en-US" b="1" dirty="0"/>
              <a:t> -e</a:t>
            </a:r>
            <a:r>
              <a:rPr lang="en-US" dirty="0"/>
              <a:t> displays all processes running on the system.</a:t>
            </a:r>
          </a:p>
          <a:p>
            <a:pPr lvl="0"/>
            <a:r>
              <a:rPr lang="en-US" b="1" dirty="0" err="1"/>
              <a:t>ps</a:t>
            </a:r>
            <a:r>
              <a:rPr lang="en-US" b="1" dirty="0"/>
              <a:t> -f</a:t>
            </a:r>
            <a:r>
              <a:rPr lang="en-US" dirty="0"/>
              <a:t> displays extended information about processes. This option can be combined with the </a:t>
            </a:r>
            <a:r>
              <a:rPr lang="en-US" b="1" dirty="0"/>
              <a:t>-e</a:t>
            </a:r>
            <a:r>
              <a:rPr lang="en-US" dirty="0"/>
              <a:t> option to display extended information about all of the processes running on the system.</a:t>
            </a:r>
          </a:p>
          <a:p>
            <a:pPr lvl="0"/>
            <a:r>
              <a:rPr lang="en-US" b="1" dirty="0" err="1"/>
              <a:t>ps</a:t>
            </a:r>
            <a:r>
              <a:rPr lang="en-US" b="1" dirty="0"/>
              <a:t> -l</a:t>
            </a:r>
            <a:r>
              <a:rPr lang="en-US" dirty="0"/>
              <a:t> displays information about processes in long format. This option can be combined with the </a:t>
            </a:r>
            <a:r>
              <a:rPr lang="en-US" b="1" dirty="0"/>
              <a:t>-e</a:t>
            </a:r>
            <a:r>
              <a:rPr lang="en-US" dirty="0"/>
              <a:t> and </a:t>
            </a:r>
            <a:r>
              <a:rPr lang="en-US" b="1" dirty="0"/>
              <a:t>-</a:t>
            </a:r>
            <a:r>
              <a:rPr lang="en-US" b="1" dirty="0" err="1"/>
              <a:t>f</a:t>
            </a:r>
            <a:r>
              <a:rPr lang="en-US" dirty="0" err="1"/>
              <a:t>options</a:t>
            </a:r>
            <a:r>
              <a:rPr lang="en-US" dirty="0"/>
              <a:t> to display extended process information in long format.</a:t>
            </a:r>
          </a:p>
          <a:p>
            <a:r>
              <a:rPr lang="en-US" dirty="0"/>
              <a:t>The following fields can be displayed in the output of the </a:t>
            </a:r>
            <a:r>
              <a:rPr lang="en-US" dirty="0" err="1"/>
              <a:t>ps</a:t>
            </a:r>
            <a:r>
              <a:rPr lang="en-US" dirty="0"/>
              <a:t> command, depending upon which options are included with the command:</a:t>
            </a:r>
          </a:p>
          <a:p>
            <a:pPr lvl="0"/>
            <a:r>
              <a:rPr lang="en-US" b="1" dirty="0"/>
              <a:t>PID</a:t>
            </a:r>
            <a:r>
              <a:rPr lang="en-US" dirty="0"/>
              <a:t> displays the process ID of the process.</a:t>
            </a:r>
          </a:p>
          <a:p>
            <a:pPr lvl="0"/>
            <a:r>
              <a:rPr lang="en-US" b="1" dirty="0"/>
              <a:t>TTY</a:t>
            </a:r>
            <a:r>
              <a:rPr lang="en-US" dirty="0"/>
              <a:t> displays the name of the shell session the process is running within.</a:t>
            </a:r>
          </a:p>
          <a:p>
            <a:pPr lvl="0"/>
            <a:r>
              <a:rPr lang="en-US" b="1" dirty="0"/>
              <a:t>TIME</a:t>
            </a:r>
            <a:r>
              <a:rPr lang="en-US" dirty="0"/>
              <a:t> displays the amount of CPU time used by the process.</a:t>
            </a:r>
          </a:p>
          <a:p>
            <a:pPr lvl="0"/>
            <a:r>
              <a:rPr lang="en-US" b="1" dirty="0"/>
              <a:t>CMD</a:t>
            </a:r>
            <a:r>
              <a:rPr lang="en-US" dirty="0"/>
              <a:t> displays the name of the command that was run to create the process.</a:t>
            </a:r>
          </a:p>
          <a:p>
            <a:pPr lvl="0"/>
            <a:r>
              <a:rPr lang="en-US" b="1" dirty="0"/>
              <a:t>UID</a:t>
            </a:r>
            <a:r>
              <a:rPr lang="en-US" dirty="0"/>
              <a:t> displays the user ID that owns the process.</a:t>
            </a:r>
          </a:p>
          <a:p>
            <a:pPr lvl="0"/>
            <a:r>
              <a:rPr lang="en-US" b="1" dirty="0"/>
              <a:t>PPID</a:t>
            </a:r>
            <a:r>
              <a:rPr lang="en-US" dirty="0"/>
              <a:t> displays the PID of the process's parent.</a:t>
            </a:r>
          </a:p>
          <a:p>
            <a:pPr lvl="0"/>
            <a:r>
              <a:rPr lang="en-US" b="1" dirty="0"/>
              <a:t>C</a:t>
            </a:r>
            <a:r>
              <a:rPr lang="en-US" dirty="0"/>
              <a:t> displays the amount of CPU utilization consumed by the process.</a:t>
            </a:r>
          </a:p>
          <a:p>
            <a:pPr lvl="0"/>
            <a:r>
              <a:rPr lang="en-US" b="1" dirty="0"/>
              <a:t>STIME</a:t>
            </a:r>
            <a:r>
              <a:rPr lang="en-US" dirty="0"/>
              <a:t> displays the time that the process started.</a:t>
            </a:r>
          </a:p>
          <a:p>
            <a:pPr lvl="0"/>
            <a:r>
              <a:rPr lang="en-US" b="1" dirty="0"/>
              <a:t>F</a:t>
            </a:r>
            <a:r>
              <a:rPr lang="en-US" dirty="0"/>
              <a:t> displays any flags associated with the process.</a:t>
            </a:r>
          </a:p>
          <a:p>
            <a:pPr lvl="0"/>
            <a:r>
              <a:rPr lang="en-US" b="1" dirty="0"/>
              <a:t>S</a:t>
            </a:r>
            <a:r>
              <a:rPr lang="en-US" dirty="0"/>
              <a:t> displays the current state of the process.</a:t>
            </a:r>
          </a:p>
          <a:p>
            <a:pPr lvl="0"/>
            <a:r>
              <a:rPr lang="en-US" b="1" dirty="0"/>
              <a:t>PRI</a:t>
            </a:r>
            <a:r>
              <a:rPr lang="en-US" dirty="0"/>
              <a:t> displays the priority of the process.</a:t>
            </a:r>
          </a:p>
          <a:p>
            <a:pPr lvl="0"/>
            <a:r>
              <a:rPr lang="en-US" b="1" dirty="0"/>
              <a:t>NI</a:t>
            </a:r>
            <a:r>
              <a:rPr lang="en-US" dirty="0"/>
              <a:t> displays the nice value of the process.</a:t>
            </a:r>
          </a:p>
          <a:p>
            <a:r>
              <a:rPr lang="en-US" b="1" dirty="0"/>
              <a:t>SZ</a:t>
            </a:r>
            <a:r>
              <a:rPr lang="en-US" dirty="0"/>
              <a:t> displays the size of the process in RAM.</a:t>
            </a:r>
          </a:p>
        </p:txBody>
      </p:sp>
    </p:spTree>
    <p:extLst>
      <p:ext uri="{BB962C8B-B14F-4D97-AF65-F5344CB8AC3E}">
        <p14:creationId xmlns:p14="http://schemas.microsoft.com/office/powerpoint/2010/main" val="205834299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DD72C-9C53-45DD-805D-46E6E710EF5F}"/>
              </a:ext>
            </a:extLst>
          </p:cNvPr>
          <p:cNvSpPr>
            <a:spLocks noGrp="1"/>
          </p:cNvSpPr>
          <p:nvPr>
            <p:ph type="title"/>
          </p:nvPr>
        </p:nvSpPr>
        <p:spPr>
          <a:xfrm>
            <a:off x="838200" y="0"/>
            <a:ext cx="10515600" cy="484620"/>
          </a:xfrm>
        </p:spPr>
        <p:txBody>
          <a:bodyPr>
            <a:normAutofit fontScale="90000"/>
          </a:bodyPr>
          <a:lstStyle/>
          <a:p>
            <a:r>
              <a:rPr lang="en-US" dirty="0"/>
              <a:t>Software Licensing - Proprietary</a:t>
            </a:r>
          </a:p>
        </p:txBody>
      </p:sp>
      <p:sp>
        <p:nvSpPr>
          <p:cNvPr id="3" name="Content Placeholder 2">
            <a:extLst>
              <a:ext uri="{FF2B5EF4-FFF2-40B4-BE49-F238E27FC236}">
                <a16:creationId xmlns:a16="http://schemas.microsoft.com/office/drawing/2014/main" id="{136BC616-94DC-4823-B3C7-5357FCC0CE67}"/>
              </a:ext>
            </a:extLst>
          </p:cNvPr>
          <p:cNvSpPr>
            <a:spLocks noGrp="1"/>
          </p:cNvSpPr>
          <p:nvPr>
            <p:ph idx="1"/>
          </p:nvPr>
        </p:nvSpPr>
        <p:spPr>
          <a:xfrm>
            <a:off x="0" y="600364"/>
            <a:ext cx="12192000" cy="6257636"/>
          </a:xfrm>
        </p:spPr>
        <p:txBody>
          <a:bodyPr>
            <a:normAutofit fontScale="70000" lnSpcReduction="20000"/>
          </a:bodyPr>
          <a:lstStyle/>
          <a:p>
            <a:pPr marL="0" indent="0">
              <a:buNone/>
            </a:pPr>
            <a:r>
              <a:rPr lang="en-US" dirty="0"/>
              <a:t>The proprietary licensing model is used by many software vendors. Each vendor you purchase a proprietary license from should provide an End User License Agreement (EULA) that dictates the specific terms for that particular software title.</a:t>
            </a:r>
          </a:p>
          <a:p>
            <a:pPr marL="0" indent="0">
              <a:buNone/>
            </a:pPr>
            <a:r>
              <a:rPr lang="en-US" dirty="0"/>
              <a:t>There are several key facts that you need to remember about proprietary software licensing:</a:t>
            </a:r>
          </a:p>
          <a:p>
            <a:pPr lvl="0"/>
            <a:r>
              <a:rPr lang="en-US" dirty="0"/>
              <a:t>When you purchase this type of software, you are not purchasing the software itself. Instead, you are purchasing a license to </a:t>
            </a:r>
            <a:r>
              <a:rPr lang="en-US" i="1" dirty="0"/>
              <a:t>use</a:t>
            </a:r>
            <a:r>
              <a:rPr lang="en-US" dirty="0"/>
              <a:t> the software.</a:t>
            </a:r>
          </a:p>
          <a:p>
            <a:pPr lvl="0"/>
            <a:r>
              <a:rPr lang="en-US" dirty="0"/>
              <a:t>You are not allowed to access the software's source code and make modifications. Usually, the source code is not made available to customers. A EULA does not typically allow you to reverse engineer the software to recreate the source code.</a:t>
            </a:r>
          </a:p>
          <a:p>
            <a:pPr lvl="0"/>
            <a:r>
              <a:rPr lang="en-US" dirty="0"/>
              <a:t>The license usually permits you to install the software only on a fixed number of computers. Installation limits are commonly enforced by the software vendor using online software activation. If you try to use the same activation code too many times, the software will not activate and can't be used.</a:t>
            </a:r>
          </a:p>
          <a:p>
            <a:pPr marL="0" indent="0">
              <a:buNone/>
            </a:pPr>
            <a:r>
              <a:rPr lang="en-US" dirty="0"/>
              <a:t>Two different, general types of licenses are usually offered by software vendors:</a:t>
            </a:r>
          </a:p>
          <a:p>
            <a:pPr lvl="0"/>
            <a:r>
              <a:rPr lang="en-US" dirty="0"/>
              <a:t>Personal licenses are intended for home and small business customers. Usually, they allow the software to be installed on only one to three systems. Because they are limited in the number of allowed installs, personal licenses are usually less expensive than other alternatives. However, personal licenses many not be the best choice for large organizations, which may need to purchase hundreds or even thousands of licenses for a given software title.</a:t>
            </a:r>
          </a:p>
          <a:p>
            <a:r>
              <a:rPr lang="en-US" dirty="0"/>
              <a:t>Enterprise licenses (which are also sometimes called volume licenses) are intended for medium and large organizations. Enterprise licenses allow the customer to install the software without restriction using the same activation code (typically until a maximum cap is reached). Because of the volume involved, the customer is usually able to purchase an enterprise license for much less than the cost of purchasing individual personal licenses. Enterprise licenses are usually too expensive for most home or small business users.</a:t>
            </a:r>
          </a:p>
        </p:txBody>
      </p:sp>
    </p:spTree>
    <p:extLst>
      <p:ext uri="{BB962C8B-B14F-4D97-AF65-F5344CB8AC3E}">
        <p14:creationId xmlns:p14="http://schemas.microsoft.com/office/powerpoint/2010/main" val="190120958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916A9-DD61-4AB8-82F4-A73EBE41E392}"/>
              </a:ext>
            </a:extLst>
          </p:cNvPr>
          <p:cNvSpPr>
            <a:spLocks noGrp="1"/>
          </p:cNvSpPr>
          <p:nvPr>
            <p:ph type="title"/>
          </p:nvPr>
        </p:nvSpPr>
        <p:spPr>
          <a:xfrm>
            <a:off x="838200" y="0"/>
            <a:ext cx="10515600" cy="595457"/>
          </a:xfrm>
        </p:spPr>
        <p:txBody>
          <a:bodyPr>
            <a:normAutofit fontScale="90000"/>
          </a:bodyPr>
          <a:lstStyle/>
          <a:p>
            <a:r>
              <a:rPr lang="en-US" dirty="0"/>
              <a:t>Software Licensing – Open Source</a:t>
            </a:r>
          </a:p>
        </p:txBody>
      </p:sp>
      <p:sp>
        <p:nvSpPr>
          <p:cNvPr id="3" name="Content Placeholder 2">
            <a:extLst>
              <a:ext uri="{FF2B5EF4-FFF2-40B4-BE49-F238E27FC236}">
                <a16:creationId xmlns:a16="http://schemas.microsoft.com/office/drawing/2014/main" id="{6782B856-8319-4986-91F2-CE1858748CAF}"/>
              </a:ext>
            </a:extLst>
          </p:cNvPr>
          <p:cNvSpPr>
            <a:spLocks noGrp="1"/>
          </p:cNvSpPr>
          <p:nvPr>
            <p:ph idx="1"/>
          </p:nvPr>
        </p:nvSpPr>
        <p:spPr>
          <a:xfrm>
            <a:off x="0" y="595456"/>
            <a:ext cx="12192000" cy="6262543"/>
          </a:xfrm>
        </p:spPr>
        <p:txBody>
          <a:bodyPr>
            <a:normAutofit fontScale="70000" lnSpcReduction="20000"/>
          </a:bodyPr>
          <a:lstStyle/>
          <a:p>
            <a:pPr marL="0" indent="0">
              <a:buNone/>
            </a:pPr>
            <a:r>
              <a:rPr lang="en-US" dirty="0"/>
              <a:t>Open source software used to be exclusive to Linux and Unix operating systems. However, many open source applications are now available for Windows and Mac operating systems. Open source licensing is very different from proprietary licensing:</a:t>
            </a:r>
          </a:p>
          <a:p>
            <a:pPr lvl="0"/>
            <a:r>
              <a:rPr lang="en-US" dirty="0"/>
              <a:t>Open source software is usually freely distributed. You can typically download, install, and use the software without paying a license fee.</a:t>
            </a:r>
          </a:p>
          <a:p>
            <a:pPr lvl="0"/>
            <a:r>
              <a:rPr lang="en-US" dirty="0"/>
              <a:t>Most open source software is distributed under the GNU General Public License (GPL), which requires that the source code for the software to be freely distributable to anyone who wants it. This means you can download the source code for an application, modify it, recompile it, and then use the modified version of the software. In fact, you could even post it for others to use as long as you make your source code freely available as well.</a:t>
            </a:r>
          </a:p>
          <a:p>
            <a:pPr marL="0" indent="0">
              <a:buNone/>
            </a:pPr>
            <a:r>
              <a:rPr lang="en-US" dirty="0"/>
              <a:t>Organizations that release open source applications typically use a variety of means to generate revenue so they can keep developing new products:</a:t>
            </a:r>
          </a:p>
          <a:p>
            <a:pPr lvl="0"/>
            <a:r>
              <a:rPr lang="en-US" dirty="0"/>
              <a:t>Contributions. Some open source projects ask you to contribute financially if you use their software.</a:t>
            </a:r>
          </a:p>
          <a:p>
            <a:pPr lvl="0"/>
            <a:r>
              <a:rPr lang="en-US" dirty="0"/>
              <a:t>Added functionality. Some open source projects release a base version of their software for free, but then charge a fee for highly desirable add-ons.</a:t>
            </a:r>
          </a:p>
          <a:p>
            <a:pPr lvl="0"/>
            <a:r>
              <a:rPr lang="en-US" dirty="0"/>
              <a:t>Support contracts. Some open source projects release their software for free, but then charge a fee for technical support.</a:t>
            </a:r>
          </a:p>
          <a:p>
            <a:pPr lvl="0"/>
            <a:r>
              <a:rPr lang="en-US" dirty="0"/>
              <a:t>Training contracts. Like support contracts, some open source projects also provide training for a fee.</a:t>
            </a:r>
          </a:p>
          <a:p>
            <a:pPr lvl="0"/>
            <a:r>
              <a:rPr lang="en-US" dirty="0"/>
              <a:t>Partnerships. Sometimes an open source project will partner with a commercial organization. In this situation, two versions of an application will be created, one that is proprietary and one that is open source. The proprietary version is typically used to finance the development of the free version.</a:t>
            </a:r>
          </a:p>
          <a:p>
            <a:r>
              <a:rPr lang="en-US" dirty="0"/>
              <a:t>Subscriptions. Sometimes an open source project will sell subscriptions for online accounts or server access.</a:t>
            </a:r>
          </a:p>
        </p:txBody>
      </p:sp>
    </p:spTree>
    <p:extLst>
      <p:ext uri="{BB962C8B-B14F-4D97-AF65-F5344CB8AC3E}">
        <p14:creationId xmlns:p14="http://schemas.microsoft.com/office/powerpoint/2010/main" val="403039215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AFFE8-B356-4233-A4F5-6D2A3355F49A}"/>
              </a:ext>
            </a:extLst>
          </p:cNvPr>
          <p:cNvSpPr>
            <a:spLocks noGrp="1"/>
          </p:cNvSpPr>
          <p:nvPr>
            <p:ph type="title"/>
          </p:nvPr>
        </p:nvSpPr>
        <p:spPr>
          <a:xfrm>
            <a:off x="768457" y="0"/>
            <a:ext cx="10515600" cy="567748"/>
          </a:xfrm>
        </p:spPr>
        <p:txBody>
          <a:bodyPr>
            <a:noAutofit/>
          </a:bodyPr>
          <a:lstStyle/>
          <a:p>
            <a:pPr algn="ctr"/>
            <a:r>
              <a:rPr lang="en-US" sz="3600" dirty="0"/>
              <a:t>DRM: Digital Rights Management – software activation</a:t>
            </a:r>
          </a:p>
        </p:txBody>
      </p:sp>
      <p:sp>
        <p:nvSpPr>
          <p:cNvPr id="3" name="Content Placeholder 2">
            <a:extLst>
              <a:ext uri="{FF2B5EF4-FFF2-40B4-BE49-F238E27FC236}">
                <a16:creationId xmlns:a16="http://schemas.microsoft.com/office/drawing/2014/main" id="{3FCD7C39-1D74-4D8D-9081-F1264AB42353}"/>
              </a:ext>
            </a:extLst>
          </p:cNvPr>
          <p:cNvSpPr>
            <a:spLocks noGrp="1"/>
          </p:cNvSpPr>
          <p:nvPr>
            <p:ph idx="1"/>
          </p:nvPr>
        </p:nvSpPr>
        <p:spPr>
          <a:xfrm>
            <a:off x="0" y="567748"/>
            <a:ext cx="12192000" cy="6290252"/>
          </a:xfrm>
        </p:spPr>
        <p:txBody>
          <a:bodyPr>
            <a:normAutofit fontScale="85000" lnSpcReduction="20000"/>
          </a:bodyPr>
          <a:lstStyle/>
          <a:p>
            <a:pPr marL="0" indent="0">
              <a:buNone/>
            </a:pPr>
            <a:r>
              <a:rPr lang="en-US" dirty="0"/>
              <a:t>Many proprietary software vendors use online software activation. Before the user can run a newly installed application, it must be activated online with the software vendor. The software vendor tracks how many times each license code is activated and will block further activations after the license limit has been met. For personal software licenses, the limit is usually one to three activations. Enterprise license limits are governed by the enterprise license agreement. For example, an organization may purchase a 100-user license from the software vendor.</a:t>
            </a:r>
          </a:p>
          <a:p>
            <a:pPr marL="0" indent="0">
              <a:buNone/>
            </a:pPr>
            <a:r>
              <a:rPr lang="en-US" dirty="0"/>
              <a:t>Two different forms of online software activation are used by software vendors:</a:t>
            </a:r>
          </a:p>
          <a:p>
            <a:pPr lvl="0"/>
            <a:r>
              <a:rPr lang="en-US" i="1" dirty="0"/>
              <a:t>One-time activation</a:t>
            </a:r>
            <a:r>
              <a:rPr lang="en-US" dirty="0"/>
              <a:t>. With one-time activation, the license is activated once, usually right after the product is installed. Once activated, the product remains activated.</a:t>
            </a:r>
          </a:p>
          <a:p>
            <a:pPr lvl="0"/>
            <a:r>
              <a:rPr lang="en-US" i="1" dirty="0"/>
              <a:t>Persistent activation</a:t>
            </a:r>
            <a:r>
              <a:rPr lang="en-US" dirty="0"/>
              <a:t>. With persistent activation, the license is continuously re-activated online at a preconfigured interval. This allows the software vendor to deactivate installations if the conditions of the license agreement have been violated.</a:t>
            </a:r>
          </a:p>
          <a:p>
            <a:pPr marL="0" indent="0">
              <a:buNone/>
            </a:pPr>
            <a:r>
              <a:rPr lang="en-US" dirty="0"/>
              <a:t>Using online activation helps software vendors ensure their products are used in compliance with the license agreement. However, it also has several drawbacks:</a:t>
            </a:r>
          </a:p>
          <a:p>
            <a:pPr lvl="0"/>
            <a:r>
              <a:rPr lang="en-US" dirty="0"/>
              <a:t>Online activation mechanisms can fail if an internet connection isn't available.</a:t>
            </a:r>
          </a:p>
          <a:p>
            <a:pPr lvl="0"/>
            <a:r>
              <a:rPr lang="en-US" dirty="0"/>
              <a:t>A small system change can deactivate the software. For example, adding RAM to the system or upgrading the CPU could cause the activation system to think the application has been illegally copied to a new computer system. The customer typically has to contact the vendor to reactive the software.</a:t>
            </a:r>
          </a:p>
          <a:p>
            <a:r>
              <a:rPr lang="en-US" dirty="0"/>
              <a:t>Operating system upgrades or migrations can deactivate the software.</a:t>
            </a:r>
          </a:p>
        </p:txBody>
      </p:sp>
    </p:spTree>
    <p:extLst>
      <p:ext uri="{BB962C8B-B14F-4D97-AF65-F5344CB8AC3E}">
        <p14:creationId xmlns:p14="http://schemas.microsoft.com/office/powerpoint/2010/main" val="281008014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A8495-006E-4EE7-992B-EE8DECB541DA}"/>
              </a:ext>
            </a:extLst>
          </p:cNvPr>
          <p:cNvSpPr>
            <a:spLocks noGrp="1"/>
          </p:cNvSpPr>
          <p:nvPr>
            <p:ph type="title"/>
          </p:nvPr>
        </p:nvSpPr>
        <p:spPr>
          <a:xfrm>
            <a:off x="838200" y="0"/>
            <a:ext cx="10515600" cy="572522"/>
          </a:xfrm>
        </p:spPr>
        <p:txBody>
          <a:bodyPr>
            <a:normAutofit fontScale="90000"/>
          </a:bodyPr>
          <a:lstStyle/>
          <a:p>
            <a:pPr algn="ctr"/>
            <a:r>
              <a:rPr lang="en-US" dirty="0"/>
              <a:t>DRM: Digital Rights Management – media</a:t>
            </a:r>
          </a:p>
        </p:txBody>
      </p:sp>
      <p:sp>
        <p:nvSpPr>
          <p:cNvPr id="3" name="Content Placeholder 2">
            <a:extLst>
              <a:ext uri="{FF2B5EF4-FFF2-40B4-BE49-F238E27FC236}">
                <a16:creationId xmlns:a16="http://schemas.microsoft.com/office/drawing/2014/main" id="{37915357-352B-4B49-ACE7-329DA7EE2A0C}"/>
              </a:ext>
            </a:extLst>
          </p:cNvPr>
          <p:cNvSpPr>
            <a:spLocks noGrp="1"/>
          </p:cNvSpPr>
          <p:nvPr>
            <p:ph idx="1"/>
          </p:nvPr>
        </p:nvSpPr>
        <p:spPr>
          <a:xfrm>
            <a:off x="0" y="635431"/>
            <a:ext cx="12192000" cy="6222569"/>
          </a:xfrm>
        </p:spPr>
        <p:txBody>
          <a:bodyPr>
            <a:normAutofit fontScale="77500" lnSpcReduction="20000"/>
          </a:bodyPr>
          <a:lstStyle/>
          <a:p>
            <a:pPr marL="0" indent="0">
              <a:buNone/>
            </a:pPr>
            <a:r>
              <a:rPr lang="en-US" dirty="0"/>
              <a:t>DRM has commonly been used with digital media files, including books, music, and videos. In the late 2000's most online digital media vendors implemented DRM to encrypt media files. Without the appropriate key, the files couldn't be decrypted and played by the customer.</a:t>
            </a:r>
          </a:p>
          <a:p>
            <a:r>
              <a:rPr lang="en-US" dirty="0"/>
              <a:t>In recent years, however, there has been a movement away from DRM on the part of many large digital media vendors. This has occurred because of several key shortcomings of DRM, including:</a:t>
            </a:r>
          </a:p>
          <a:p>
            <a:pPr lvl="0"/>
            <a:r>
              <a:rPr lang="en-US" dirty="0"/>
              <a:t>A lack of portability. For example, DRM-protected digital files from a given vendor would play only using software or hardware from that same vendor.</a:t>
            </a:r>
          </a:p>
          <a:p>
            <a:pPr lvl="0"/>
            <a:r>
              <a:rPr lang="en-US" dirty="0"/>
              <a:t>A lack of backup support. DRM protection frequently made it such that protected digital files could not be backed up.</a:t>
            </a:r>
          </a:p>
          <a:p>
            <a:pPr lvl="0"/>
            <a:r>
              <a:rPr lang="en-US" dirty="0"/>
              <a:t>Weak encryption. Many applications are available on the internet that can strip DRM protection from digital files.</a:t>
            </a:r>
          </a:p>
          <a:p>
            <a:pPr lvl="0"/>
            <a:r>
              <a:rPr lang="en-US" dirty="0"/>
              <a:t>Obsolescence could cause older digital files to no longer be playable on newer hardware.</a:t>
            </a:r>
          </a:p>
          <a:p>
            <a:pPr lvl="0"/>
            <a:r>
              <a:rPr lang="en-US" dirty="0"/>
              <a:t>Excessive management overhead. Trying to manage DRM for legally purchased digital files required an excessive amount of management overhead on the part of the digital media vendor. Small system errors on the vendor's network could cause customers to lose access to digital files that were legally purchased.</a:t>
            </a:r>
          </a:p>
          <a:p>
            <a:pPr marL="0" indent="0">
              <a:buNone/>
            </a:pPr>
            <a:r>
              <a:rPr lang="en-US" dirty="0"/>
              <a:t>To address these shortcomings, many vendors have adopted DRM alternatives such as:</a:t>
            </a:r>
          </a:p>
          <a:p>
            <a:pPr lvl="0"/>
            <a:r>
              <a:rPr lang="en-US" dirty="0"/>
              <a:t>Encouraging customers to not illegally share digital files</a:t>
            </a:r>
          </a:p>
          <a:p>
            <a:r>
              <a:rPr lang="en-US" dirty="0"/>
              <a:t>Making digital files so inexpensive and easy to access that it doesn't make sense to make illegal copies</a:t>
            </a:r>
          </a:p>
        </p:txBody>
      </p:sp>
    </p:spTree>
    <p:extLst>
      <p:ext uri="{BB962C8B-B14F-4D97-AF65-F5344CB8AC3E}">
        <p14:creationId xmlns:p14="http://schemas.microsoft.com/office/powerpoint/2010/main" val="110069173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DFD50-03B0-44F0-8C3A-F76574838C05}"/>
              </a:ext>
            </a:extLst>
          </p:cNvPr>
          <p:cNvSpPr>
            <a:spLocks noGrp="1"/>
          </p:cNvSpPr>
          <p:nvPr>
            <p:ph type="title"/>
          </p:nvPr>
        </p:nvSpPr>
        <p:spPr>
          <a:xfrm>
            <a:off x="870204" y="606564"/>
            <a:ext cx="10451592" cy="1325563"/>
          </a:xfrm>
        </p:spPr>
        <p:txBody>
          <a:bodyPr anchor="ctr">
            <a:normAutofit/>
          </a:bodyPr>
          <a:lstStyle/>
          <a:p>
            <a:r>
              <a:rPr lang="en-US" dirty="0"/>
              <a:t>Updates</a:t>
            </a:r>
          </a:p>
        </p:txBody>
      </p:sp>
      <p:sp>
        <p:nvSpPr>
          <p:cNvPr id="9" name="Rectangle 8">
            <a:extLst>
              <a:ext uri="{FF2B5EF4-FFF2-40B4-BE49-F238E27FC236}">
                <a16:creationId xmlns:a16="http://schemas.microsoft.com/office/drawing/2014/main" id="{A5711A0E-A428-4ED1-96CB-33D69FD84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874" y="2043803"/>
            <a:ext cx="10190252" cy="80683"/>
          </a:xfrm>
          <a:prstGeom prst="rect">
            <a:avLst/>
          </a:prstGeom>
          <a:solidFill>
            <a:schemeClr val="tx1">
              <a:lumMod val="50000"/>
              <a:lumOff val="5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 name="Content Placeholder 3">
            <a:extLst>
              <a:ext uri="{FF2B5EF4-FFF2-40B4-BE49-F238E27FC236}">
                <a16:creationId xmlns:a16="http://schemas.microsoft.com/office/drawing/2014/main" id="{FD02A1E1-43F8-45BD-815B-85AFBA6A9FC5}"/>
              </a:ext>
            </a:extLst>
          </p:cNvPr>
          <p:cNvGraphicFramePr>
            <a:graphicFrameLocks noGrp="1"/>
          </p:cNvGraphicFramePr>
          <p:nvPr>
            <p:ph idx="1"/>
            <p:extLst>
              <p:ext uri="{D42A27DB-BD31-4B8C-83A1-F6EECF244321}">
                <p14:modId xmlns:p14="http://schemas.microsoft.com/office/powerpoint/2010/main" val="3682366883"/>
              </p:ext>
            </p:extLst>
          </p:nvPr>
        </p:nvGraphicFramePr>
        <p:xfrm>
          <a:off x="1572031" y="2385390"/>
          <a:ext cx="9047939" cy="3617846"/>
        </p:xfrm>
        <a:graphic>
          <a:graphicData uri="http://schemas.openxmlformats.org/drawingml/2006/table">
            <a:tbl>
              <a:tblPr firstRow="1" firstCol="1" bandRow="1"/>
              <a:tblGrid>
                <a:gridCol w="2781601">
                  <a:extLst>
                    <a:ext uri="{9D8B030D-6E8A-4147-A177-3AD203B41FA5}">
                      <a16:colId xmlns:a16="http://schemas.microsoft.com/office/drawing/2014/main" val="3928094762"/>
                    </a:ext>
                  </a:extLst>
                </a:gridCol>
                <a:gridCol w="6266338">
                  <a:extLst>
                    <a:ext uri="{9D8B030D-6E8A-4147-A177-3AD203B41FA5}">
                      <a16:colId xmlns:a16="http://schemas.microsoft.com/office/drawing/2014/main" val="3350428537"/>
                    </a:ext>
                  </a:extLst>
                </a:gridCol>
              </a:tblGrid>
              <a:tr h="2128031">
                <a:tc>
                  <a:txBody>
                    <a:bodyPr/>
                    <a:lstStyle/>
                    <a:p>
                      <a:pPr marL="0" marR="0" algn="ctr" fontAlgn="ctr">
                        <a:lnSpc>
                          <a:spcPct val="115000"/>
                        </a:lnSpc>
                        <a:spcBef>
                          <a:spcPts val="375"/>
                        </a:spcBef>
                        <a:spcAft>
                          <a:spcPts val="375"/>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Hotfix</a:t>
                      </a:r>
                      <a:endParaRPr lang="en-US" sz="2100" b="0" i="0" u="none" strike="noStrike">
                        <a:effectLst/>
                        <a:latin typeface="Arial" panose="020B0604020202020204" pitchFamily="34" charset="0"/>
                      </a:endParaRPr>
                    </a:p>
                  </a:txBody>
                  <a:tcPr marL="222737" marR="222737" marT="55684" marB="5568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375"/>
                        </a:spcBef>
                        <a:spcAft>
                          <a:spcPts val="375"/>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A </a:t>
                      </a:r>
                      <a:r>
                        <a:rPr lang="en-US" sz="1200" b="0" i="1" u="none" strike="noStrike">
                          <a:solidFill>
                            <a:srgbClr val="282828"/>
                          </a:solidFill>
                          <a:effectLst/>
                          <a:latin typeface="Open Sans"/>
                          <a:ea typeface="Times New Roman" panose="02020603050405020304" pitchFamily="18" charset="0"/>
                          <a:cs typeface="Times New Roman" panose="02020603050405020304" pitchFamily="18" charset="0"/>
                        </a:rPr>
                        <a:t>hotfix</a:t>
                      </a: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 is an operating system patch that fixes bugs and other vulnerabilities in the software.</a:t>
                      </a:r>
                      <a:endParaRPr lang="en-US" sz="21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Hotfixes may be released on a regular basis as fixes are created.</a:t>
                      </a:r>
                      <a:endParaRPr lang="en-US" sz="21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For the highest level of security, apply hotfixes as they are released (after you use a test computer to verify that the hotfix will not cause additional problems).</a:t>
                      </a:r>
                      <a:endParaRPr lang="en-US" sz="2100" b="0" i="0" u="none" strike="noStrike">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Microsoft identifies each hotfix by a number. This number also identifies a knowledge base (KB) article that describes the issues addressed by the hotfix.</a:t>
                      </a:r>
                      <a:endParaRPr lang="en-US" sz="2100" b="0" i="0" u="none" strike="noStrike">
                        <a:effectLst/>
                        <a:latin typeface="Arial" panose="020B0604020202020204" pitchFamily="34" charset="0"/>
                      </a:endParaRPr>
                    </a:p>
                  </a:txBody>
                  <a:tcPr marL="222737" marR="222737" marT="111369" marB="111369"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330708955"/>
                  </a:ext>
                </a:extLst>
              </a:tr>
              <a:tr h="1489815">
                <a:tc>
                  <a:txBody>
                    <a:bodyPr/>
                    <a:lstStyle/>
                    <a:p>
                      <a:pPr marL="0" marR="0" algn="ctr" fontAlgn="ctr">
                        <a:lnSpc>
                          <a:spcPct val="115000"/>
                        </a:lnSpc>
                        <a:spcBef>
                          <a:spcPts val="0"/>
                        </a:spcBef>
                        <a:spcAft>
                          <a:spcPts val="0"/>
                        </a:spcAft>
                      </a:pPr>
                      <a:r>
                        <a:rPr lang="en-US" sz="1200" b="0" i="0" u="none" strike="noStrike">
                          <a:solidFill>
                            <a:srgbClr val="282828"/>
                          </a:solidFill>
                          <a:effectLst/>
                          <a:latin typeface="Open Sans"/>
                          <a:ea typeface="Times New Roman" panose="02020603050405020304" pitchFamily="18" charset="0"/>
                          <a:cs typeface="Times New Roman" panose="02020603050405020304" pitchFamily="18" charset="0"/>
                        </a:rPr>
                        <a:t>Service Pack (SP)</a:t>
                      </a:r>
                      <a:endParaRPr lang="en-US" sz="2100" b="0" i="0" u="none" strike="noStrike">
                        <a:effectLst/>
                        <a:latin typeface="Arial" panose="020B0604020202020204" pitchFamily="34" charset="0"/>
                      </a:endParaRPr>
                    </a:p>
                  </a:txBody>
                  <a:tcPr marL="222737" marR="222737" marT="55684" marB="5568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marL="0" marR="0" algn="l" fontAlgn="ctr">
                        <a:lnSpc>
                          <a:spcPct val="115000"/>
                        </a:lnSpc>
                        <a:spcBef>
                          <a:spcPts val="0"/>
                        </a:spcBef>
                        <a:spcAft>
                          <a:spcPts val="0"/>
                        </a:spcAft>
                      </a:pP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A </a:t>
                      </a:r>
                      <a:r>
                        <a:rPr lang="en-US" sz="1200" b="0" i="1" u="none" strike="noStrike" dirty="0">
                          <a:solidFill>
                            <a:srgbClr val="282828"/>
                          </a:solidFill>
                          <a:effectLst/>
                          <a:latin typeface="Open Sans"/>
                          <a:ea typeface="Times New Roman" panose="02020603050405020304" pitchFamily="18" charset="0"/>
                          <a:cs typeface="Times New Roman" panose="02020603050405020304" pitchFamily="18" charset="0"/>
                        </a:rPr>
                        <a:t>service pack</a:t>
                      </a: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 (SP) is a collection of hotfixes and other system enhancements.</a:t>
                      </a:r>
                      <a:endParaRPr lang="en-US" sz="21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A service pack includes all hotfixes released to that time. If you install the service pack, you do not need to install individual hotfixes. Installing a service pack also includes all previous service packs.</a:t>
                      </a:r>
                      <a:endParaRPr lang="en-US" sz="2100" b="0" i="0" u="none" strike="noStrike" dirty="0">
                        <a:effectLst/>
                        <a:latin typeface="Arial" panose="020B0604020202020204" pitchFamily="34" charset="0"/>
                      </a:endParaRPr>
                    </a:p>
                    <a:p>
                      <a:pPr marL="347472" marR="0" indent="-347472" algn="l" fontAlgn="ctr">
                        <a:lnSpc>
                          <a:spcPct val="115000"/>
                        </a:lnSpc>
                        <a:spcBef>
                          <a:spcPts val="0"/>
                        </a:spcBef>
                        <a:spcAft>
                          <a:spcPts val="1000"/>
                        </a:spcAft>
                        <a:tabLst>
                          <a:tab pos="457200" algn="l"/>
                        </a:tabLst>
                      </a:pPr>
                      <a:r>
                        <a:rPr lang="en-US" sz="1200" b="0" i="0" u="none" strike="noStrike" dirty="0">
                          <a:solidFill>
                            <a:srgbClr val="282828"/>
                          </a:solidFill>
                          <a:effectLst/>
                          <a:latin typeface="Open Sans"/>
                          <a:ea typeface="Times New Roman" panose="02020603050405020304" pitchFamily="18" charset="0"/>
                          <a:cs typeface="Times New Roman" panose="02020603050405020304" pitchFamily="18" charset="0"/>
                        </a:rPr>
                        <a:t>Service packs might include additional functionality beyond simple bug fixes.</a:t>
                      </a:r>
                      <a:endParaRPr lang="en-US" sz="2100" b="0" i="0" u="none" strike="noStrike" dirty="0">
                        <a:effectLst/>
                        <a:latin typeface="Arial" panose="020B0604020202020204" pitchFamily="34" charset="0"/>
                      </a:endParaRPr>
                    </a:p>
                  </a:txBody>
                  <a:tcPr marL="222737" marR="222737" marT="111369" marB="111369"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647525001"/>
                  </a:ext>
                </a:extLst>
              </a:tr>
            </a:tbl>
          </a:graphicData>
        </a:graphic>
      </p:graphicFrame>
    </p:spTree>
    <p:extLst>
      <p:ext uri="{BB962C8B-B14F-4D97-AF65-F5344CB8AC3E}">
        <p14:creationId xmlns:p14="http://schemas.microsoft.com/office/powerpoint/2010/main" val="4139602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8A740BC-A0AA-45E0-B899-2AE9C6FE1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13121" y="-2"/>
            <a:ext cx="6278879" cy="6858002"/>
          </a:xfrm>
          <a:custGeom>
            <a:avLst/>
            <a:gdLst>
              <a:gd name="connsiteX0" fmla="*/ 45572 w 6278879"/>
              <a:gd name="connsiteY0" fmla="*/ 0 h 6858002"/>
              <a:gd name="connsiteX1" fmla="*/ 6278879 w 6278879"/>
              <a:gd name="connsiteY1" fmla="*/ 0 h 6858002"/>
              <a:gd name="connsiteX2" fmla="*/ 6278879 w 6278879"/>
              <a:gd name="connsiteY2" fmla="*/ 6858002 h 6858002"/>
              <a:gd name="connsiteX3" fmla="*/ 3292308 w 6278879"/>
              <a:gd name="connsiteY3" fmla="*/ 6858002 h 6858002"/>
              <a:gd name="connsiteX4" fmla="*/ 3181526 w 6278879"/>
              <a:gd name="connsiteY4" fmla="*/ 6786982 h 6858002"/>
              <a:gd name="connsiteX5" fmla="*/ 0 w 6278879"/>
              <a:gd name="connsiteY5" fmla="*/ 803254 h 6858002"/>
              <a:gd name="connsiteX6" fmla="*/ 37255 w 6278879"/>
              <a:gd name="connsiteY6" fmla="*/ 65447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9" h="6858002">
                <a:moveTo>
                  <a:pt x="45572" y="0"/>
                </a:moveTo>
                <a:lnTo>
                  <a:pt x="6278879" y="0"/>
                </a:lnTo>
                <a:lnTo>
                  <a:pt x="6278879" y="6858002"/>
                </a:lnTo>
                <a:lnTo>
                  <a:pt x="3292308" y="6858002"/>
                </a:lnTo>
                <a:lnTo>
                  <a:pt x="3181526" y="6786982"/>
                </a:lnTo>
                <a:cubicBezTo>
                  <a:pt x="1262021" y="5490191"/>
                  <a:pt x="0" y="3294103"/>
                  <a:pt x="0" y="803254"/>
                </a:cubicBezTo>
                <a:cubicBezTo>
                  <a:pt x="0" y="554169"/>
                  <a:pt x="12620" y="308032"/>
                  <a:pt x="37255" y="65447"/>
                </a:cubicBez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A985128-562A-4AE1-8FDC-5F061DAE7FCD}"/>
              </a:ext>
            </a:extLst>
          </p:cNvPr>
          <p:cNvSpPr>
            <a:spLocks noGrp="1"/>
          </p:cNvSpPr>
          <p:nvPr>
            <p:ph type="title"/>
          </p:nvPr>
        </p:nvSpPr>
        <p:spPr>
          <a:xfrm>
            <a:off x="655320" y="365125"/>
            <a:ext cx="9013052" cy="1623312"/>
          </a:xfrm>
        </p:spPr>
        <p:txBody>
          <a:bodyPr anchor="b">
            <a:normAutofit/>
          </a:bodyPr>
          <a:lstStyle/>
          <a:p>
            <a:r>
              <a:rPr lang="en-US" sz="4000"/>
              <a:t>File Management Command – “dir”</a:t>
            </a:r>
          </a:p>
        </p:txBody>
      </p:sp>
      <p:cxnSp>
        <p:nvCxnSpPr>
          <p:cNvPr id="10" name="Straight Arrow Connector 9">
            <a:extLst>
              <a:ext uri="{FF2B5EF4-FFF2-40B4-BE49-F238E27FC236}">
                <a16:creationId xmlns:a16="http://schemas.microsoft.com/office/drawing/2014/main" id="{B874EF51-C858-4BB9-97C3-D17755787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3661" y="2316480"/>
            <a:ext cx="82296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A877EB0-B406-4DEC-9023-6F6DC2694BE6}"/>
              </a:ext>
            </a:extLst>
          </p:cNvPr>
          <p:cNvSpPr>
            <a:spLocks noGrp="1"/>
          </p:cNvSpPr>
          <p:nvPr>
            <p:ph idx="1"/>
          </p:nvPr>
        </p:nvSpPr>
        <p:spPr>
          <a:xfrm>
            <a:off x="655320" y="2644518"/>
            <a:ext cx="9013052" cy="3327251"/>
          </a:xfrm>
        </p:spPr>
        <p:txBody>
          <a:bodyPr>
            <a:normAutofit/>
          </a:bodyPr>
          <a:lstStyle/>
          <a:p>
            <a:r>
              <a:rPr lang="en-US" sz="2000"/>
              <a:t>Use the </a:t>
            </a:r>
            <a:r>
              <a:rPr lang="en-US" sz="2000" b="1"/>
              <a:t>dir</a:t>
            </a:r>
            <a:r>
              <a:rPr lang="en-US" sz="2000"/>
              <a:t> command to display a list of files and subdirectories in a directory. Common switches used with </a:t>
            </a:r>
            <a:r>
              <a:rPr lang="en-US" sz="2000" b="1"/>
              <a:t>dir</a:t>
            </a:r>
            <a:r>
              <a:rPr lang="en-US" sz="2000"/>
              <a:t> are:</a:t>
            </a:r>
          </a:p>
          <a:p>
            <a:pPr lvl="0"/>
            <a:r>
              <a:rPr lang="en-US" sz="2000" b="1"/>
              <a:t>dir /p</a:t>
            </a:r>
            <a:r>
              <a:rPr lang="en-US" sz="2000"/>
              <a:t> pauses output at every page.</a:t>
            </a:r>
          </a:p>
          <a:p>
            <a:pPr lvl="0"/>
            <a:r>
              <a:rPr lang="en-US" sz="2000" b="1"/>
              <a:t>dir /s</a:t>
            </a:r>
            <a:r>
              <a:rPr lang="en-US" sz="2000"/>
              <a:t> displays information in subdirectories.</a:t>
            </a:r>
          </a:p>
          <a:p>
            <a:pPr lvl="0"/>
            <a:r>
              <a:rPr lang="en-US" sz="2000" b="1"/>
              <a:t>dir /a</a:t>
            </a:r>
            <a:r>
              <a:rPr lang="en-US" sz="2000" b="1" i="1"/>
              <a:t>[xx]</a:t>
            </a:r>
            <a:r>
              <a:rPr lang="en-US" sz="2000"/>
              <a:t> displays files with the specified attributes:</a:t>
            </a:r>
          </a:p>
          <a:p>
            <a:pPr lvl="1"/>
            <a:r>
              <a:rPr lang="en-US" sz="2000"/>
              <a:t>Options may be combined, such as </a:t>
            </a:r>
            <a:r>
              <a:rPr lang="en-US" sz="2000" b="1"/>
              <a:t>/arh</a:t>
            </a:r>
            <a:r>
              <a:rPr lang="en-US" sz="2000"/>
              <a:t>, to show read-only, hidden files.</a:t>
            </a:r>
          </a:p>
          <a:p>
            <a:r>
              <a:rPr lang="en-US" sz="2000"/>
              <a:t>Use </a:t>
            </a:r>
            <a:r>
              <a:rPr lang="en-US" sz="2000" b="1"/>
              <a:t>-</a:t>
            </a:r>
            <a:r>
              <a:rPr lang="en-US" sz="2000"/>
              <a:t> to show files without an attribute. For example, </a:t>
            </a:r>
            <a:r>
              <a:rPr lang="en-US" sz="2000" b="1"/>
              <a:t>dir /a-r</a:t>
            </a:r>
            <a:r>
              <a:rPr lang="en-US" sz="2000"/>
              <a:t> shows files that are </a:t>
            </a:r>
            <a:r>
              <a:rPr lang="en-US" sz="2000" i="1"/>
              <a:t>not</a:t>
            </a:r>
            <a:r>
              <a:rPr lang="en-US" sz="2000"/>
              <a:t> read only.</a:t>
            </a:r>
          </a:p>
        </p:txBody>
      </p:sp>
    </p:spTree>
    <p:extLst>
      <p:ext uri="{BB962C8B-B14F-4D97-AF65-F5344CB8AC3E}">
        <p14:creationId xmlns:p14="http://schemas.microsoft.com/office/powerpoint/2010/main" val="4263548825"/>
      </p:ext>
    </p:extLst>
  </p:cSld>
  <p:clrMapOvr>
    <a:overrideClrMapping bg1="dk1" tx1="lt1" bg2="dk2" tx2="lt2" accent1="accent1" accent2="accent2" accent3="accent3" accent4="accent4" accent5="accent5" accent6="accent6" hlink="hlink" folHlink="folHlink"/>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323DC-8034-423C-AE25-7D89C0F41021}"/>
              </a:ext>
            </a:extLst>
          </p:cNvPr>
          <p:cNvSpPr>
            <a:spLocks noGrp="1"/>
          </p:cNvSpPr>
          <p:nvPr>
            <p:ph type="title"/>
          </p:nvPr>
        </p:nvSpPr>
        <p:spPr>
          <a:xfrm>
            <a:off x="838200" y="365125"/>
            <a:ext cx="10515600" cy="660111"/>
          </a:xfrm>
        </p:spPr>
        <p:txBody>
          <a:bodyPr>
            <a:normAutofit fontScale="90000"/>
          </a:bodyPr>
          <a:lstStyle/>
          <a:p>
            <a:r>
              <a:rPr lang="en-US" dirty="0"/>
              <a:t>Windows Update</a:t>
            </a:r>
          </a:p>
        </p:txBody>
      </p:sp>
      <p:sp>
        <p:nvSpPr>
          <p:cNvPr id="3" name="Content Placeholder 2">
            <a:extLst>
              <a:ext uri="{FF2B5EF4-FFF2-40B4-BE49-F238E27FC236}">
                <a16:creationId xmlns:a16="http://schemas.microsoft.com/office/drawing/2014/main" id="{0CE85A1D-5347-4C80-AD82-094FFD9C4216}"/>
              </a:ext>
            </a:extLst>
          </p:cNvPr>
          <p:cNvSpPr>
            <a:spLocks noGrp="1"/>
          </p:cNvSpPr>
          <p:nvPr>
            <p:ph idx="1"/>
          </p:nvPr>
        </p:nvSpPr>
        <p:spPr>
          <a:xfrm>
            <a:off x="0" y="1099128"/>
            <a:ext cx="12192000" cy="5758872"/>
          </a:xfrm>
        </p:spPr>
        <p:txBody>
          <a:bodyPr>
            <a:normAutofit fontScale="55000" lnSpcReduction="20000"/>
          </a:bodyPr>
          <a:lstStyle/>
          <a:p>
            <a:pPr marL="0" indent="0">
              <a:buNone/>
            </a:pPr>
            <a:r>
              <a:rPr lang="en-US" dirty="0"/>
              <a:t>Windows Update is a feature of the Windows operating system that helps you keep your computer up to date.</a:t>
            </a:r>
            <a:endParaRPr lang="en-US" sz="3200" dirty="0"/>
          </a:p>
          <a:p>
            <a:pPr lvl="0"/>
            <a:r>
              <a:rPr lang="en-US" dirty="0"/>
              <a:t>By default, Windows automatically checks for updates, downloads them, and installs them during the automatic maintenance window (which is 2:00 AM by default).</a:t>
            </a:r>
            <a:endParaRPr lang="en-US" sz="3200" dirty="0"/>
          </a:p>
          <a:p>
            <a:pPr lvl="0"/>
            <a:r>
              <a:rPr lang="en-US" dirty="0"/>
              <a:t>Updates are classified as Important, Recommended, and Optional. By default, Important and Recommended updates are installed automatically.</a:t>
            </a:r>
            <a:endParaRPr lang="en-US" sz="3200" dirty="0"/>
          </a:p>
          <a:p>
            <a:pPr lvl="0"/>
            <a:r>
              <a:rPr lang="en-US" dirty="0"/>
              <a:t>Windows Update can install both hotfixes and service packs. For example, after installing a new version of Windows, Windows Update will download and install the latest service pack.</a:t>
            </a:r>
            <a:endParaRPr lang="en-US" sz="3200" dirty="0"/>
          </a:p>
          <a:p>
            <a:pPr lvl="0"/>
            <a:r>
              <a:rPr lang="en-US" dirty="0"/>
              <a:t>Windows Update includes updates for the following:</a:t>
            </a:r>
            <a:endParaRPr lang="en-US" sz="3200" dirty="0"/>
          </a:p>
          <a:p>
            <a:pPr lvl="1"/>
            <a:r>
              <a:rPr lang="en-US" dirty="0"/>
              <a:t>Windows operating system and utilities</a:t>
            </a:r>
            <a:endParaRPr lang="en-US" sz="2800" dirty="0"/>
          </a:p>
          <a:p>
            <a:pPr lvl="1"/>
            <a:r>
              <a:rPr lang="en-US" dirty="0"/>
              <a:t>Drivers that have passed Microsoft certification and that are made available through Windows Update</a:t>
            </a:r>
            <a:endParaRPr lang="en-US" sz="2800" dirty="0"/>
          </a:p>
          <a:p>
            <a:pPr lvl="0"/>
            <a:r>
              <a:rPr lang="en-US" dirty="0"/>
              <a:t>For additional updates, you can use Microsoft Update in conjunction with Windows Update. Microsoft Update includes updates for Microsoft applications, such as Office applications.</a:t>
            </a:r>
            <a:endParaRPr lang="en-US" sz="3200" dirty="0"/>
          </a:p>
          <a:p>
            <a:pPr marL="0" indent="0">
              <a:buNone/>
            </a:pPr>
            <a:r>
              <a:rPr lang="en-US" dirty="0"/>
              <a:t>You should be aware of the following facts when working with updates:</a:t>
            </a:r>
            <a:endParaRPr lang="en-US" sz="3200" dirty="0"/>
          </a:p>
          <a:p>
            <a:pPr lvl="0"/>
            <a:r>
              <a:rPr lang="en-US" dirty="0"/>
              <a:t>Non-Microsoft applications and many drivers are not updated through Windows Update.</a:t>
            </a:r>
            <a:endParaRPr lang="en-US" sz="3200" dirty="0"/>
          </a:p>
          <a:p>
            <a:pPr lvl="0"/>
            <a:r>
              <a:rPr lang="en-US" dirty="0"/>
              <a:t>To manually check for updates for applications or drivers, go to the manufacturer's website.</a:t>
            </a:r>
            <a:endParaRPr lang="en-US" sz="3200" dirty="0"/>
          </a:p>
          <a:p>
            <a:pPr lvl="0"/>
            <a:r>
              <a:rPr lang="en-US" dirty="0"/>
              <a:t>Many applications include a feature that automatically checks the manufacturer's website periodically for updates. These programs typically ask your permission to install updates.</a:t>
            </a:r>
            <a:endParaRPr lang="en-US" sz="3200" dirty="0"/>
          </a:p>
          <a:p>
            <a:pPr lvl="0"/>
            <a:r>
              <a:rPr lang="en-US" dirty="0"/>
              <a:t>Hardware devices, such as the BIOS or many networking devices, store code in a special hardware ROM chip. This software is referred to as </a:t>
            </a:r>
            <a:r>
              <a:rPr lang="en-US" i="1" dirty="0"/>
              <a:t>firmware</a:t>
            </a:r>
            <a:r>
              <a:rPr lang="en-US" dirty="0"/>
              <a:t>. Updates are done by </a:t>
            </a:r>
            <a:r>
              <a:rPr lang="en-US" i="1" dirty="0"/>
              <a:t>flashing</a:t>
            </a:r>
            <a:r>
              <a:rPr lang="en-US" dirty="0"/>
              <a:t> (replacing or updating) the code stored on the chip.</a:t>
            </a:r>
            <a:endParaRPr lang="en-US" sz="3200" dirty="0"/>
          </a:p>
          <a:p>
            <a:pPr lvl="1"/>
            <a:r>
              <a:rPr lang="en-US" dirty="0"/>
              <a:t>Always follow the instructions when performing firmware updates.</a:t>
            </a:r>
            <a:endParaRPr lang="en-US" sz="2800" dirty="0"/>
          </a:p>
          <a:p>
            <a:pPr lvl="1"/>
            <a:r>
              <a:rPr lang="en-US" dirty="0"/>
              <a:t>Many updates are performed through a browser; some updates can be performed only by booting to special startup disks while outside of Windows.</a:t>
            </a:r>
            <a:endParaRPr lang="en-US" sz="2800" dirty="0"/>
          </a:p>
          <a:p>
            <a:pPr lvl="1"/>
            <a:r>
              <a:rPr lang="en-US" dirty="0"/>
              <a:t>Turning off the device or interrupting the update process could permanently damage the device.</a:t>
            </a:r>
            <a:endParaRPr lang="en-US" sz="2800" dirty="0"/>
          </a:p>
          <a:p>
            <a:pPr lvl="0"/>
            <a:r>
              <a:rPr lang="en-US" dirty="0"/>
              <a:t>Both hotfixes and service packs are specific to an operating system version.</a:t>
            </a:r>
            <a:endParaRPr lang="en-US" sz="3200" dirty="0"/>
          </a:p>
          <a:p>
            <a:pPr lvl="0"/>
            <a:r>
              <a:rPr lang="en-US" dirty="0"/>
              <a:t>In a business environment, it is wise to test updates in an isolated lab environment (called a </a:t>
            </a:r>
            <a:r>
              <a:rPr lang="en-US" i="1" dirty="0"/>
              <a:t>sandbox</a:t>
            </a:r>
            <a:r>
              <a:rPr lang="en-US" dirty="0"/>
              <a:t>) before rolling them out to production systems.</a:t>
            </a:r>
            <a:endParaRPr lang="en-US" sz="3200" dirty="0"/>
          </a:p>
          <a:p>
            <a:pPr marL="0" indent="0">
              <a:buNone/>
            </a:pPr>
            <a:endParaRPr lang="en-US" dirty="0"/>
          </a:p>
        </p:txBody>
      </p:sp>
    </p:spTree>
    <p:extLst>
      <p:ext uri="{BB962C8B-B14F-4D97-AF65-F5344CB8AC3E}">
        <p14:creationId xmlns:p14="http://schemas.microsoft.com/office/powerpoint/2010/main" val="179585319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89411-86CE-46ED-9564-32FC2EC35543}"/>
              </a:ext>
            </a:extLst>
          </p:cNvPr>
          <p:cNvSpPr>
            <a:spLocks noGrp="1"/>
          </p:cNvSpPr>
          <p:nvPr>
            <p:ph type="title"/>
          </p:nvPr>
        </p:nvSpPr>
        <p:spPr>
          <a:xfrm>
            <a:off x="838200" y="0"/>
            <a:ext cx="10515600" cy="586220"/>
          </a:xfrm>
        </p:spPr>
        <p:txBody>
          <a:bodyPr>
            <a:normAutofit fontScale="90000"/>
          </a:bodyPr>
          <a:lstStyle/>
          <a:p>
            <a:r>
              <a:rPr lang="en-US" dirty="0"/>
              <a:t>Backup</a:t>
            </a:r>
          </a:p>
        </p:txBody>
      </p:sp>
      <p:sp>
        <p:nvSpPr>
          <p:cNvPr id="3" name="Content Placeholder 2">
            <a:extLst>
              <a:ext uri="{FF2B5EF4-FFF2-40B4-BE49-F238E27FC236}">
                <a16:creationId xmlns:a16="http://schemas.microsoft.com/office/drawing/2014/main" id="{E265A4DE-A1FC-40C4-BD51-5CD28DE52E8B}"/>
              </a:ext>
            </a:extLst>
          </p:cNvPr>
          <p:cNvSpPr>
            <a:spLocks noGrp="1"/>
          </p:cNvSpPr>
          <p:nvPr>
            <p:ph idx="1"/>
          </p:nvPr>
        </p:nvSpPr>
        <p:spPr>
          <a:xfrm>
            <a:off x="0" y="665018"/>
            <a:ext cx="12192000" cy="6192982"/>
          </a:xfrm>
        </p:spPr>
        <p:txBody>
          <a:bodyPr>
            <a:normAutofit fontScale="92500"/>
          </a:bodyPr>
          <a:lstStyle/>
          <a:p>
            <a:pPr marL="0" indent="0">
              <a:buNone/>
            </a:pPr>
            <a:r>
              <a:rPr lang="en-US" dirty="0"/>
              <a:t>A </a:t>
            </a:r>
            <a:r>
              <a:rPr lang="en-US" i="1" dirty="0"/>
              <a:t>backup</a:t>
            </a:r>
            <a:r>
              <a:rPr lang="en-US" dirty="0"/>
              <a:t> is a copy of data that is archived and which can be used to restore corrupt or lost data in the event of a hardware or system failure. Backups must be performed while the system is in good working order. In other words, you must plan for disasters ahead of time and take the necessary actions to protect your system before there is a problem.</a:t>
            </a:r>
          </a:p>
          <a:p>
            <a:pPr marL="0" indent="0">
              <a:buNone/>
            </a:pPr>
            <a:r>
              <a:rPr lang="en-US" dirty="0"/>
              <a:t>Backup tools may be used to protect different types of data:</a:t>
            </a:r>
          </a:p>
          <a:p>
            <a:pPr lvl="0"/>
            <a:r>
              <a:rPr lang="en-US" i="1" dirty="0"/>
              <a:t>System state</a:t>
            </a:r>
            <a:r>
              <a:rPr lang="en-US" dirty="0"/>
              <a:t> data includes all of the files required to boot and run the computer. System state data includes the operating system files, the registry, drivers, and any configuration files.</a:t>
            </a:r>
          </a:p>
          <a:p>
            <a:pPr lvl="0"/>
            <a:r>
              <a:rPr lang="en-US" i="1" dirty="0"/>
              <a:t>User data</a:t>
            </a:r>
            <a:r>
              <a:rPr lang="en-US" dirty="0"/>
              <a:t> includes all data files saved and modified by users or applications that users run. The user data is the most important data for a company. Because user data changes constantly, back up the user data frequently and on a regular schedule.</a:t>
            </a:r>
          </a:p>
          <a:p>
            <a:pPr lvl="0"/>
            <a:r>
              <a:rPr lang="en-US" i="1" dirty="0"/>
              <a:t>Application data</a:t>
            </a:r>
            <a:r>
              <a:rPr lang="en-US" dirty="0"/>
              <a:t> includes files installed by an application and application configuration files. Application data changes only following the installation of an application or following a configuration change. Depending on the system you are using, a backup of system state data might include backing up all application files as well.</a:t>
            </a:r>
          </a:p>
          <a:p>
            <a:pPr marL="0" indent="0">
              <a:buNone/>
            </a:pPr>
            <a:endParaRPr lang="en-US" dirty="0"/>
          </a:p>
        </p:txBody>
      </p:sp>
    </p:spTree>
    <p:extLst>
      <p:ext uri="{BB962C8B-B14F-4D97-AF65-F5344CB8AC3E}">
        <p14:creationId xmlns:p14="http://schemas.microsoft.com/office/powerpoint/2010/main" val="357748509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BC9C7-89B1-42FA-8748-9398C79F4D5A}"/>
              </a:ext>
            </a:extLst>
          </p:cNvPr>
          <p:cNvSpPr>
            <a:spLocks noGrp="1"/>
          </p:cNvSpPr>
          <p:nvPr>
            <p:ph type="title"/>
          </p:nvPr>
        </p:nvSpPr>
        <p:spPr>
          <a:xfrm>
            <a:off x="838200" y="0"/>
            <a:ext cx="10515600" cy="530802"/>
          </a:xfrm>
        </p:spPr>
        <p:txBody>
          <a:bodyPr>
            <a:normAutofit fontScale="90000"/>
          </a:bodyPr>
          <a:lstStyle/>
          <a:p>
            <a:r>
              <a:rPr lang="en-US"/>
              <a:t>Windows 10 – Backup/Restore (Win 7)</a:t>
            </a:r>
            <a:endParaRPr lang="en-US" dirty="0"/>
          </a:p>
        </p:txBody>
      </p:sp>
      <p:sp>
        <p:nvSpPr>
          <p:cNvPr id="3" name="Content Placeholder 2">
            <a:extLst>
              <a:ext uri="{FF2B5EF4-FFF2-40B4-BE49-F238E27FC236}">
                <a16:creationId xmlns:a16="http://schemas.microsoft.com/office/drawing/2014/main" id="{49AE284D-4243-40A5-BAEB-A866AE4C3CA5}"/>
              </a:ext>
            </a:extLst>
          </p:cNvPr>
          <p:cNvSpPr>
            <a:spLocks noGrp="1"/>
          </p:cNvSpPr>
          <p:nvPr>
            <p:ph idx="1"/>
          </p:nvPr>
        </p:nvSpPr>
        <p:spPr>
          <a:xfrm>
            <a:off x="0" y="530802"/>
            <a:ext cx="12192000" cy="6327198"/>
          </a:xfrm>
        </p:spPr>
        <p:txBody>
          <a:bodyPr>
            <a:normAutofit fontScale="40000" lnSpcReduction="20000"/>
          </a:bodyPr>
          <a:lstStyle/>
          <a:p>
            <a:pPr marL="0" indent="0">
              <a:buNone/>
            </a:pPr>
            <a:r>
              <a:rPr lang="en-US"/>
              <a:t>Microsoft 10 includes the Backup and Restore feature from Windows 7. Backup and Restore (Windows 7) was available in Windows 8, removed in Windows 8.1, but was returned in Windows 10. The Backup and Restore (Windows 7) tool is intended to allow you to restore any of your old Windows 7 backups onto your Windows 10 computer. The tool can also back up your Windows 10 PC in the exact same way you would back up a Windows 7 PC.</a:t>
            </a:r>
          </a:p>
          <a:p>
            <a:pPr marL="0" indent="0">
              <a:buNone/>
            </a:pPr>
            <a:r>
              <a:rPr lang="en-US"/>
              <a:t>This Backup and Restore (Windows 7) process can be found by doing the following steps:</a:t>
            </a:r>
          </a:p>
          <a:p>
            <a:pPr lvl="0"/>
            <a:r>
              <a:rPr lang="en-US"/>
              <a:t>Select </a:t>
            </a:r>
            <a:r>
              <a:rPr lang="en-US" b="1"/>
              <a:t>Start</a:t>
            </a:r>
            <a:r>
              <a:rPr lang="en-US"/>
              <a:t>.</a:t>
            </a:r>
          </a:p>
          <a:p>
            <a:pPr lvl="0"/>
            <a:r>
              <a:rPr lang="en-US"/>
              <a:t>Select </a:t>
            </a:r>
            <a:r>
              <a:rPr lang="en-US" b="1"/>
              <a:t>Windows System</a:t>
            </a:r>
            <a:r>
              <a:rPr lang="en-US"/>
              <a:t>.</a:t>
            </a:r>
          </a:p>
          <a:p>
            <a:pPr lvl="0"/>
            <a:r>
              <a:rPr lang="en-US"/>
              <a:t>Select </a:t>
            </a:r>
            <a:r>
              <a:rPr lang="en-US" b="1"/>
              <a:t>Control Panel</a:t>
            </a:r>
            <a:r>
              <a:rPr lang="en-US"/>
              <a:t>.</a:t>
            </a:r>
          </a:p>
          <a:p>
            <a:pPr lvl="0"/>
            <a:r>
              <a:rPr lang="en-US"/>
              <a:t>In Control Panel, </a:t>
            </a:r>
            <a:r>
              <a:rPr lang="en-US" b="1"/>
              <a:t>System and Security</a:t>
            </a:r>
            <a:r>
              <a:rPr lang="en-US"/>
              <a:t>.</a:t>
            </a:r>
          </a:p>
          <a:p>
            <a:pPr lvl="0"/>
            <a:r>
              <a:rPr lang="en-US"/>
              <a:t>Select </a:t>
            </a:r>
            <a:r>
              <a:rPr lang="en-US" b="1"/>
              <a:t>Backup and Restore (Windows 7</a:t>
            </a:r>
            <a:r>
              <a:rPr lang="en-US"/>
              <a:t>).</a:t>
            </a:r>
          </a:p>
          <a:p>
            <a:pPr marL="0" indent="0">
              <a:buNone/>
            </a:pPr>
            <a:r>
              <a:rPr lang="en-US"/>
              <a:t>A </a:t>
            </a:r>
            <a:r>
              <a:rPr lang="en-US" i="1"/>
              <a:t>create a system image</a:t>
            </a:r>
            <a:r>
              <a:rPr lang="en-US"/>
              <a:t> backs up everything on the system to a .vhd file, including the operating system, installed programs, drivers, and user data files. A system image backup is the most complete type of backup, but also takes the longest time to create. A </a:t>
            </a:r>
            <a:r>
              <a:rPr lang="en-US" i="1"/>
              <a:t>file backup</a:t>
            </a:r>
            <a:r>
              <a:rPr lang="en-US"/>
              <a:t> backs up specific files and folders up to a compressed file. File backups do not include system files, program files, encrypted files, files in the Recycle Bin, user profile settings, or temporary files.</a:t>
            </a:r>
          </a:p>
          <a:p>
            <a:r>
              <a:rPr lang="en-US"/>
              <a:t>On Backup and Restore (Windows 7), backups can be saved to several different types of storage media:</a:t>
            </a:r>
          </a:p>
          <a:p>
            <a:pPr lvl="0"/>
            <a:r>
              <a:rPr lang="en-US"/>
              <a:t>Secondary internal hard drives</a:t>
            </a:r>
          </a:p>
          <a:p>
            <a:pPr lvl="0"/>
            <a:r>
              <a:rPr lang="en-US"/>
              <a:t>External hard drives</a:t>
            </a:r>
          </a:p>
          <a:p>
            <a:pPr lvl="0"/>
            <a:r>
              <a:rPr lang="en-US"/>
              <a:t>Optical drives</a:t>
            </a:r>
          </a:p>
          <a:p>
            <a:pPr lvl="0"/>
            <a:r>
              <a:rPr lang="en-US"/>
              <a:t>USB flash drives</a:t>
            </a:r>
          </a:p>
          <a:p>
            <a:pPr lvl="0"/>
            <a:r>
              <a:rPr lang="en-US"/>
              <a:t>Network shares</a:t>
            </a:r>
          </a:p>
          <a:p>
            <a:pPr marL="0" indent="0">
              <a:buNone/>
            </a:pPr>
            <a:r>
              <a:rPr lang="en-US"/>
              <a:t>Backup files cannot be saved to:</a:t>
            </a:r>
          </a:p>
          <a:p>
            <a:pPr lvl="0"/>
            <a:r>
              <a:rPr lang="en-US"/>
              <a:t>The same disk that is being backed up</a:t>
            </a:r>
          </a:p>
          <a:p>
            <a:pPr lvl="0"/>
            <a:r>
              <a:rPr lang="en-US"/>
              <a:t>A disk containing the Windows operating system</a:t>
            </a:r>
          </a:p>
          <a:p>
            <a:pPr lvl="0"/>
            <a:r>
              <a:rPr lang="en-US"/>
              <a:t>A tape drive</a:t>
            </a:r>
          </a:p>
          <a:p>
            <a:pPr marL="0" indent="0">
              <a:buNone/>
            </a:pPr>
            <a:r>
              <a:rPr lang="en-US"/>
              <a:t>System images created with the Backup and Recovery Console cannot be saved to:</a:t>
            </a:r>
          </a:p>
          <a:p>
            <a:pPr lvl="0"/>
            <a:r>
              <a:rPr lang="en-US"/>
              <a:t>Flash memory</a:t>
            </a:r>
          </a:p>
          <a:p>
            <a:pPr lvl="0"/>
            <a:r>
              <a:rPr lang="en-US"/>
              <a:t>A tape drive</a:t>
            </a:r>
          </a:p>
          <a:p>
            <a:pPr lvl="0"/>
            <a:r>
              <a:rPr lang="en-US"/>
              <a:t>A recordable DVD</a:t>
            </a:r>
          </a:p>
          <a:p>
            <a:r>
              <a:rPr lang="en-US"/>
              <a:t>On Backup and Restore (Windows 7), file backups occur every Sunday at 7:00 pm by default. However, the backup schedule can be customized. A system image backup cannot be scheduled, but a system image backup can be included within a scheduled file backup. Backup and Restore (Windows 7) also provides a System Protection feature which can be enabled for volumes used to store user data. With System Protection enabled, you can restore previous versions of data files when needed.</a:t>
            </a:r>
            <a:endParaRPr lang="en-US" dirty="0"/>
          </a:p>
        </p:txBody>
      </p:sp>
    </p:spTree>
    <p:extLst>
      <p:ext uri="{BB962C8B-B14F-4D97-AF65-F5344CB8AC3E}">
        <p14:creationId xmlns:p14="http://schemas.microsoft.com/office/powerpoint/2010/main" val="352467952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5BE18-09D1-4775-AD48-95259B6F8F02}"/>
              </a:ext>
            </a:extLst>
          </p:cNvPr>
          <p:cNvSpPr>
            <a:spLocks noGrp="1"/>
          </p:cNvSpPr>
          <p:nvPr>
            <p:ph type="title"/>
          </p:nvPr>
        </p:nvSpPr>
        <p:spPr>
          <a:xfrm>
            <a:off x="838200" y="0"/>
            <a:ext cx="10515600" cy="632402"/>
          </a:xfrm>
        </p:spPr>
        <p:txBody>
          <a:bodyPr>
            <a:normAutofit fontScale="90000"/>
          </a:bodyPr>
          <a:lstStyle/>
          <a:p>
            <a:r>
              <a:rPr lang="en-US" dirty="0"/>
              <a:t>Windows 10 – File History</a:t>
            </a:r>
          </a:p>
        </p:txBody>
      </p:sp>
      <p:sp>
        <p:nvSpPr>
          <p:cNvPr id="3" name="Content Placeholder 2">
            <a:extLst>
              <a:ext uri="{FF2B5EF4-FFF2-40B4-BE49-F238E27FC236}">
                <a16:creationId xmlns:a16="http://schemas.microsoft.com/office/drawing/2014/main" id="{1841C547-0DA0-4C6C-85FD-CDB698052BCD}"/>
              </a:ext>
            </a:extLst>
          </p:cNvPr>
          <p:cNvSpPr>
            <a:spLocks noGrp="1"/>
          </p:cNvSpPr>
          <p:nvPr>
            <p:ph idx="1"/>
          </p:nvPr>
        </p:nvSpPr>
        <p:spPr>
          <a:xfrm>
            <a:off x="0" y="632402"/>
            <a:ext cx="12192000" cy="6225598"/>
          </a:xfrm>
        </p:spPr>
        <p:txBody>
          <a:bodyPr>
            <a:normAutofit fontScale="62500" lnSpcReduction="20000"/>
          </a:bodyPr>
          <a:lstStyle/>
          <a:p>
            <a:pPr marL="0" indent="0">
              <a:buNone/>
            </a:pPr>
            <a:r>
              <a:rPr lang="en-US" dirty="0"/>
              <a:t>The Backup and Restore console used to backup data on Windows 7 is not included in Windows 8.1. Instead, </a:t>
            </a:r>
            <a:r>
              <a:rPr lang="en-US" i="1" dirty="0"/>
              <a:t>File History</a:t>
            </a:r>
            <a:r>
              <a:rPr lang="en-US" dirty="0"/>
              <a:t> is used in Windows 8.1. Both are available for Windows 8.1 and Windows 10 to backup user profiles.</a:t>
            </a:r>
          </a:p>
          <a:p>
            <a:pPr marL="0" indent="0">
              <a:buNone/>
            </a:pPr>
            <a:r>
              <a:rPr lang="en-US" dirty="0"/>
              <a:t>A profile backup includes all of the information stored in the user's library folders:</a:t>
            </a:r>
          </a:p>
          <a:p>
            <a:pPr lvl="0"/>
            <a:r>
              <a:rPr lang="en-US" dirty="0"/>
              <a:t>User data files, such as documents, music, and videos</a:t>
            </a:r>
          </a:p>
          <a:p>
            <a:pPr lvl="0"/>
            <a:r>
              <a:rPr lang="en-US" dirty="0"/>
              <a:t>User preferences, such as the desktop background, screensaver, color schemes, contacts, browser favorites, and so on</a:t>
            </a:r>
          </a:p>
          <a:p>
            <a:pPr lvl="0"/>
            <a:r>
              <a:rPr lang="en-US" dirty="0"/>
              <a:t>User account details, such as the username, password, and so on</a:t>
            </a:r>
          </a:p>
          <a:p>
            <a:pPr marL="0" indent="0">
              <a:buNone/>
            </a:pPr>
            <a:r>
              <a:rPr lang="en-US" dirty="0"/>
              <a:t>File History does not back up the entire system. Only the data in a user's profile is backed up. However, a user can add folders to a library to back them up using File History. File history backs up files in the background. Once every hour, File History creates a shadow copy of user account files. This creates a snapshot of user account's files at a particular point in time. After creating the shadow copy, Windows keeps track of the prior versions of those files. Once done, users can browse and restore previous versions of files.</a:t>
            </a:r>
          </a:p>
          <a:p>
            <a:pPr marL="0" indent="0">
              <a:buNone/>
            </a:pPr>
            <a:r>
              <a:rPr lang="en-US" dirty="0"/>
              <a:t>File History is disabled by default. When enabling File History, the location for storing the backup must be specified. A drive other than the drive the user files are already on must be specified. At least two drives must be implemented for the system to use File History. A best practice is to use a second internal hard disk drive. However, external flash drives or hard disks can also be used. In this configuration, File History must be disabled before disconnecting the external drive.</a:t>
            </a:r>
          </a:p>
          <a:p>
            <a:pPr marL="0" indent="0">
              <a:buNone/>
            </a:pPr>
            <a:r>
              <a:rPr lang="en-US" dirty="0"/>
              <a:t>When File History is enabled, Windows monitors users' libraries, desktop, contacts, and Internet Explorer favorites. By default, File History checks once an hour to see if any data has changed since the last check. If it has, File History saves copies of the changed files to the configured location. Once done, a previous version of a file can be restored if a file gets lost or corrupted.</a:t>
            </a:r>
          </a:p>
          <a:p>
            <a:pPr marL="0" indent="0">
              <a:buNone/>
            </a:pPr>
            <a:r>
              <a:rPr lang="en-US" dirty="0"/>
              <a:t>Windows 10 also supports the creation of system images. Where File History backs up only user files, a system image backs up the entire system, including operating system files, registry settings, installed applications, and so on.</a:t>
            </a:r>
          </a:p>
          <a:p>
            <a:pPr marL="0" indent="0">
              <a:buNone/>
            </a:pPr>
            <a:r>
              <a:rPr lang="en-US" dirty="0"/>
              <a:t>Keep the following considerations in mind about File History:</a:t>
            </a:r>
          </a:p>
          <a:p>
            <a:pPr lvl="0"/>
            <a:r>
              <a:rPr lang="en-US" dirty="0"/>
              <a:t>To protect user data, File History is the best option because lost or corrupted files can be quickly restored.</a:t>
            </a:r>
          </a:p>
          <a:p>
            <a:r>
              <a:rPr lang="en-US" dirty="0"/>
              <a:t>To protect the system itself, a system image is the best choice because it can be used to restore the entire computer. Individual files can't be restored from a system image backup.</a:t>
            </a:r>
          </a:p>
        </p:txBody>
      </p:sp>
    </p:spTree>
    <p:extLst>
      <p:ext uri="{BB962C8B-B14F-4D97-AF65-F5344CB8AC3E}">
        <p14:creationId xmlns:p14="http://schemas.microsoft.com/office/powerpoint/2010/main" val="55744454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3DC7D-2B2D-4F1B-BCB4-E88627DFCAF3}"/>
              </a:ext>
            </a:extLst>
          </p:cNvPr>
          <p:cNvSpPr>
            <a:spLocks noGrp="1"/>
          </p:cNvSpPr>
          <p:nvPr>
            <p:ph type="title"/>
          </p:nvPr>
        </p:nvSpPr>
        <p:spPr>
          <a:xfrm>
            <a:off x="838200" y="0"/>
            <a:ext cx="10515600" cy="586220"/>
          </a:xfrm>
        </p:spPr>
        <p:txBody>
          <a:bodyPr>
            <a:normAutofit fontScale="90000"/>
          </a:bodyPr>
          <a:lstStyle/>
          <a:p>
            <a:r>
              <a:rPr lang="en-US" dirty="0"/>
              <a:t>System Recovery – System Restore</a:t>
            </a:r>
          </a:p>
        </p:txBody>
      </p:sp>
      <p:sp>
        <p:nvSpPr>
          <p:cNvPr id="3" name="Content Placeholder 2">
            <a:extLst>
              <a:ext uri="{FF2B5EF4-FFF2-40B4-BE49-F238E27FC236}">
                <a16:creationId xmlns:a16="http://schemas.microsoft.com/office/drawing/2014/main" id="{0BEBE57C-7052-4E0F-B6C8-42F8208C5BC8}"/>
              </a:ext>
            </a:extLst>
          </p:cNvPr>
          <p:cNvSpPr>
            <a:spLocks noGrp="1"/>
          </p:cNvSpPr>
          <p:nvPr>
            <p:ph idx="1"/>
          </p:nvPr>
        </p:nvSpPr>
        <p:spPr>
          <a:xfrm>
            <a:off x="0" y="586220"/>
            <a:ext cx="12192000" cy="6271780"/>
          </a:xfrm>
        </p:spPr>
        <p:txBody>
          <a:bodyPr>
            <a:normAutofit fontScale="70000" lnSpcReduction="20000"/>
          </a:bodyPr>
          <a:lstStyle/>
          <a:p>
            <a:pPr marL="0" indent="0">
              <a:buNone/>
            </a:pPr>
            <a:r>
              <a:rPr lang="en-US" dirty="0"/>
              <a:t>The Windows 10 Advanced Startup options includes System Restore that enables you to restore your system to a previous state if System Protection is turned on. Windows 10 creates restore points automatically, and you can create additional restore points using the Recovery item in the Control Panel. When using a restore point:</a:t>
            </a:r>
            <a:endParaRPr lang="en-US" sz="3200" dirty="0"/>
          </a:p>
          <a:p>
            <a:pPr lvl="0"/>
            <a:r>
              <a:rPr lang="en-US" dirty="0"/>
              <a:t>System changes made since the restore point was taken are undone. Any applications, device drivers, or patches installed since the restore point was taken will be removed when the system is reverted to that restore point.</a:t>
            </a:r>
            <a:endParaRPr lang="en-US" sz="3200" dirty="0"/>
          </a:p>
          <a:p>
            <a:pPr lvl="0"/>
            <a:r>
              <a:rPr lang="en-US" dirty="0"/>
              <a:t>User data is not affected; any files that have been changed since the restore point was taken will remain unchanged when the system is reverted to that restore point.</a:t>
            </a:r>
            <a:endParaRPr lang="en-US" sz="3200" dirty="0"/>
          </a:p>
          <a:p>
            <a:pPr lvl="0"/>
            <a:r>
              <a:rPr lang="en-US" dirty="0"/>
              <a:t>If you choose to restore, the process cannot be undone. You have the option of canceling, but you must do it from this initial screen; don't try to cancel after you start the restore process.</a:t>
            </a:r>
            <a:endParaRPr lang="en-US" sz="3200" dirty="0"/>
          </a:p>
          <a:p>
            <a:pPr marL="0" indent="0">
              <a:buNone/>
            </a:pPr>
            <a:r>
              <a:rPr lang="en-US" dirty="0"/>
              <a:t>Start System Restore using one of the following methods:</a:t>
            </a:r>
            <a:endParaRPr lang="en-US" sz="3200" dirty="0"/>
          </a:p>
          <a:p>
            <a:pPr lvl="0"/>
            <a:r>
              <a:rPr lang="en-US" dirty="0"/>
              <a:t>If the system can boot into Windows:</a:t>
            </a:r>
            <a:endParaRPr lang="en-US" sz="3200" dirty="0"/>
          </a:p>
          <a:p>
            <a:pPr lvl="1"/>
            <a:r>
              <a:rPr lang="en-US" dirty="0"/>
              <a:t>Select </a:t>
            </a:r>
            <a:r>
              <a:rPr lang="en-US" b="1" dirty="0"/>
              <a:t>Start</a:t>
            </a:r>
            <a:r>
              <a:rPr lang="en-US" dirty="0"/>
              <a:t>.</a:t>
            </a:r>
            <a:endParaRPr lang="en-US" sz="2800" dirty="0"/>
          </a:p>
          <a:p>
            <a:pPr lvl="1"/>
            <a:r>
              <a:rPr lang="en-US" dirty="0"/>
              <a:t>Select </a:t>
            </a:r>
            <a:r>
              <a:rPr lang="en-US" b="1" dirty="0"/>
              <a:t>Windows System</a:t>
            </a:r>
            <a:r>
              <a:rPr lang="en-US" dirty="0"/>
              <a:t>.</a:t>
            </a:r>
            <a:endParaRPr lang="en-US" sz="2800" dirty="0"/>
          </a:p>
          <a:p>
            <a:pPr lvl="1"/>
            <a:r>
              <a:rPr lang="en-US" dirty="0"/>
              <a:t>Select </a:t>
            </a:r>
            <a:r>
              <a:rPr lang="en-US" b="1" dirty="0"/>
              <a:t>Control Panel</a:t>
            </a:r>
            <a:r>
              <a:rPr lang="en-US" dirty="0"/>
              <a:t>.</a:t>
            </a:r>
            <a:endParaRPr lang="en-US" sz="2800" dirty="0"/>
          </a:p>
          <a:p>
            <a:pPr lvl="1"/>
            <a:r>
              <a:rPr lang="en-US" dirty="0"/>
              <a:t>In Control Panel, select </a:t>
            </a:r>
            <a:r>
              <a:rPr lang="en-US" b="1" dirty="0"/>
              <a:t>System and Security</a:t>
            </a:r>
            <a:r>
              <a:rPr lang="en-US" dirty="0"/>
              <a:t>.</a:t>
            </a:r>
            <a:endParaRPr lang="en-US" sz="2800" dirty="0"/>
          </a:p>
          <a:p>
            <a:pPr lvl="1"/>
            <a:r>
              <a:rPr lang="en-US" dirty="0"/>
              <a:t>Select </a:t>
            </a:r>
            <a:r>
              <a:rPr lang="en-US" b="1" dirty="0"/>
              <a:t>Security and Maintenance</a:t>
            </a:r>
            <a:r>
              <a:rPr lang="en-US" dirty="0"/>
              <a:t>.</a:t>
            </a:r>
            <a:endParaRPr lang="en-US" sz="2800" dirty="0"/>
          </a:p>
          <a:p>
            <a:pPr lvl="1"/>
            <a:r>
              <a:rPr lang="en-US" dirty="0"/>
              <a:t>Select </a:t>
            </a:r>
            <a:r>
              <a:rPr lang="en-US" b="1" dirty="0"/>
              <a:t>Recovery</a:t>
            </a:r>
            <a:r>
              <a:rPr lang="en-US" dirty="0"/>
              <a:t>.</a:t>
            </a:r>
            <a:endParaRPr lang="en-US" sz="2800" dirty="0"/>
          </a:p>
          <a:p>
            <a:pPr lvl="1"/>
            <a:r>
              <a:rPr lang="en-US" dirty="0"/>
              <a:t>Select </a:t>
            </a:r>
            <a:r>
              <a:rPr lang="en-US" b="1" dirty="0"/>
              <a:t>Configure System Restore</a:t>
            </a:r>
            <a:r>
              <a:rPr lang="en-US" dirty="0"/>
              <a:t>.</a:t>
            </a:r>
            <a:endParaRPr lang="en-US" sz="2800" dirty="0"/>
          </a:p>
          <a:p>
            <a:pPr lvl="0"/>
            <a:r>
              <a:rPr lang="en-US" dirty="0"/>
              <a:t>If the system can't boot into Windows, boot the computer from the Windows installation disc and repair the installation and do the following steps:</a:t>
            </a:r>
            <a:endParaRPr lang="en-US" sz="3200" dirty="0"/>
          </a:p>
          <a:p>
            <a:pPr lvl="1"/>
            <a:r>
              <a:rPr lang="en-US" dirty="0"/>
              <a:t>Select </a:t>
            </a:r>
            <a:r>
              <a:rPr lang="en-US" b="1" dirty="0"/>
              <a:t>Troubleshoot</a:t>
            </a:r>
            <a:r>
              <a:rPr lang="en-US" dirty="0"/>
              <a:t>.</a:t>
            </a:r>
            <a:endParaRPr lang="en-US" sz="2800" dirty="0"/>
          </a:p>
          <a:p>
            <a:pPr lvl="1"/>
            <a:r>
              <a:rPr lang="en-US" dirty="0"/>
              <a:t>Select </a:t>
            </a:r>
            <a:r>
              <a:rPr lang="en-US" b="1" dirty="0"/>
              <a:t>Advanced Options</a:t>
            </a:r>
            <a:r>
              <a:rPr lang="en-US" dirty="0"/>
              <a:t>.</a:t>
            </a:r>
            <a:endParaRPr lang="en-US" sz="2800" dirty="0"/>
          </a:p>
          <a:p>
            <a:r>
              <a:rPr lang="en-US" dirty="0"/>
              <a:t>Select </a:t>
            </a:r>
            <a:r>
              <a:rPr lang="en-US" b="1" dirty="0"/>
              <a:t>System Restore</a:t>
            </a:r>
            <a:r>
              <a:rPr lang="en-US" dirty="0"/>
              <a:t>.</a:t>
            </a:r>
          </a:p>
        </p:txBody>
      </p:sp>
    </p:spTree>
    <p:extLst>
      <p:ext uri="{BB962C8B-B14F-4D97-AF65-F5344CB8AC3E}">
        <p14:creationId xmlns:p14="http://schemas.microsoft.com/office/powerpoint/2010/main" val="304355129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6FE20-EB25-4537-B23C-0DB495E912E0}"/>
              </a:ext>
            </a:extLst>
          </p:cNvPr>
          <p:cNvSpPr>
            <a:spLocks noGrp="1"/>
          </p:cNvSpPr>
          <p:nvPr>
            <p:ph type="title"/>
          </p:nvPr>
        </p:nvSpPr>
        <p:spPr>
          <a:xfrm>
            <a:off x="838200" y="-6783"/>
            <a:ext cx="10515600" cy="687820"/>
          </a:xfrm>
        </p:spPr>
        <p:txBody>
          <a:bodyPr>
            <a:normAutofit fontScale="90000"/>
          </a:bodyPr>
          <a:lstStyle/>
          <a:p>
            <a:r>
              <a:rPr lang="en-US" dirty="0"/>
              <a:t>System Recovery – Startup Repair</a:t>
            </a:r>
          </a:p>
        </p:txBody>
      </p:sp>
      <p:sp>
        <p:nvSpPr>
          <p:cNvPr id="3" name="Content Placeholder 2">
            <a:extLst>
              <a:ext uri="{FF2B5EF4-FFF2-40B4-BE49-F238E27FC236}">
                <a16:creationId xmlns:a16="http://schemas.microsoft.com/office/drawing/2014/main" id="{F6EE34B3-6026-43A4-ADD3-09490E115DE1}"/>
              </a:ext>
            </a:extLst>
          </p:cNvPr>
          <p:cNvSpPr>
            <a:spLocks noGrp="1"/>
          </p:cNvSpPr>
          <p:nvPr>
            <p:ph idx="1"/>
          </p:nvPr>
        </p:nvSpPr>
        <p:spPr>
          <a:xfrm>
            <a:off x="0" y="681036"/>
            <a:ext cx="12192000" cy="6176963"/>
          </a:xfrm>
        </p:spPr>
        <p:txBody>
          <a:bodyPr/>
          <a:lstStyle/>
          <a:p>
            <a:pPr marL="0" indent="0">
              <a:buNone/>
            </a:pPr>
            <a:r>
              <a:rPr lang="en-US" dirty="0"/>
              <a:t>If Windows won't boot, you can use the Startup Repair option to automatically fix problems.</a:t>
            </a:r>
          </a:p>
          <a:p>
            <a:pPr marL="0" indent="0">
              <a:buNone/>
            </a:pPr>
            <a:r>
              <a:rPr lang="en-US" dirty="0"/>
              <a:t>To get to Startup Repair, boot the system from the Windows installation disc and do the following to repair the installation:</a:t>
            </a:r>
          </a:p>
          <a:p>
            <a:pPr lvl="0"/>
            <a:r>
              <a:rPr lang="en-US" dirty="0"/>
              <a:t>Select </a:t>
            </a:r>
            <a:r>
              <a:rPr lang="en-US" b="1" dirty="0"/>
              <a:t>Troubleshoot</a:t>
            </a:r>
            <a:r>
              <a:rPr lang="en-US" dirty="0"/>
              <a:t>.</a:t>
            </a:r>
          </a:p>
          <a:p>
            <a:pPr lvl="0"/>
            <a:r>
              <a:rPr lang="en-US" dirty="0"/>
              <a:t>Select </a:t>
            </a:r>
            <a:r>
              <a:rPr lang="en-US" b="1" dirty="0"/>
              <a:t>Advanced Options</a:t>
            </a:r>
            <a:r>
              <a:rPr lang="en-US" dirty="0"/>
              <a:t>.</a:t>
            </a:r>
          </a:p>
          <a:p>
            <a:pPr lvl="0"/>
            <a:r>
              <a:rPr lang="en-US" dirty="0"/>
              <a:t>Select </a:t>
            </a:r>
            <a:r>
              <a:rPr lang="en-US" b="1" dirty="0"/>
              <a:t>Startup Repair</a:t>
            </a:r>
            <a:r>
              <a:rPr lang="en-US" dirty="0"/>
              <a:t>.</a:t>
            </a:r>
          </a:p>
          <a:p>
            <a:pPr marL="0" indent="0">
              <a:buNone/>
            </a:pPr>
            <a:r>
              <a:rPr lang="en-US" dirty="0"/>
              <a:t>The repair process does the following:</a:t>
            </a:r>
          </a:p>
          <a:p>
            <a:pPr lvl="0"/>
            <a:r>
              <a:rPr lang="en-US" dirty="0"/>
              <a:t>Inspects and repairs the boot sector.</a:t>
            </a:r>
          </a:p>
          <a:p>
            <a:pPr lvl="0"/>
            <a:r>
              <a:rPr lang="en-US" dirty="0"/>
              <a:t>Verifies that Windows boot files exist and are correctly configured.</a:t>
            </a:r>
          </a:p>
          <a:p>
            <a:r>
              <a:rPr lang="en-US" dirty="0"/>
              <a:t>Compares the checksum for all Windows system files to make sure that they match what's on the installation disc.</a:t>
            </a:r>
          </a:p>
        </p:txBody>
      </p:sp>
    </p:spTree>
    <p:extLst>
      <p:ext uri="{BB962C8B-B14F-4D97-AF65-F5344CB8AC3E}">
        <p14:creationId xmlns:p14="http://schemas.microsoft.com/office/powerpoint/2010/main" val="293480573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9FFA0-F707-48C7-BE89-9D1475BD284B}"/>
              </a:ext>
            </a:extLst>
          </p:cNvPr>
          <p:cNvSpPr>
            <a:spLocks noGrp="1"/>
          </p:cNvSpPr>
          <p:nvPr>
            <p:ph type="title"/>
          </p:nvPr>
        </p:nvSpPr>
        <p:spPr/>
        <p:txBody>
          <a:bodyPr/>
          <a:lstStyle/>
          <a:p>
            <a:r>
              <a:rPr lang="en-US" dirty="0"/>
              <a:t>System Recovery – Command Prompt</a:t>
            </a:r>
          </a:p>
        </p:txBody>
      </p:sp>
      <p:sp>
        <p:nvSpPr>
          <p:cNvPr id="3" name="Content Placeholder 2">
            <a:extLst>
              <a:ext uri="{FF2B5EF4-FFF2-40B4-BE49-F238E27FC236}">
                <a16:creationId xmlns:a16="http://schemas.microsoft.com/office/drawing/2014/main" id="{28BF380E-BEE8-4F06-8B21-474A5E422F16}"/>
              </a:ext>
            </a:extLst>
          </p:cNvPr>
          <p:cNvSpPr>
            <a:spLocks noGrp="1"/>
          </p:cNvSpPr>
          <p:nvPr>
            <p:ph idx="1"/>
          </p:nvPr>
        </p:nvSpPr>
        <p:spPr>
          <a:xfrm>
            <a:off x="0" y="1825624"/>
            <a:ext cx="12192000" cy="5032375"/>
          </a:xfrm>
        </p:spPr>
        <p:txBody>
          <a:bodyPr>
            <a:normAutofit fontScale="55000" lnSpcReduction="20000"/>
          </a:bodyPr>
          <a:lstStyle/>
          <a:p>
            <a:pPr marL="0" indent="0">
              <a:buNone/>
            </a:pPr>
            <a:r>
              <a:rPr lang="en-US" dirty="0"/>
              <a:t>The Windows Recovery Environment provides a Command Prompt option that you can use to manually diagnose and repair system problems.</a:t>
            </a:r>
          </a:p>
          <a:p>
            <a:pPr marL="0" indent="0">
              <a:buNone/>
            </a:pPr>
            <a:r>
              <a:rPr lang="en-US" dirty="0"/>
              <a:t>To open the Command Prompt, boot the system from the Windows installation disc and do the following to repair the installation:</a:t>
            </a:r>
          </a:p>
          <a:p>
            <a:pPr lvl="0"/>
            <a:r>
              <a:rPr lang="en-US" dirty="0"/>
              <a:t>Select </a:t>
            </a:r>
            <a:r>
              <a:rPr lang="en-US" b="1" dirty="0"/>
              <a:t>Troubleshoot</a:t>
            </a:r>
            <a:endParaRPr lang="en-US" dirty="0"/>
          </a:p>
          <a:p>
            <a:pPr lvl="0"/>
            <a:r>
              <a:rPr lang="en-US" dirty="0"/>
              <a:t>Select </a:t>
            </a:r>
            <a:r>
              <a:rPr lang="en-US" b="1" dirty="0"/>
              <a:t>Advanced Options</a:t>
            </a:r>
            <a:endParaRPr lang="en-US" dirty="0"/>
          </a:p>
          <a:p>
            <a:pPr lvl="0"/>
            <a:r>
              <a:rPr lang="en-US" dirty="0"/>
              <a:t>Select </a:t>
            </a:r>
            <a:r>
              <a:rPr lang="en-US" b="1" dirty="0"/>
              <a:t>Command Prompt</a:t>
            </a:r>
            <a:endParaRPr lang="en-US" dirty="0"/>
          </a:p>
          <a:p>
            <a:pPr marL="0" indent="0">
              <a:buNone/>
            </a:pPr>
            <a:r>
              <a:rPr lang="en-US" dirty="0"/>
              <a:t>You can use the Command Prompt option in the Recovery Environment to:</a:t>
            </a:r>
          </a:p>
          <a:p>
            <a:pPr lvl="0"/>
            <a:r>
              <a:rPr lang="en-US" dirty="0"/>
              <a:t>Read boot logs</a:t>
            </a:r>
          </a:p>
          <a:p>
            <a:pPr lvl="0"/>
            <a:r>
              <a:rPr lang="en-US" dirty="0"/>
              <a:t>Enable and disable services</a:t>
            </a:r>
          </a:p>
          <a:p>
            <a:pPr lvl="0"/>
            <a:r>
              <a:rPr lang="en-US" dirty="0"/>
              <a:t>Read and write data to the hard disk drive</a:t>
            </a:r>
          </a:p>
          <a:p>
            <a:pPr lvl="0"/>
            <a:r>
              <a:rPr lang="en-US" dirty="0"/>
              <a:t>Overwrite corrupt or incorrect files (such as repairing a corrupt registry or restoring corrupt operating system files)</a:t>
            </a:r>
          </a:p>
          <a:p>
            <a:pPr lvl="0"/>
            <a:r>
              <a:rPr lang="en-US" dirty="0"/>
              <a:t>Format and partition drives</a:t>
            </a:r>
          </a:p>
          <a:p>
            <a:pPr lvl="0"/>
            <a:r>
              <a:rPr lang="en-US" dirty="0"/>
              <a:t>Repair a corrupted master boot record</a:t>
            </a:r>
          </a:p>
          <a:p>
            <a:pPr marL="0" indent="0">
              <a:buNone/>
            </a:pPr>
            <a:r>
              <a:rPr lang="en-US" dirty="0"/>
              <a:t>When using the Command Prompt to troubleshoot problems, you should first research your problem at the Microsoft Website and print the exact instructions for performing recovery procedures. The Command Prompt provides dozens of commands to display information and make changes. You can access a complete description of these commands and their syntax by typing </a:t>
            </a:r>
            <a:r>
              <a:rPr lang="en-US" b="1" dirty="0"/>
              <a:t>help</a:t>
            </a:r>
            <a:r>
              <a:rPr lang="en-US" dirty="0"/>
              <a:t> or </a:t>
            </a:r>
            <a:r>
              <a:rPr lang="en-US" b="1" dirty="0"/>
              <a:t>help / [command]</a:t>
            </a:r>
            <a:r>
              <a:rPr lang="en-US" dirty="0"/>
              <a:t> at the Command Prompt.</a:t>
            </a:r>
          </a:p>
        </p:txBody>
      </p:sp>
    </p:spTree>
    <p:extLst>
      <p:ext uri="{BB962C8B-B14F-4D97-AF65-F5344CB8AC3E}">
        <p14:creationId xmlns:p14="http://schemas.microsoft.com/office/powerpoint/2010/main" val="215671407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C9862-8F5E-477B-90A3-75D5F19EF767}"/>
              </a:ext>
            </a:extLst>
          </p:cNvPr>
          <p:cNvSpPr>
            <a:spLocks noGrp="1"/>
          </p:cNvSpPr>
          <p:nvPr>
            <p:ph type="title"/>
          </p:nvPr>
        </p:nvSpPr>
        <p:spPr>
          <a:xfrm>
            <a:off x="838200" y="365126"/>
            <a:ext cx="10515600" cy="715530"/>
          </a:xfrm>
        </p:spPr>
        <p:txBody>
          <a:bodyPr/>
          <a:lstStyle/>
          <a:p>
            <a:r>
              <a:rPr lang="en-US" dirty="0"/>
              <a:t>System Recovery – System Image </a:t>
            </a:r>
          </a:p>
        </p:txBody>
      </p:sp>
      <p:sp>
        <p:nvSpPr>
          <p:cNvPr id="3" name="Content Placeholder 2">
            <a:extLst>
              <a:ext uri="{FF2B5EF4-FFF2-40B4-BE49-F238E27FC236}">
                <a16:creationId xmlns:a16="http://schemas.microsoft.com/office/drawing/2014/main" id="{30DDACF9-EA8F-47B3-A04B-2A3C344029CC}"/>
              </a:ext>
            </a:extLst>
          </p:cNvPr>
          <p:cNvSpPr>
            <a:spLocks noGrp="1"/>
          </p:cNvSpPr>
          <p:nvPr>
            <p:ph idx="1"/>
          </p:nvPr>
        </p:nvSpPr>
        <p:spPr>
          <a:xfrm>
            <a:off x="0" y="1080656"/>
            <a:ext cx="12192000" cy="5777344"/>
          </a:xfrm>
        </p:spPr>
        <p:txBody>
          <a:bodyPr>
            <a:normAutofit fontScale="77500" lnSpcReduction="20000"/>
          </a:bodyPr>
          <a:lstStyle/>
          <a:p>
            <a:pPr marL="0" indent="0">
              <a:buNone/>
            </a:pPr>
            <a:r>
              <a:rPr lang="en-US" dirty="0"/>
              <a:t>If you are unable to repair a system using a restore point, automatic repair, or from the Command Prompt, you can restore the system from a system image backup.</a:t>
            </a:r>
          </a:p>
          <a:p>
            <a:pPr lvl="0"/>
            <a:r>
              <a:rPr lang="en-US" dirty="0"/>
              <a:t>The restore process reformats hard drives, destroying all existing data.</a:t>
            </a:r>
          </a:p>
          <a:p>
            <a:pPr lvl="0"/>
            <a:r>
              <a:rPr lang="en-US" dirty="0"/>
              <a:t>The restore process restores all of the volumes you selected during the system image backup, including all user data on those volumes. However, any changes made since the last time the system image was created will be lost.</a:t>
            </a:r>
          </a:p>
          <a:p>
            <a:pPr lvl="0"/>
            <a:r>
              <a:rPr lang="en-US" dirty="0"/>
              <a:t>You cannot restore individual files from a system image backup.</a:t>
            </a:r>
          </a:p>
          <a:p>
            <a:pPr marL="0" indent="0">
              <a:buNone/>
            </a:pPr>
            <a:r>
              <a:rPr lang="en-US" dirty="0"/>
              <a:t>If the system is bootable you can restore from a system image backup:</a:t>
            </a:r>
          </a:p>
          <a:p>
            <a:pPr lvl="0"/>
            <a:r>
              <a:rPr lang="en-US" dirty="0"/>
              <a:t>Select </a:t>
            </a:r>
            <a:r>
              <a:rPr lang="en-US" b="1" dirty="0"/>
              <a:t>Start</a:t>
            </a:r>
            <a:r>
              <a:rPr lang="en-US" dirty="0"/>
              <a:t>.</a:t>
            </a:r>
          </a:p>
          <a:p>
            <a:pPr lvl="0"/>
            <a:r>
              <a:rPr lang="en-US" dirty="0"/>
              <a:t>Select </a:t>
            </a:r>
            <a:r>
              <a:rPr lang="en-US" b="1" dirty="0"/>
              <a:t>Settings</a:t>
            </a:r>
            <a:r>
              <a:rPr lang="en-US" dirty="0"/>
              <a:t>.</a:t>
            </a:r>
          </a:p>
          <a:p>
            <a:pPr lvl="0"/>
            <a:r>
              <a:rPr lang="en-US" dirty="0"/>
              <a:t>Select </a:t>
            </a:r>
            <a:r>
              <a:rPr lang="en-US" b="1" dirty="0"/>
              <a:t>Update &amp; Security</a:t>
            </a:r>
            <a:r>
              <a:rPr lang="en-US" dirty="0"/>
              <a:t>.</a:t>
            </a:r>
          </a:p>
          <a:p>
            <a:pPr lvl="0"/>
            <a:r>
              <a:rPr lang="en-US" dirty="0"/>
              <a:t>Select </a:t>
            </a:r>
            <a:r>
              <a:rPr lang="en-US" b="1" dirty="0"/>
              <a:t>Recovery</a:t>
            </a:r>
            <a:r>
              <a:rPr lang="en-US" dirty="0"/>
              <a:t>.</a:t>
            </a:r>
          </a:p>
          <a:p>
            <a:pPr lvl="0"/>
            <a:r>
              <a:rPr lang="en-US" dirty="0"/>
              <a:t>From Advanced startup, Select </a:t>
            </a:r>
            <a:r>
              <a:rPr lang="en-US" b="1" dirty="0"/>
              <a:t>Restart now</a:t>
            </a:r>
            <a:r>
              <a:rPr lang="en-US" dirty="0"/>
              <a:t>.</a:t>
            </a:r>
          </a:p>
          <a:p>
            <a:pPr lvl="0"/>
            <a:r>
              <a:rPr lang="en-US" dirty="0"/>
              <a:t>After reboot, Select </a:t>
            </a:r>
            <a:r>
              <a:rPr lang="en-US" b="1" dirty="0"/>
              <a:t>System Image Recovery</a:t>
            </a:r>
            <a:r>
              <a:rPr lang="en-US" dirty="0"/>
              <a:t>.</a:t>
            </a:r>
          </a:p>
          <a:p>
            <a:pPr marL="0" indent="0">
              <a:buNone/>
            </a:pPr>
            <a:r>
              <a:rPr lang="en-US" dirty="0"/>
              <a:t>If the system is not bootable, boot the system from the Windows installation disc and repair the installation. You will be taken to the Choose an option window where you can follow the same steps to restore Windows 10 to a previous and hopefully healthy state.</a:t>
            </a:r>
          </a:p>
        </p:txBody>
      </p:sp>
    </p:spTree>
    <p:extLst>
      <p:ext uri="{BB962C8B-B14F-4D97-AF65-F5344CB8AC3E}">
        <p14:creationId xmlns:p14="http://schemas.microsoft.com/office/powerpoint/2010/main" val="126418031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C55D3-7896-42D5-A85E-FC654C90E1F1}"/>
              </a:ext>
            </a:extLst>
          </p:cNvPr>
          <p:cNvSpPr>
            <a:spLocks noGrp="1"/>
          </p:cNvSpPr>
          <p:nvPr>
            <p:ph type="title"/>
          </p:nvPr>
        </p:nvSpPr>
        <p:spPr/>
        <p:txBody>
          <a:bodyPr/>
          <a:lstStyle/>
          <a:p>
            <a:r>
              <a:rPr lang="en-US" dirty="0"/>
              <a:t>System Recovery – Recovery Disk Partition</a:t>
            </a:r>
          </a:p>
        </p:txBody>
      </p:sp>
      <p:sp>
        <p:nvSpPr>
          <p:cNvPr id="3" name="Content Placeholder 2">
            <a:extLst>
              <a:ext uri="{FF2B5EF4-FFF2-40B4-BE49-F238E27FC236}">
                <a16:creationId xmlns:a16="http://schemas.microsoft.com/office/drawing/2014/main" id="{0D88C214-6D43-435E-9BAA-34A8C1D321D1}"/>
              </a:ext>
            </a:extLst>
          </p:cNvPr>
          <p:cNvSpPr>
            <a:spLocks noGrp="1"/>
          </p:cNvSpPr>
          <p:nvPr>
            <p:ph idx="1"/>
          </p:nvPr>
        </p:nvSpPr>
        <p:spPr/>
        <p:txBody>
          <a:bodyPr>
            <a:normAutofit fontScale="77500" lnSpcReduction="20000"/>
          </a:bodyPr>
          <a:lstStyle/>
          <a:p>
            <a:pPr marL="0" indent="0">
              <a:buNone/>
            </a:pPr>
            <a:r>
              <a:rPr lang="en-US" dirty="0"/>
              <a:t>If you purchased your system from a major PC manufacturer, it may include a recovery partition on the hard drive.</a:t>
            </a:r>
          </a:p>
          <a:p>
            <a:pPr lvl="0"/>
            <a:r>
              <a:rPr lang="en-US" dirty="0"/>
              <a:t>Using the recovery disc/partition restores the system to the state it was in when shipped.</a:t>
            </a:r>
          </a:p>
          <a:p>
            <a:pPr lvl="0"/>
            <a:r>
              <a:rPr lang="en-US" dirty="0"/>
              <a:t>The recovery process typically restores a Windows image, which erases the hard drive.</a:t>
            </a:r>
          </a:p>
          <a:p>
            <a:pPr lvl="0"/>
            <a:r>
              <a:rPr lang="en-US" dirty="0"/>
              <a:t>Any applications and user data files added since the system was shipped will be lost. If possible, back up any data accessible on the hard disk before performing the recovery.</a:t>
            </a:r>
          </a:p>
          <a:p>
            <a:pPr lvl="0"/>
            <a:r>
              <a:rPr lang="en-US" dirty="0"/>
              <a:t>If the system has a recovery partition, the partition might not be visible from within the operating system. To use the recovery partition, edit the BIOS or boot using a special key combination as dictated by the manufacturer.</a:t>
            </a:r>
          </a:p>
          <a:p>
            <a:pPr marL="0" indent="0">
              <a:buNone/>
            </a:pPr>
            <a:r>
              <a:rPr lang="en-US" dirty="0"/>
              <a:t>Because using the factory recovery option removes configuration settings and user data, it should be used only as a last resort and only in combination with a good backup.</a:t>
            </a:r>
          </a:p>
        </p:txBody>
      </p:sp>
    </p:spTree>
    <p:extLst>
      <p:ext uri="{BB962C8B-B14F-4D97-AF65-F5344CB8AC3E}">
        <p14:creationId xmlns:p14="http://schemas.microsoft.com/office/powerpoint/2010/main" val="65910130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BD00E-AF3F-4614-8781-4B6126138B1B}"/>
              </a:ext>
            </a:extLst>
          </p:cNvPr>
          <p:cNvSpPr>
            <a:spLocks noGrp="1"/>
          </p:cNvSpPr>
          <p:nvPr>
            <p:ph type="title"/>
          </p:nvPr>
        </p:nvSpPr>
        <p:spPr>
          <a:xfrm>
            <a:off x="838200" y="30162"/>
            <a:ext cx="10515600" cy="650875"/>
          </a:xfrm>
        </p:spPr>
        <p:txBody>
          <a:bodyPr>
            <a:normAutofit fontScale="90000"/>
          </a:bodyPr>
          <a:lstStyle/>
          <a:p>
            <a:r>
              <a:rPr lang="en-US" dirty="0"/>
              <a:t>Virtual Memory</a:t>
            </a:r>
          </a:p>
        </p:txBody>
      </p:sp>
      <p:sp>
        <p:nvSpPr>
          <p:cNvPr id="3" name="Content Placeholder 2">
            <a:extLst>
              <a:ext uri="{FF2B5EF4-FFF2-40B4-BE49-F238E27FC236}">
                <a16:creationId xmlns:a16="http://schemas.microsoft.com/office/drawing/2014/main" id="{BC8B92A5-8DC9-462A-B2C9-1779EF7F17C8}"/>
              </a:ext>
            </a:extLst>
          </p:cNvPr>
          <p:cNvSpPr>
            <a:spLocks noGrp="1"/>
          </p:cNvSpPr>
          <p:nvPr>
            <p:ph idx="1"/>
          </p:nvPr>
        </p:nvSpPr>
        <p:spPr>
          <a:xfrm>
            <a:off x="0" y="681036"/>
            <a:ext cx="12192000" cy="6176963"/>
          </a:xfrm>
        </p:spPr>
        <p:txBody>
          <a:bodyPr>
            <a:normAutofit fontScale="85000" lnSpcReduction="20000"/>
          </a:bodyPr>
          <a:lstStyle/>
          <a:p>
            <a:pPr marL="0" indent="0">
              <a:buNone/>
            </a:pPr>
            <a:r>
              <a:rPr lang="en-US" i="1" dirty="0"/>
              <a:t>Virtual</a:t>
            </a:r>
            <a:r>
              <a:rPr lang="en-US" dirty="0"/>
              <a:t> memory is simulated memory that is implemented as a page file on a hard drive. Virtual memory is used by operating systems to simulate physical RAM using hard disk space. The process of moving data from RAM to disk (and back) is known as </a:t>
            </a:r>
            <a:r>
              <a:rPr lang="en-US" i="1" dirty="0"/>
              <a:t>swapping</a:t>
            </a:r>
            <a:r>
              <a:rPr lang="en-US" dirty="0"/>
              <a:t> or </a:t>
            </a:r>
            <a:r>
              <a:rPr lang="en-US" i="1" dirty="0"/>
              <a:t>paging</a:t>
            </a:r>
            <a:r>
              <a:rPr lang="en-US" dirty="0"/>
              <a:t>. The Virtual Memory Manager (VMM) is in charge of swapping data between physical memory and the hard disk. The VMM follows these steps to manage applications:</a:t>
            </a:r>
          </a:p>
          <a:p>
            <a:pPr marL="514350" lvl="0" indent="-514350">
              <a:buFont typeface="+mj-lt"/>
              <a:buAutoNum type="arabicPeriod"/>
            </a:pPr>
            <a:r>
              <a:rPr lang="en-US" dirty="0"/>
              <a:t>The VMM assigns virtual addressing to an application. This is known as </a:t>
            </a:r>
            <a:r>
              <a:rPr lang="en-US" i="1" dirty="0"/>
              <a:t>logical segmentation</a:t>
            </a:r>
            <a:r>
              <a:rPr lang="en-US" dirty="0"/>
              <a:t>.</a:t>
            </a:r>
          </a:p>
          <a:p>
            <a:pPr marL="514350" lvl="0" indent="-514350">
              <a:buFont typeface="+mj-lt"/>
              <a:buAutoNum type="arabicPeriod"/>
            </a:pPr>
            <a:r>
              <a:rPr lang="en-US" dirty="0"/>
              <a:t>The application is then loaded into physical RAM (absolute address space). The process doesn't recognize its location in physical RAM; it only recognizes its virtual space.</a:t>
            </a:r>
          </a:p>
          <a:p>
            <a:pPr marL="514350" lvl="0" indent="-514350">
              <a:buFont typeface="+mj-lt"/>
              <a:buAutoNum type="arabicPeriod"/>
            </a:pPr>
            <a:r>
              <a:rPr lang="en-US" dirty="0"/>
              <a:t>As the user launches other applications, the VMM will allocate space to those applications in true physical RAM.</a:t>
            </a:r>
          </a:p>
          <a:p>
            <a:pPr marL="514350" lvl="0" indent="-514350">
              <a:buFont typeface="+mj-lt"/>
              <a:buAutoNum type="arabicPeriod"/>
            </a:pPr>
            <a:r>
              <a:rPr lang="en-US" dirty="0"/>
              <a:t>When there is no more space in physical RAM, the VMM will take the application that hasn't been used for the longest period of time and place it in the </a:t>
            </a:r>
            <a:r>
              <a:rPr lang="en-US" i="1" dirty="0"/>
              <a:t>page file</a:t>
            </a:r>
            <a:r>
              <a:rPr lang="en-US" dirty="0"/>
              <a:t> on the hard drive. This is known as </a:t>
            </a:r>
            <a:r>
              <a:rPr lang="en-US" i="1" dirty="0"/>
              <a:t>paging out</a:t>
            </a:r>
            <a:r>
              <a:rPr lang="en-US" dirty="0"/>
              <a:t>. Likewise, when an application is moved from the page file back into physical RAM, it is known as </a:t>
            </a:r>
            <a:r>
              <a:rPr lang="en-US" i="1" dirty="0"/>
              <a:t>paging in</a:t>
            </a:r>
            <a:r>
              <a:rPr lang="en-US" dirty="0"/>
              <a:t>.</a:t>
            </a:r>
          </a:p>
          <a:p>
            <a:pPr marL="514350" lvl="0" indent="-514350">
              <a:buFont typeface="+mj-lt"/>
              <a:buAutoNum type="arabicPeriod"/>
            </a:pPr>
            <a:r>
              <a:rPr lang="en-US" dirty="0"/>
              <a:t>If the system needs access to an application that has been paged out from physical RAM, this causes a problem known as a </a:t>
            </a:r>
            <a:r>
              <a:rPr lang="en-US" i="1" dirty="0"/>
              <a:t>page fault</a:t>
            </a:r>
            <a:r>
              <a:rPr lang="en-US" dirty="0"/>
              <a:t>. When this happens, the VMM will page out the program in the physical RAM that hasn't been used for the longest period of time to the page file on the hard drive, and will page in the application currently being accessed back to the physical RAM.</a:t>
            </a:r>
          </a:p>
          <a:p>
            <a:pPr marL="0" indent="0">
              <a:buNone/>
            </a:pPr>
            <a:endParaRPr lang="en-US" dirty="0"/>
          </a:p>
        </p:txBody>
      </p:sp>
    </p:spTree>
    <p:extLst>
      <p:ext uri="{BB962C8B-B14F-4D97-AF65-F5344CB8AC3E}">
        <p14:creationId xmlns:p14="http://schemas.microsoft.com/office/powerpoint/2010/main" val="2210692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8A740BC-A0AA-45E0-B899-2AE9C6FE1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13121" y="-2"/>
            <a:ext cx="6278879" cy="6858002"/>
          </a:xfrm>
          <a:custGeom>
            <a:avLst/>
            <a:gdLst>
              <a:gd name="connsiteX0" fmla="*/ 45572 w 6278879"/>
              <a:gd name="connsiteY0" fmla="*/ 0 h 6858002"/>
              <a:gd name="connsiteX1" fmla="*/ 6278879 w 6278879"/>
              <a:gd name="connsiteY1" fmla="*/ 0 h 6858002"/>
              <a:gd name="connsiteX2" fmla="*/ 6278879 w 6278879"/>
              <a:gd name="connsiteY2" fmla="*/ 6858002 h 6858002"/>
              <a:gd name="connsiteX3" fmla="*/ 3292308 w 6278879"/>
              <a:gd name="connsiteY3" fmla="*/ 6858002 h 6858002"/>
              <a:gd name="connsiteX4" fmla="*/ 3181526 w 6278879"/>
              <a:gd name="connsiteY4" fmla="*/ 6786982 h 6858002"/>
              <a:gd name="connsiteX5" fmla="*/ 0 w 6278879"/>
              <a:gd name="connsiteY5" fmla="*/ 803254 h 6858002"/>
              <a:gd name="connsiteX6" fmla="*/ 37255 w 6278879"/>
              <a:gd name="connsiteY6" fmla="*/ 65447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9" h="6858002">
                <a:moveTo>
                  <a:pt x="45572" y="0"/>
                </a:moveTo>
                <a:lnTo>
                  <a:pt x="6278879" y="0"/>
                </a:lnTo>
                <a:lnTo>
                  <a:pt x="6278879" y="6858002"/>
                </a:lnTo>
                <a:lnTo>
                  <a:pt x="3292308" y="6858002"/>
                </a:lnTo>
                <a:lnTo>
                  <a:pt x="3181526" y="6786982"/>
                </a:lnTo>
                <a:cubicBezTo>
                  <a:pt x="1262021" y="5490191"/>
                  <a:pt x="0" y="3294103"/>
                  <a:pt x="0" y="803254"/>
                </a:cubicBezTo>
                <a:cubicBezTo>
                  <a:pt x="0" y="554169"/>
                  <a:pt x="12620" y="308032"/>
                  <a:pt x="37255" y="65447"/>
                </a:cubicBez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D35FBA7-E99F-4149-A7BD-8B20D3B89700}"/>
              </a:ext>
            </a:extLst>
          </p:cNvPr>
          <p:cNvSpPr>
            <a:spLocks noGrp="1"/>
          </p:cNvSpPr>
          <p:nvPr>
            <p:ph type="title"/>
          </p:nvPr>
        </p:nvSpPr>
        <p:spPr>
          <a:xfrm>
            <a:off x="655320" y="365125"/>
            <a:ext cx="9013052" cy="1623312"/>
          </a:xfrm>
        </p:spPr>
        <p:txBody>
          <a:bodyPr anchor="b">
            <a:normAutofit/>
          </a:bodyPr>
          <a:lstStyle/>
          <a:p>
            <a:pPr algn="ctr"/>
            <a:r>
              <a:rPr lang="en-US" sz="4000" dirty="0"/>
              <a:t>File Management Command – “md ; </a:t>
            </a:r>
            <a:r>
              <a:rPr lang="en-US" sz="4000" dirty="0" err="1"/>
              <a:t>mkdir</a:t>
            </a:r>
            <a:r>
              <a:rPr lang="en-US" sz="4000" dirty="0"/>
              <a:t>”</a:t>
            </a:r>
          </a:p>
        </p:txBody>
      </p:sp>
      <p:cxnSp>
        <p:nvCxnSpPr>
          <p:cNvPr id="10" name="Straight Arrow Connector 9">
            <a:extLst>
              <a:ext uri="{FF2B5EF4-FFF2-40B4-BE49-F238E27FC236}">
                <a16:creationId xmlns:a16="http://schemas.microsoft.com/office/drawing/2014/main" id="{B874EF51-C858-4BB9-97C3-D17755787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3661" y="2316480"/>
            <a:ext cx="82296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0EFC23E-7D4C-4407-9CD1-9EF7D90CBD70}"/>
              </a:ext>
            </a:extLst>
          </p:cNvPr>
          <p:cNvSpPr>
            <a:spLocks noGrp="1"/>
          </p:cNvSpPr>
          <p:nvPr>
            <p:ph idx="1"/>
          </p:nvPr>
        </p:nvSpPr>
        <p:spPr>
          <a:xfrm>
            <a:off x="655320" y="2644518"/>
            <a:ext cx="9013052" cy="3327251"/>
          </a:xfrm>
        </p:spPr>
        <p:txBody>
          <a:bodyPr>
            <a:normAutofit/>
          </a:bodyPr>
          <a:lstStyle/>
          <a:p>
            <a:r>
              <a:rPr lang="en-US" sz="2000" dirty="0"/>
              <a:t>Use the </a:t>
            </a:r>
            <a:r>
              <a:rPr lang="en-US" sz="2000" b="1" dirty="0"/>
              <a:t>md</a:t>
            </a:r>
            <a:r>
              <a:rPr lang="en-US" sz="2000" dirty="0"/>
              <a:t> and </a:t>
            </a:r>
            <a:r>
              <a:rPr lang="en-US" sz="2000" b="1" dirty="0" err="1"/>
              <a:t>mkdir</a:t>
            </a:r>
            <a:r>
              <a:rPr lang="en-US" sz="2000" dirty="0"/>
              <a:t> commands to create (make) a directory. Common switches used with </a:t>
            </a:r>
            <a:r>
              <a:rPr lang="en-US" sz="2000" b="1" dirty="0"/>
              <a:t>md</a:t>
            </a:r>
            <a:r>
              <a:rPr lang="en-US" sz="2000" dirty="0"/>
              <a:t> are:</a:t>
            </a:r>
          </a:p>
          <a:p>
            <a:pPr lvl="0"/>
            <a:r>
              <a:rPr lang="en-US" sz="2000" b="1" dirty="0"/>
              <a:t>md </a:t>
            </a:r>
            <a:r>
              <a:rPr lang="en-US" sz="2000" b="1" i="1" dirty="0"/>
              <a:t>[directory]</a:t>
            </a:r>
            <a:r>
              <a:rPr lang="en-US" sz="2000" dirty="0"/>
              <a:t> creates a new directory in the current directory.</a:t>
            </a:r>
          </a:p>
          <a:p>
            <a:r>
              <a:rPr lang="en-US" sz="2000" b="1" dirty="0"/>
              <a:t>md </a:t>
            </a:r>
            <a:r>
              <a:rPr lang="en-US" sz="2000" b="1" i="1" dirty="0"/>
              <a:t>[path] [directory]</a:t>
            </a:r>
            <a:r>
              <a:rPr lang="en-US" sz="2000" dirty="0"/>
              <a:t> creates a new directory in the directory specified by the path.</a:t>
            </a:r>
          </a:p>
        </p:txBody>
      </p:sp>
    </p:spTree>
    <p:extLst>
      <p:ext uri="{BB962C8B-B14F-4D97-AF65-F5344CB8AC3E}">
        <p14:creationId xmlns:p14="http://schemas.microsoft.com/office/powerpoint/2010/main" val="2168300402"/>
      </p:ext>
    </p:extLst>
  </p:cSld>
  <p:clrMapOvr>
    <a:overrideClrMapping bg1="dk1" tx1="lt1" bg2="dk2" tx2="lt2" accent1="accent1" accent2="accent2" accent3="accent3" accent4="accent4" accent5="accent5" accent6="accent6" hlink="hlink" folHlink="folHlink"/>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DD80C-0568-4AD7-AB8E-771538611C08}"/>
              </a:ext>
            </a:extLst>
          </p:cNvPr>
          <p:cNvSpPr>
            <a:spLocks noGrp="1"/>
          </p:cNvSpPr>
          <p:nvPr>
            <p:ph type="title"/>
          </p:nvPr>
        </p:nvSpPr>
        <p:spPr>
          <a:xfrm>
            <a:off x="838200" y="-18473"/>
            <a:ext cx="10515600" cy="641639"/>
          </a:xfrm>
        </p:spPr>
        <p:txBody>
          <a:bodyPr>
            <a:normAutofit fontScale="90000"/>
          </a:bodyPr>
          <a:lstStyle/>
          <a:p>
            <a:r>
              <a:rPr lang="en-US" dirty="0"/>
              <a:t>Managing Virtual Memory</a:t>
            </a:r>
          </a:p>
        </p:txBody>
      </p:sp>
      <p:sp>
        <p:nvSpPr>
          <p:cNvPr id="3" name="Content Placeholder 2">
            <a:extLst>
              <a:ext uri="{FF2B5EF4-FFF2-40B4-BE49-F238E27FC236}">
                <a16:creationId xmlns:a16="http://schemas.microsoft.com/office/drawing/2014/main" id="{8B02B717-DA30-47EA-A138-B29A5EAC9184}"/>
              </a:ext>
            </a:extLst>
          </p:cNvPr>
          <p:cNvSpPr>
            <a:spLocks noGrp="1"/>
          </p:cNvSpPr>
          <p:nvPr>
            <p:ph idx="1"/>
          </p:nvPr>
        </p:nvSpPr>
        <p:spPr>
          <a:xfrm>
            <a:off x="0" y="623166"/>
            <a:ext cx="12192000" cy="6234834"/>
          </a:xfrm>
        </p:spPr>
        <p:txBody>
          <a:bodyPr>
            <a:normAutofit fontScale="70000" lnSpcReduction="20000"/>
          </a:bodyPr>
          <a:lstStyle/>
          <a:p>
            <a:pPr lvl="0"/>
            <a:r>
              <a:rPr lang="en-US" dirty="0"/>
              <a:t>Accessing data stored in RAM is faster than accessing data on disk (or in virtual memory).</a:t>
            </a:r>
            <a:endParaRPr lang="en-US" sz="3200" dirty="0"/>
          </a:p>
          <a:p>
            <a:pPr lvl="0"/>
            <a:r>
              <a:rPr lang="en-US" dirty="0"/>
              <a:t>Symptoms of low physical memory include slow system performance when running applications, or slow response when switching between applications.</a:t>
            </a:r>
            <a:endParaRPr lang="en-US" sz="3200" dirty="0"/>
          </a:p>
          <a:p>
            <a:pPr lvl="0"/>
            <a:r>
              <a:rPr lang="en-US" dirty="0"/>
              <a:t>Disk thrashing occurs when the amount of physical memory is so low that data must constantly be moved from physical RAM, to disk, and then back again.</a:t>
            </a:r>
            <a:endParaRPr lang="en-US" sz="3200" dirty="0"/>
          </a:p>
          <a:p>
            <a:pPr lvl="1"/>
            <a:r>
              <a:rPr lang="en-US" dirty="0"/>
              <a:t>Symptoms of disk thrashing include high disk access statistics and the hard drive light being lit constantly when no data is being written to or read from the hard disk.</a:t>
            </a:r>
            <a:endParaRPr lang="en-US" sz="2800" dirty="0"/>
          </a:p>
          <a:p>
            <a:pPr lvl="1"/>
            <a:r>
              <a:rPr lang="en-US" dirty="0"/>
              <a:t>To prevent disk thrashing, either run fewer applications or add more physical RAM.</a:t>
            </a:r>
            <a:endParaRPr lang="en-US" sz="2800" dirty="0"/>
          </a:p>
          <a:p>
            <a:pPr lvl="0"/>
            <a:r>
              <a:rPr lang="en-US" dirty="0"/>
              <a:t>Manage virtual memory performance go to Control Panel&gt;System and Security&gt;Advanced system settings&gt;Advanced tab&gt; Performance/ Settings&gt;Advanced tab &gt;Virtual memory.</a:t>
            </a:r>
            <a:endParaRPr lang="en-US" sz="3200" dirty="0"/>
          </a:p>
          <a:p>
            <a:pPr lvl="0"/>
            <a:r>
              <a:rPr lang="en-US" dirty="0"/>
              <a:t>By default, the Windows operating system manages virtual memory settings. The automatic settings are usually adequate. However, the maximum size of the virtual memory paging file and the disk where the paging file is stored can be manually configured.</a:t>
            </a:r>
            <a:endParaRPr lang="en-US" sz="3200" dirty="0"/>
          </a:p>
          <a:p>
            <a:pPr lvl="0"/>
            <a:r>
              <a:rPr lang="en-US" dirty="0"/>
              <a:t>The most common recommended minimum page file size is about 1.5 times the amount of physical RAM. However, there are exceptions to this rule:</a:t>
            </a:r>
            <a:endParaRPr lang="en-US" sz="3200" dirty="0"/>
          </a:p>
          <a:p>
            <a:pPr lvl="1"/>
            <a:r>
              <a:rPr lang="en-US" dirty="0"/>
              <a:t>Systems that have a very small amount of physical RAM installed may require a page file that is 2 times the size of the installed RAM.</a:t>
            </a:r>
            <a:endParaRPr lang="en-US" sz="2800" dirty="0"/>
          </a:p>
          <a:p>
            <a:pPr lvl="1"/>
            <a:r>
              <a:rPr lang="en-US" dirty="0"/>
              <a:t>Systems with very large amounts of physical RAM installed typically don't require a large page file.</a:t>
            </a:r>
            <a:endParaRPr lang="en-US" sz="2800" dirty="0"/>
          </a:p>
          <a:p>
            <a:pPr lvl="0"/>
            <a:r>
              <a:rPr lang="en-US" dirty="0"/>
              <a:t>To increase performance, move the page file to a different physical disk than that used by the operating system. You can also divide the paging file between two drives to increase performance.</a:t>
            </a:r>
            <a:endParaRPr lang="en-US" sz="3200" dirty="0"/>
          </a:p>
          <a:p>
            <a:pPr lvl="0"/>
            <a:r>
              <a:rPr lang="en-US" dirty="0"/>
              <a:t>If the paging file is on the system drive, Windows creates a memory dump file if the system crashes. Support personnel might be able to use this file to help identify what caused the system crash. To save a memory dump, the paging file must reside on the system partition.</a:t>
            </a:r>
            <a:endParaRPr lang="en-US" sz="3200" dirty="0"/>
          </a:p>
          <a:p>
            <a:pPr marL="0" indent="0">
              <a:buNone/>
            </a:pPr>
            <a:endParaRPr lang="en-US" dirty="0"/>
          </a:p>
        </p:txBody>
      </p:sp>
    </p:spTree>
    <p:extLst>
      <p:ext uri="{BB962C8B-B14F-4D97-AF65-F5344CB8AC3E}">
        <p14:creationId xmlns:p14="http://schemas.microsoft.com/office/powerpoint/2010/main" val="119582625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8B7C8-8F99-41D5-80B0-302907C02C2A}"/>
              </a:ext>
            </a:extLst>
          </p:cNvPr>
          <p:cNvSpPr>
            <a:spLocks noGrp="1"/>
          </p:cNvSpPr>
          <p:nvPr>
            <p:ph type="title"/>
          </p:nvPr>
        </p:nvSpPr>
        <p:spPr>
          <a:xfrm>
            <a:off x="838200" y="0"/>
            <a:ext cx="10515600" cy="549275"/>
          </a:xfrm>
        </p:spPr>
        <p:txBody>
          <a:bodyPr>
            <a:normAutofit fontScale="90000"/>
          </a:bodyPr>
          <a:lstStyle/>
          <a:p>
            <a:r>
              <a:rPr lang="en-US" dirty="0"/>
              <a:t>Error Lockups:</a:t>
            </a:r>
          </a:p>
        </p:txBody>
      </p:sp>
      <p:sp>
        <p:nvSpPr>
          <p:cNvPr id="3" name="Content Placeholder 2">
            <a:extLst>
              <a:ext uri="{FF2B5EF4-FFF2-40B4-BE49-F238E27FC236}">
                <a16:creationId xmlns:a16="http://schemas.microsoft.com/office/drawing/2014/main" id="{C3BC075B-AEF7-4220-9E38-841EF23896D0}"/>
              </a:ext>
            </a:extLst>
          </p:cNvPr>
          <p:cNvSpPr>
            <a:spLocks noGrp="1"/>
          </p:cNvSpPr>
          <p:nvPr>
            <p:ph idx="1"/>
          </p:nvPr>
        </p:nvSpPr>
        <p:spPr>
          <a:xfrm>
            <a:off x="0" y="549274"/>
            <a:ext cx="12192000" cy="6308725"/>
          </a:xfrm>
        </p:spPr>
        <p:txBody>
          <a:bodyPr>
            <a:normAutofit fontScale="25000" lnSpcReduction="20000"/>
          </a:bodyPr>
          <a:lstStyle/>
          <a:p>
            <a:pPr lvl="0"/>
            <a:r>
              <a:rPr lang="en-US" sz="4800" dirty="0"/>
              <a:t>Software bugs (errors in an application, the operating system, or driver code)</a:t>
            </a:r>
          </a:p>
          <a:p>
            <a:pPr lvl="0"/>
            <a:r>
              <a:rPr lang="en-US" sz="4800" dirty="0"/>
              <a:t>Corrupt or missing operating system files</a:t>
            </a:r>
          </a:p>
          <a:p>
            <a:pPr lvl="0"/>
            <a:r>
              <a:rPr lang="en-US" sz="4800" dirty="0"/>
              <a:t>Incorrect, corrupt, or incompatible device drivers</a:t>
            </a:r>
          </a:p>
          <a:p>
            <a:pPr lvl="0"/>
            <a:r>
              <a:rPr lang="en-US" sz="4800" dirty="0"/>
              <a:t>Overheated hardware</a:t>
            </a:r>
          </a:p>
          <a:p>
            <a:pPr lvl="0"/>
            <a:r>
              <a:rPr lang="en-US" sz="4800" dirty="0"/>
              <a:t>Failing hardware (memory, hard disk, or other component)</a:t>
            </a:r>
          </a:p>
          <a:p>
            <a:pPr marL="0" indent="0">
              <a:buNone/>
            </a:pPr>
            <a:r>
              <a:rPr lang="en-US" sz="4800" dirty="0"/>
              <a:t>A </a:t>
            </a:r>
            <a:r>
              <a:rPr lang="en-US" sz="4800" i="1" dirty="0"/>
              <a:t>Blue Screen of Death</a:t>
            </a:r>
            <a:r>
              <a:rPr lang="en-US" sz="4800" dirty="0"/>
              <a:t> (BSOD), also called a stop error, is an error that is so severe that Windows can no longer continue to function. When this type of error occurs, the system will stop and display a blue screen with information related to the error. On Mac OS, you may see the cursor turn into a pinwheel and you can't do anything. This is sometimes called </a:t>
            </a:r>
            <a:r>
              <a:rPr lang="en-US" sz="4800" dirty="0" err="1"/>
              <a:t>the</a:t>
            </a:r>
            <a:r>
              <a:rPr lang="en-US" sz="4800" i="1" dirty="0" err="1"/>
              <a:t>Pinwheel</a:t>
            </a:r>
            <a:r>
              <a:rPr lang="en-US" sz="4800" i="1" dirty="0"/>
              <a:t> of Death</a:t>
            </a:r>
            <a:r>
              <a:rPr lang="en-US" sz="4800" dirty="0"/>
              <a:t>.</a:t>
            </a:r>
          </a:p>
          <a:p>
            <a:pPr marL="0" indent="0">
              <a:buNone/>
            </a:pPr>
            <a:r>
              <a:rPr lang="en-US" sz="4800" dirty="0"/>
              <a:t>When a problem occurs, use basic troubleshooting to identify and isolate the problem. With system errors, often the cause is difficult to locate. Use the following suggestions:</a:t>
            </a:r>
          </a:p>
          <a:p>
            <a:pPr lvl="0"/>
            <a:r>
              <a:rPr lang="en-US" sz="4800" dirty="0"/>
              <a:t>Identify the conditions when the error occurs. Does the error happen only when running a specific program or accessing a particular hardware device? Does it happen only after running the system for a while? Identify running programs and loaded device drivers.</a:t>
            </a:r>
          </a:p>
          <a:p>
            <a:pPr lvl="0"/>
            <a:r>
              <a:rPr lang="en-US" sz="4800" dirty="0"/>
              <a:t>Capture any error messages displayed. A smart phone is a great tool for doing this. Then, check Event Viewer for recent events. Use the internet to search for solutions based on the error.</a:t>
            </a:r>
          </a:p>
          <a:p>
            <a:pPr lvl="1"/>
            <a:r>
              <a:rPr lang="en-US" sz="4800" dirty="0"/>
              <a:t>The vendor's site will usually provide the best knowledge base. If you have the exact error message captured, search for the error message text.</a:t>
            </a:r>
          </a:p>
          <a:p>
            <a:pPr lvl="1"/>
            <a:r>
              <a:rPr lang="en-US" sz="4800" dirty="0"/>
              <a:t>If the vendor's site doesn't provide a solution, you may want to consider using Google to see if there are other recorded instances of your problem.</a:t>
            </a:r>
          </a:p>
          <a:p>
            <a:pPr lvl="1"/>
            <a:r>
              <a:rPr lang="en-US" sz="4800" dirty="0"/>
              <a:t>Windows Reporting is a feature that reports application errors to Microsoft. If known information about the problem you have experienced is available, you will receive a link to a web page that contains information about the problem.</a:t>
            </a:r>
          </a:p>
          <a:p>
            <a:pPr lvl="0"/>
            <a:r>
              <a:rPr lang="en-US" sz="4800" dirty="0"/>
              <a:t>Start with recently installed or updated hardware or software. If necessary, remove the new component and see if the problem goes away.</a:t>
            </a:r>
          </a:p>
          <a:p>
            <a:pPr lvl="0"/>
            <a:r>
              <a:rPr lang="en-US" sz="4800" dirty="0"/>
              <a:t>Update operating system files, applications, and device drivers that are related to the error condition.</a:t>
            </a:r>
          </a:p>
          <a:p>
            <a:pPr lvl="0"/>
            <a:r>
              <a:rPr lang="en-US" sz="4800" dirty="0"/>
              <a:t>Inspect the system hardware.</a:t>
            </a:r>
          </a:p>
          <a:p>
            <a:pPr lvl="1"/>
            <a:r>
              <a:rPr lang="en-US" sz="4800" dirty="0"/>
              <a:t>Make sure that cables are plugged in, that there aren't any bent pins, and that cards are properly seated in expansion slots.</a:t>
            </a:r>
          </a:p>
          <a:p>
            <a:pPr lvl="1"/>
            <a:r>
              <a:rPr lang="en-US" sz="4800" dirty="0"/>
              <a:t>Look for worn or frayed cables that might be causing a short.</a:t>
            </a:r>
          </a:p>
          <a:p>
            <a:pPr lvl="1"/>
            <a:r>
              <a:rPr lang="en-US" sz="4800" dirty="0"/>
              <a:t>Check status lights on components that indicate whether the device is receiving power or functioning normally.</a:t>
            </a:r>
          </a:p>
          <a:p>
            <a:pPr lvl="1"/>
            <a:r>
              <a:rPr lang="en-US" sz="4800" dirty="0"/>
              <a:t>Check components for dark spots that might indicate electrical shorts.</a:t>
            </a:r>
          </a:p>
          <a:p>
            <a:pPr lvl="1"/>
            <a:r>
              <a:rPr lang="en-US" sz="4800" dirty="0"/>
              <a:t>Listen as the system is running. Can you hear the fans running? Are there any unusual sounds?</a:t>
            </a:r>
          </a:p>
          <a:p>
            <a:pPr lvl="1"/>
            <a:r>
              <a:rPr lang="en-US" sz="4800" dirty="0"/>
              <a:t>If you see smoke or smell something burning, shut off the system immediately to prevent damage or hazards.</a:t>
            </a:r>
          </a:p>
          <a:p>
            <a:pPr lvl="1"/>
            <a:r>
              <a:rPr lang="en-US" sz="4800" dirty="0"/>
              <a:t>Look for dust buildup on components. Clean components as necessary.</a:t>
            </a:r>
          </a:p>
          <a:p>
            <a:pPr lvl="0"/>
            <a:r>
              <a:rPr lang="en-US" sz="4800" dirty="0"/>
              <a:t>Run utilities to diagnose hardware components.</a:t>
            </a:r>
          </a:p>
          <a:p>
            <a:pPr lvl="1"/>
            <a:r>
              <a:rPr lang="en-US" sz="4800" dirty="0"/>
              <a:t>Monitor the system temperature to ensure components are not overheating.</a:t>
            </a:r>
          </a:p>
          <a:p>
            <a:pPr lvl="1"/>
            <a:r>
              <a:rPr lang="en-US" sz="4800" dirty="0"/>
              <a:t>Use a memory tester to verify that the memory modules are functioning properly.</a:t>
            </a:r>
          </a:p>
          <a:p>
            <a:pPr lvl="1"/>
            <a:r>
              <a:rPr lang="en-US" sz="4800" dirty="0"/>
              <a:t>Use </a:t>
            </a:r>
            <a:r>
              <a:rPr lang="en-US" sz="4800" dirty="0" err="1"/>
              <a:t>ScanDisk</a:t>
            </a:r>
            <a:r>
              <a:rPr lang="en-US" sz="4800" dirty="0"/>
              <a:t> to check hard disks for bad clusters.</a:t>
            </a:r>
          </a:p>
          <a:p>
            <a:pPr lvl="1"/>
            <a:r>
              <a:rPr lang="en-US" sz="4800" dirty="0"/>
              <a:t>View S.M.A.R.T. data to see if hard disks are failing.</a:t>
            </a:r>
          </a:p>
          <a:p>
            <a:pPr marL="0" indent="0">
              <a:buNone/>
            </a:pPr>
            <a:endParaRPr lang="en-US" dirty="0"/>
          </a:p>
        </p:txBody>
      </p:sp>
    </p:spTree>
    <p:extLst>
      <p:ext uri="{BB962C8B-B14F-4D97-AF65-F5344CB8AC3E}">
        <p14:creationId xmlns:p14="http://schemas.microsoft.com/office/powerpoint/2010/main" val="387509470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59B0F-5755-48E0-B25C-6CD71A740F3D}"/>
              </a:ext>
            </a:extLst>
          </p:cNvPr>
          <p:cNvSpPr>
            <a:spLocks noGrp="1"/>
          </p:cNvSpPr>
          <p:nvPr>
            <p:ph type="title"/>
          </p:nvPr>
        </p:nvSpPr>
        <p:spPr>
          <a:xfrm>
            <a:off x="838200" y="0"/>
            <a:ext cx="10515600" cy="613930"/>
          </a:xfrm>
        </p:spPr>
        <p:txBody>
          <a:bodyPr>
            <a:normAutofit fontScale="90000"/>
          </a:bodyPr>
          <a:lstStyle/>
          <a:p>
            <a:r>
              <a:rPr lang="en-US" dirty="0"/>
              <a:t>Problem Prevention</a:t>
            </a:r>
          </a:p>
        </p:txBody>
      </p:sp>
      <p:sp>
        <p:nvSpPr>
          <p:cNvPr id="3" name="Content Placeholder 2">
            <a:extLst>
              <a:ext uri="{FF2B5EF4-FFF2-40B4-BE49-F238E27FC236}">
                <a16:creationId xmlns:a16="http://schemas.microsoft.com/office/drawing/2014/main" id="{B44036E3-FE1F-4C22-A578-70CC2B0ABA28}"/>
              </a:ext>
            </a:extLst>
          </p:cNvPr>
          <p:cNvSpPr>
            <a:spLocks noGrp="1"/>
          </p:cNvSpPr>
          <p:nvPr>
            <p:ph idx="1"/>
          </p:nvPr>
        </p:nvSpPr>
        <p:spPr>
          <a:xfrm>
            <a:off x="0" y="613930"/>
            <a:ext cx="12192000" cy="6244070"/>
          </a:xfrm>
        </p:spPr>
        <p:txBody>
          <a:bodyPr>
            <a:normAutofit fontScale="47500" lnSpcReduction="20000"/>
          </a:bodyPr>
          <a:lstStyle/>
          <a:p>
            <a:pPr marL="0" lvl="0" indent="0">
              <a:buNone/>
            </a:pPr>
            <a:r>
              <a:rPr lang="en-US" sz="2500" dirty="0"/>
              <a:t>To prevent corrupt system files, ensure that users shut their systems down cleanly.</a:t>
            </a:r>
          </a:p>
          <a:p>
            <a:pPr marL="0" lvl="0" indent="0">
              <a:buNone/>
            </a:pPr>
            <a:r>
              <a:rPr lang="en-US" sz="2500" dirty="0"/>
              <a:t>Sometimes a system may seem to be locked up, but in reality the system is just running slowly. This condition may be caused by several factors:</a:t>
            </a:r>
          </a:p>
          <a:p>
            <a:pPr lvl="1"/>
            <a:r>
              <a:rPr lang="en-US" sz="2500" dirty="0"/>
              <a:t>The processor is over-utilized. Give the system time to finish some tasks, or close unnecessary applications to see if the unresponsive program resumes.</a:t>
            </a:r>
          </a:p>
          <a:p>
            <a:pPr lvl="1"/>
            <a:r>
              <a:rPr lang="en-US" sz="2500" dirty="0"/>
              <a:t>The system is infected with malware. To prevent this, run full anti-malware scans on a regular basis.</a:t>
            </a:r>
          </a:p>
          <a:p>
            <a:pPr lvl="1"/>
            <a:r>
              <a:rPr lang="en-US" sz="2500" dirty="0"/>
              <a:t>The system has inadequate memory installed. If this is the case, add more memory to the system.</a:t>
            </a:r>
          </a:p>
          <a:p>
            <a:pPr lvl="1"/>
            <a:r>
              <a:rPr lang="en-US" sz="2500" dirty="0"/>
              <a:t>The system has inadequate video hardware. Avoid using integrated video adapters. A video adapter board with adequate video memory will perform much better.</a:t>
            </a:r>
          </a:p>
          <a:p>
            <a:pPr lvl="1"/>
            <a:r>
              <a:rPr lang="en-US" sz="2500" dirty="0"/>
              <a:t>The page file configuration has not been optimized. You can improve performance by moving the page file to a disk other than the system disk. Creating page files on multiple storage devices can also increase system performance.</a:t>
            </a:r>
          </a:p>
          <a:p>
            <a:pPr lvl="1"/>
            <a:r>
              <a:rPr lang="en-US" sz="2500" dirty="0"/>
              <a:t>The hard disk is overly full and heavily fragmented. Upgrade to a bigger disk and keep it defragged regularly.</a:t>
            </a:r>
          </a:p>
          <a:p>
            <a:pPr lvl="1"/>
            <a:r>
              <a:rPr lang="en-US" sz="2500" dirty="0"/>
              <a:t>There are unnecessary applications being loaded at system startup. Use Task Manager turn off startup applications that aren't used frequently. Uninstall applications on the system that aren't needed.</a:t>
            </a:r>
          </a:p>
          <a:p>
            <a:pPr marL="0" lvl="0" indent="0">
              <a:buNone/>
            </a:pPr>
            <a:r>
              <a:rPr lang="en-US" sz="2500" dirty="0"/>
              <a:t>If you have a specific application that stops responding, you can use Task Manager to end or stop the application. Be aware that you might lose any data generated by the application.</a:t>
            </a:r>
          </a:p>
          <a:p>
            <a:pPr marL="0" lvl="0" indent="0">
              <a:buNone/>
            </a:pPr>
            <a:r>
              <a:rPr lang="en-US" sz="2500" dirty="0"/>
              <a:t>Spontaneous reboot can be caused by a bad power supply, device driver, or an overheated CPU.</a:t>
            </a:r>
          </a:p>
          <a:p>
            <a:pPr marL="0" lvl="0" indent="0">
              <a:buNone/>
            </a:pPr>
            <a:r>
              <a:rPr lang="en-US" sz="2500" dirty="0"/>
              <a:t>Intermittent system crashes without any other apparent cause can be caused by overheated components.</a:t>
            </a:r>
          </a:p>
          <a:p>
            <a:pPr marL="0" lvl="0" indent="0">
              <a:buNone/>
            </a:pPr>
            <a:r>
              <a:rPr lang="en-US" sz="2500" dirty="0"/>
              <a:t>A noisy fan might be caused by something rubbing on the fan (such as a cable inside the case). If there is nothing touching the fan, then the bearings could be going bad. Replace the fan before it stops working.</a:t>
            </a:r>
          </a:p>
          <a:p>
            <a:pPr marL="0" lvl="0" indent="0">
              <a:buNone/>
            </a:pPr>
            <a:r>
              <a:rPr lang="en-US" sz="2500" dirty="0"/>
              <a:t>A clicking noise when reading or writing data from the hard disk is an early sign of a failing drive. Move data from the drive as soon as possible.</a:t>
            </a:r>
          </a:p>
          <a:p>
            <a:pPr marL="0" lvl="0" indent="0">
              <a:buNone/>
            </a:pPr>
            <a:r>
              <a:rPr lang="en-US" sz="2500" dirty="0"/>
              <a:t>A blue screen error that continually references the same memory address could indicate memory that is starting to fail.</a:t>
            </a:r>
          </a:p>
          <a:p>
            <a:pPr marL="0" lvl="0" indent="0">
              <a:buNone/>
            </a:pPr>
            <a:r>
              <a:rPr lang="en-US" sz="2500" dirty="0"/>
              <a:t>If an error message indicates that a DLL file associated with an application is corrupt or missing, do one of the following:</a:t>
            </a:r>
          </a:p>
          <a:p>
            <a:pPr lvl="1"/>
            <a:r>
              <a:rPr lang="en-US" sz="2500" dirty="0"/>
              <a:t>Manually copy a known-good copy of the DLL back into the appropriate location in the file system.</a:t>
            </a:r>
          </a:p>
          <a:p>
            <a:pPr lvl="1"/>
            <a:r>
              <a:rPr lang="en-US" sz="2500" dirty="0"/>
              <a:t>Repair the installation (if possible) using the application installer.</a:t>
            </a:r>
          </a:p>
          <a:p>
            <a:pPr lvl="1"/>
            <a:r>
              <a:rPr lang="en-US" sz="2500" dirty="0"/>
              <a:t>Uninstall the application and then reinstall it.</a:t>
            </a:r>
          </a:p>
          <a:p>
            <a:pPr lvl="1"/>
            <a:r>
              <a:rPr lang="en-US" sz="2500" dirty="0"/>
              <a:t>Restore the system to a prior restore point.</a:t>
            </a:r>
          </a:p>
          <a:p>
            <a:pPr marL="0" lvl="0" indent="0">
              <a:buNone/>
            </a:pPr>
            <a:r>
              <a:rPr lang="en-US" sz="2500" dirty="0"/>
              <a:t>If an error message indicates that an operating system DLL file is corrupt or missing, do one of the following:</a:t>
            </a:r>
          </a:p>
          <a:p>
            <a:pPr lvl="1"/>
            <a:r>
              <a:rPr lang="en-US" sz="2500" dirty="0"/>
              <a:t>Manually copy a known-good copy of the DLL back into the appropriate location in the file system.</a:t>
            </a:r>
          </a:p>
          <a:p>
            <a:pPr lvl="1"/>
            <a:r>
              <a:rPr lang="en-US" sz="2500" dirty="0"/>
              <a:t>Restore the system to a prior restore point.</a:t>
            </a:r>
          </a:p>
          <a:p>
            <a:pPr lvl="1"/>
            <a:r>
              <a:rPr lang="en-US" sz="2500" dirty="0"/>
              <a:t>Run the system file checker utility from the command prompt (run as Administrator). The command is </a:t>
            </a:r>
            <a:r>
              <a:rPr lang="en-US" sz="2500" b="1" dirty="0" err="1"/>
              <a:t>sfc</a:t>
            </a:r>
            <a:r>
              <a:rPr lang="en-US" sz="2500" b="1" dirty="0"/>
              <a:t> /</a:t>
            </a:r>
            <a:r>
              <a:rPr lang="en-US" sz="2500" b="1" dirty="0" err="1"/>
              <a:t>scannow</a:t>
            </a:r>
            <a:r>
              <a:rPr lang="en-US" sz="2500" dirty="0"/>
              <a:t>. This utility scans all system files and replaces missing, corrupt, or incorrect versions of these files.</a:t>
            </a:r>
          </a:p>
          <a:p>
            <a:pPr marL="0" indent="0">
              <a:buNone/>
            </a:pPr>
            <a:endParaRPr lang="en-US" dirty="0"/>
          </a:p>
        </p:txBody>
      </p:sp>
    </p:spTree>
    <p:extLst>
      <p:ext uri="{BB962C8B-B14F-4D97-AF65-F5344CB8AC3E}">
        <p14:creationId xmlns:p14="http://schemas.microsoft.com/office/powerpoint/2010/main" val="136486627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8AB1A-4599-4440-9432-EE2064DB9EAD}"/>
              </a:ext>
            </a:extLst>
          </p:cNvPr>
          <p:cNvSpPr>
            <a:spLocks noGrp="1"/>
          </p:cNvSpPr>
          <p:nvPr>
            <p:ph type="title" idx="4294967295"/>
          </p:nvPr>
        </p:nvSpPr>
        <p:spPr>
          <a:xfrm>
            <a:off x="0" y="0"/>
            <a:ext cx="10515600" cy="549275"/>
          </a:xfrm>
        </p:spPr>
        <p:txBody>
          <a:bodyPr>
            <a:normAutofit fontScale="90000"/>
          </a:bodyPr>
          <a:lstStyle/>
          <a:p>
            <a:pPr algn="ctr"/>
            <a:r>
              <a:rPr lang="en-US" dirty="0" err="1"/>
              <a:t>MSConfig</a:t>
            </a:r>
            <a:r>
              <a:rPr lang="en-US" dirty="0"/>
              <a:t>: Startup modes</a:t>
            </a:r>
          </a:p>
        </p:txBody>
      </p:sp>
      <p:graphicFrame>
        <p:nvGraphicFramePr>
          <p:cNvPr id="4" name="Table 3">
            <a:extLst>
              <a:ext uri="{FF2B5EF4-FFF2-40B4-BE49-F238E27FC236}">
                <a16:creationId xmlns:a16="http://schemas.microsoft.com/office/drawing/2014/main" id="{0203DA3A-3C21-46A2-A10A-444559000DA9}"/>
              </a:ext>
            </a:extLst>
          </p:cNvPr>
          <p:cNvGraphicFramePr>
            <a:graphicFrameLocks noGrp="1"/>
          </p:cNvGraphicFramePr>
          <p:nvPr>
            <p:extLst>
              <p:ext uri="{D42A27DB-BD31-4B8C-83A1-F6EECF244321}">
                <p14:modId xmlns:p14="http://schemas.microsoft.com/office/powerpoint/2010/main" val="4209132968"/>
              </p:ext>
            </p:extLst>
          </p:nvPr>
        </p:nvGraphicFramePr>
        <p:xfrm>
          <a:off x="0" y="556116"/>
          <a:ext cx="6661150" cy="547751"/>
        </p:xfrm>
        <a:graphic>
          <a:graphicData uri="http://schemas.openxmlformats.org/drawingml/2006/table">
            <a:tbl>
              <a:tblPr firstRow="1" firstCol="1" bandRow="1">
                <a:tableStyleId>{5C22544A-7EE6-4342-B048-85BDC9FD1C3A}</a:tableStyleId>
              </a:tblPr>
              <a:tblGrid>
                <a:gridCol w="1403350">
                  <a:extLst>
                    <a:ext uri="{9D8B030D-6E8A-4147-A177-3AD203B41FA5}">
                      <a16:colId xmlns:a16="http://schemas.microsoft.com/office/drawing/2014/main" val="363409047"/>
                    </a:ext>
                  </a:extLst>
                </a:gridCol>
                <a:gridCol w="5257800">
                  <a:extLst>
                    <a:ext uri="{9D8B030D-6E8A-4147-A177-3AD203B41FA5}">
                      <a16:colId xmlns:a16="http://schemas.microsoft.com/office/drawing/2014/main" val="906905731"/>
                    </a:ext>
                  </a:extLst>
                </a:gridCol>
              </a:tblGrid>
              <a:tr h="0">
                <a:tc>
                  <a:txBody>
                    <a:bodyPr/>
                    <a:lstStyle/>
                    <a:p>
                      <a:pPr marL="0" marR="0" algn="ctr">
                        <a:lnSpc>
                          <a:spcPct val="115000"/>
                        </a:lnSpc>
                        <a:spcBef>
                          <a:spcPts val="375"/>
                        </a:spcBef>
                        <a:spcAft>
                          <a:spcPts val="375"/>
                        </a:spcAft>
                      </a:pPr>
                      <a:r>
                        <a:rPr lang="en-US" sz="1050">
                          <a:effectLst/>
                        </a:rPr>
                        <a:t>Enable Debugging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dirty="0">
                          <a:effectLst/>
                        </a:rPr>
                        <a:t>This option starts Windows in an advanced troubleshooting mode. This option is typically used by programmers, not system administrators.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3231230090"/>
                  </a:ext>
                </a:extLst>
              </a:tr>
            </a:tbl>
          </a:graphicData>
        </a:graphic>
      </p:graphicFrame>
      <p:graphicFrame>
        <p:nvGraphicFramePr>
          <p:cNvPr id="5" name="Table 4">
            <a:extLst>
              <a:ext uri="{FF2B5EF4-FFF2-40B4-BE49-F238E27FC236}">
                <a16:creationId xmlns:a16="http://schemas.microsoft.com/office/drawing/2014/main" id="{48B204AE-0FAD-4D02-AA5E-84AC72FA4F23}"/>
              </a:ext>
            </a:extLst>
          </p:cNvPr>
          <p:cNvGraphicFramePr>
            <a:graphicFrameLocks noGrp="1"/>
          </p:cNvGraphicFramePr>
          <p:nvPr>
            <p:extLst>
              <p:ext uri="{D42A27DB-BD31-4B8C-83A1-F6EECF244321}">
                <p14:modId xmlns:p14="http://schemas.microsoft.com/office/powerpoint/2010/main" val="3095347200"/>
              </p:ext>
            </p:extLst>
          </p:nvPr>
        </p:nvGraphicFramePr>
        <p:xfrm>
          <a:off x="1" y="1103869"/>
          <a:ext cx="6661150" cy="941906"/>
        </p:xfrm>
        <a:graphic>
          <a:graphicData uri="http://schemas.openxmlformats.org/drawingml/2006/table">
            <a:tbl>
              <a:tblPr firstRow="1" firstCol="1" bandRow="1">
                <a:tableStyleId>{5C22544A-7EE6-4342-B048-85BDC9FD1C3A}</a:tableStyleId>
              </a:tblPr>
              <a:tblGrid>
                <a:gridCol w="1502925">
                  <a:extLst>
                    <a:ext uri="{9D8B030D-6E8A-4147-A177-3AD203B41FA5}">
                      <a16:colId xmlns:a16="http://schemas.microsoft.com/office/drawing/2014/main" val="3841225161"/>
                    </a:ext>
                  </a:extLst>
                </a:gridCol>
                <a:gridCol w="5158225">
                  <a:extLst>
                    <a:ext uri="{9D8B030D-6E8A-4147-A177-3AD203B41FA5}">
                      <a16:colId xmlns:a16="http://schemas.microsoft.com/office/drawing/2014/main" val="3213513779"/>
                    </a:ext>
                  </a:extLst>
                </a:gridCol>
              </a:tblGrid>
              <a:tr h="941906">
                <a:tc>
                  <a:txBody>
                    <a:bodyPr/>
                    <a:lstStyle/>
                    <a:p>
                      <a:pPr marL="0" marR="0" algn="ctr">
                        <a:lnSpc>
                          <a:spcPct val="115000"/>
                        </a:lnSpc>
                        <a:spcBef>
                          <a:spcPts val="375"/>
                        </a:spcBef>
                        <a:spcAft>
                          <a:spcPts val="375"/>
                        </a:spcAft>
                      </a:pPr>
                      <a:r>
                        <a:rPr lang="en-US" sz="1050">
                          <a:effectLst/>
                        </a:rPr>
                        <a:t>Enable Boot Logging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dirty="0">
                          <a:effectLst/>
                        </a:rPr>
                        <a:t>This option creates a log file named Ntbtlog.txt in C:\Windows during startup. This file contains an entry for each driver loaded during the boot process. If the system does not complete a regular boot, you can look at this file to see the last driver to load before the failure occurred.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2892179060"/>
                  </a:ext>
                </a:extLst>
              </a:tr>
            </a:tbl>
          </a:graphicData>
        </a:graphic>
      </p:graphicFrame>
      <p:graphicFrame>
        <p:nvGraphicFramePr>
          <p:cNvPr id="6" name="Table 5">
            <a:extLst>
              <a:ext uri="{FF2B5EF4-FFF2-40B4-BE49-F238E27FC236}">
                <a16:creationId xmlns:a16="http://schemas.microsoft.com/office/drawing/2014/main" id="{ECF269F3-4625-49F4-B105-A243C48CE81E}"/>
              </a:ext>
            </a:extLst>
          </p:cNvPr>
          <p:cNvGraphicFramePr>
            <a:graphicFrameLocks noGrp="1"/>
          </p:cNvGraphicFramePr>
          <p:nvPr>
            <p:extLst>
              <p:ext uri="{D42A27DB-BD31-4B8C-83A1-F6EECF244321}">
                <p14:modId xmlns:p14="http://schemas.microsoft.com/office/powerpoint/2010/main" val="1459409422"/>
              </p:ext>
            </p:extLst>
          </p:nvPr>
        </p:nvGraphicFramePr>
        <p:xfrm>
          <a:off x="1" y="2045776"/>
          <a:ext cx="6661150" cy="1100380"/>
        </p:xfrm>
        <a:graphic>
          <a:graphicData uri="http://schemas.openxmlformats.org/drawingml/2006/table">
            <a:tbl>
              <a:tblPr firstRow="1" firstCol="1" bandRow="1">
                <a:tableStyleId>{5C22544A-7EE6-4342-B048-85BDC9FD1C3A}</a:tableStyleId>
              </a:tblPr>
              <a:tblGrid>
                <a:gridCol w="1855720">
                  <a:extLst>
                    <a:ext uri="{9D8B030D-6E8A-4147-A177-3AD203B41FA5}">
                      <a16:colId xmlns:a16="http://schemas.microsoft.com/office/drawing/2014/main" val="3725936245"/>
                    </a:ext>
                  </a:extLst>
                </a:gridCol>
                <a:gridCol w="4805430">
                  <a:extLst>
                    <a:ext uri="{9D8B030D-6E8A-4147-A177-3AD203B41FA5}">
                      <a16:colId xmlns:a16="http://schemas.microsoft.com/office/drawing/2014/main" val="124202185"/>
                    </a:ext>
                  </a:extLst>
                </a:gridCol>
              </a:tblGrid>
              <a:tr h="1100380">
                <a:tc>
                  <a:txBody>
                    <a:bodyPr/>
                    <a:lstStyle/>
                    <a:p>
                      <a:pPr marL="0" marR="0" algn="ctr">
                        <a:lnSpc>
                          <a:spcPct val="115000"/>
                        </a:lnSpc>
                        <a:spcBef>
                          <a:spcPts val="375"/>
                        </a:spcBef>
                        <a:spcAft>
                          <a:spcPts val="375"/>
                        </a:spcAft>
                      </a:pPr>
                      <a:r>
                        <a:rPr lang="en-US" sz="1050">
                          <a:effectLst/>
                        </a:rPr>
                        <a:t>Enable Low-Resolution Video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dirty="0">
                          <a:effectLst/>
                        </a:rPr>
                        <a:t>This option loads Windows using your current video driver, but configures it to use low resolution settings and a slow refresh rate. This option is useful when the wrong video configuration settings have been used, causing the screen to be unreadable. Selecting this option gives you the ability to restore the correct video settings.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2222287631"/>
                  </a:ext>
                </a:extLst>
              </a:tr>
            </a:tbl>
          </a:graphicData>
        </a:graphic>
      </p:graphicFrame>
      <p:graphicFrame>
        <p:nvGraphicFramePr>
          <p:cNvPr id="7" name="Table 6">
            <a:extLst>
              <a:ext uri="{FF2B5EF4-FFF2-40B4-BE49-F238E27FC236}">
                <a16:creationId xmlns:a16="http://schemas.microsoft.com/office/drawing/2014/main" id="{BD5453EC-2231-4C14-9329-7A19C99118A8}"/>
              </a:ext>
            </a:extLst>
          </p:cNvPr>
          <p:cNvGraphicFramePr>
            <a:graphicFrameLocks noGrp="1"/>
          </p:cNvGraphicFramePr>
          <p:nvPr>
            <p:extLst>
              <p:ext uri="{D42A27DB-BD31-4B8C-83A1-F6EECF244321}">
                <p14:modId xmlns:p14="http://schemas.microsoft.com/office/powerpoint/2010/main" val="3104301269"/>
              </p:ext>
            </p:extLst>
          </p:nvPr>
        </p:nvGraphicFramePr>
        <p:xfrm>
          <a:off x="0" y="3125481"/>
          <a:ext cx="6665913" cy="915797"/>
        </p:xfrm>
        <a:graphic>
          <a:graphicData uri="http://schemas.openxmlformats.org/drawingml/2006/table">
            <a:tbl>
              <a:tblPr firstRow="1" firstCol="1" bandRow="1">
                <a:tableStyleId>{5C22544A-7EE6-4342-B048-85BDC9FD1C3A}</a:tableStyleId>
              </a:tblPr>
              <a:tblGrid>
                <a:gridCol w="1408113">
                  <a:extLst>
                    <a:ext uri="{9D8B030D-6E8A-4147-A177-3AD203B41FA5}">
                      <a16:colId xmlns:a16="http://schemas.microsoft.com/office/drawing/2014/main" val="1221339473"/>
                    </a:ext>
                  </a:extLst>
                </a:gridCol>
                <a:gridCol w="5257800">
                  <a:extLst>
                    <a:ext uri="{9D8B030D-6E8A-4147-A177-3AD203B41FA5}">
                      <a16:colId xmlns:a16="http://schemas.microsoft.com/office/drawing/2014/main" val="2911537699"/>
                    </a:ext>
                  </a:extLst>
                </a:gridCol>
              </a:tblGrid>
              <a:tr h="0">
                <a:tc>
                  <a:txBody>
                    <a:bodyPr/>
                    <a:lstStyle/>
                    <a:p>
                      <a:pPr marL="0" marR="0" algn="ctr">
                        <a:lnSpc>
                          <a:spcPct val="115000"/>
                        </a:lnSpc>
                        <a:spcBef>
                          <a:spcPts val="375"/>
                        </a:spcBef>
                        <a:spcAft>
                          <a:spcPts val="375"/>
                        </a:spcAft>
                      </a:pPr>
                      <a:r>
                        <a:rPr lang="en-US" sz="1050">
                          <a:effectLst/>
                        </a:rPr>
                        <a:t>Enable Safe Mode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dirty="0">
                          <a:effectLst/>
                        </a:rPr>
                        <a:t>When a computer boots in Safe Mode, only essential drivers and services are loaded (e.g., generic mouse, monitor, base storage device, keyboard, video drivers, and the Event Log service). This allows you to troubleshoot misbehaving applications, services, and drivers.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2309395281"/>
                  </a:ext>
                </a:extLst>
              </a:tr>
            </a:tbl>
          </a:graphicData>
        </a:graphic>
      </p:graphicFrame>
      <p:graphicFrame>
        <p:nvGraphicFramePr>
          <p:cNvPr id="8" name="Table 7">
            <a:extLst>
              <a:ext uri="{FF2B5EF4-FFF2-40B4-BE49-F238E27FC236}">
                <a16:creationId xmlns:a16="http://schemas.microsoft.com/office/drawing/2014/main" id="{39B510F5-FBBF-44D7-8C2C-8875181DB3E5}"/>
              </a:ext>
            </a:extLst>
          </p:cNvPr>
          <p:cNvGraphicFramePr>
            <a:graphicFrameLocks noGrp="1"/>
          </p:cNvGraphicFramePr>
          <p:nvPr>
            <p:extLst>
              <p:ext uri="{D42A27DB-BD31-4B8C-83A1-F6EECF244321}">
                <p14:modId xmlns:p14="http://schemas.microsoft.com/office/powerpoint/2010/main" val="1556591614"/>
              </p:ext>
            </p:extLst>
          </p:nvPr>
        </p:nvGraphicFramePr>
        <p:xfrm>
          <a:off x="1" y="4041278"/>
          <a:ext cx="6661150" cy="1100380"/>
        </p:xfrm>
        <a:graphic>
          <a:graphicData uri="http://schemas.openxmlformats.org/drawingml/2006/table">
            <a:tbl>
              <a:tblPr firstRow="1" firstCol="1" bandRow="1">
                <a:tableStyleId>{5C22544A-7EE6-4342-B048-85BDC9FD1C3A}</a:tableStyleId>
              </a:tblPr>
              <a:tblGrid>
                <a:gridCol w="2069739">
                  <a:extLst>
                    <a:ext uri="{9D8B030D-6E8A-4147-A177-3AD203B41FA5}">
                      <a16:colId xmlns:a16="http://schemas.microsoft.com/office/drawing/2014/main" val="1432841030"/>
                    </a:ext>
                  </a:extLst>
                </a:gridCol>
                <a:gridCol w="4591411">
                  <a:extLst>
                    <a:ext uri="{9D8B030D-6E8A-4147-A177-3AD203B41FA5}">
                      <a16:colId xmlns:a16="http://schemas.microsoft.com/office/drawing/2014/main" val="1644294694"/>
                    </a:ext>
                  </a:extLst>
                </a:gridCol>
              </a:tblGrid>
              <a:tr h="1100380">
                <a:tc>
                  <a:txBody>
                    <a:bodyPr/>
                    <a:lstStyle/>
                    <a:p>
                      <a:pPr marL="0" marR="0" algn="ctr">
                        <a:lnSpc>
                          <a:spcPct val="115000"/>
                        </a:lnSpc>
                        <a:spcBef>
                          <a:spcPts val="375"/>
                        </a:spcBef>
                        <a:spcAft>
                          <a:spcPts val="375"/>
                        </a:spcAft>
                      </a:pPr>
                      <a:r>
                        <a:rPr lang="en-US" sz="1050">
                          <a:effectLst/>
                        </a:rPr>
                        <a:t>Enable Safe Mode with Networking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dirty="0">
                          <a:effectLst/>
                        </a:rPr>
                        <a:t>Safe Mode with Networking is a variation of Safe Mode that also loads a network driver and protocol so the system can communicate on the network. This option is useful in situations where an updated driver needs to be downloaded from the internet and installed on the system to correct a problem.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2780593516"/>
                  </a:ext>
                </a:extLst>
              </a:tr>
            </a:tbl>
          </a:graphicData>
        </a:graphic>
      </p:graphicFrame>
      <p:graphicFrame>
        <p:nvGraphicFramePr>
          <p:cNvPr id="9" name="Table 8">
            <a:extLst>
              <a:ext uri="{FF2B5EF4-FFF2-40B4-BE49-F238E27FC236}">
                <a16:creationId xmlns:a16="http://schemas.microsoft.com/office/drawing/2014/main" id="{B4A4E99F-93AF-4F88-920F-E37820B8987F}"/>
              </a:ext>
            </a:extLst>
          </p:cNvPr>
          <p:cNvGraphicFramePr>
            <a:graphicFrameLocks noGrp="1"/>
          </p:cNvGraphicFramePr>
          <p:nvPr>
            <p:extLst>
              <p:ext uri="{D42A27DB-BD31-4B8C-83A1-F6EECF244321}">
                <p14:modId xmlns:p14="http://schemas.microsoft.com/office/powerpoint/2010/main" val="2049054590"/>
              </p:ext>
            </p:extLst>
          </p:nvPr>
        </p:nvGraphicFramePr>
        <p:xfrm>
          <a:off x="0" y="5141659"/>
          <a:ext cx="6661150" cy="547751"/>
        </p:xfrm>
        <a:graphic>
          <a:graphicData uri="http://schemas.openxmlformats.org/drawingml/2006/table">
            <a:tbl>
              <a:tblPr firstRow="1" firstCol="1" bandRow="1">
                <a:tableStyleId>{5C22544A-7EE6-4342-B048-85BDC9FD1C3A}</a:tableStyleId>
              </a:tblPr>
              <a:tblGrid>
                <a:gridCol w="2276864">
                  <a:extLst>
                    <a:ext uri="{9D8B030D-6E8A-4147-A177-3AD203B41FA5}">
                      <a16:colId xmlns:a16="http://schemas.microsoft.com/office/drawing/2014/main" val="1192284755"/>
                    </a:ext>
                  </a:extLst>
                </a:gridCol>
                <a:gridCol w="4384286">
                  <a:extLst>
                    <a:ext uri="{9D8B030D-6E8A-4147-A177-3AD203B41FA5}">
                      <a16:colId xmlns:a16="http://schemas.microsoft.com/office/drawing/2014/main" val="3672745557"/>
                    </a:ext>
                  </a:extLst>
                </a:gridCol>
              </a:tblGrid>
              <a:tr h="468728">
                <a:tc>
                  <a:txBody>
                    <a:bodyPr/>
                    <a:lstStyle/>
                    <a:p>
                      <a:pPr marL="0" marR="0" algn="ctr">
                        <a:lnSpc>
                          <a:spcPct val="115000"/>
                        </a:lnSpc>
                        <a:spcBef>
                          <a:spcPts val="375"/>
                        </a:spcBef>
                        <a:spcAft>
                          <a:spcPts val="375"/>
                        </a:spcAft>
                      </a:pPr>
                      <a:r>
                        <a:rPr lang="en-US" sz="1050">
                          <a:effectLst/>
                        </a:rPr>
                        <a:t>Enable Safe Mode with Command Prompt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dirty="0">
                          <a:effectLst/>
                        </a:rPr>
                        <a:t>Safe Mode with Command Prompt starts the computer in Safe Mode and displays a command prompt.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3183708359"/>
                  </a:ext>
                </a:extLst>
              </a:tr>
            </a:tbl>
          </a:graphicData>
        </a:graphic>
      </p:graphicFrame>
      <p:graphicFrame>
        <p:nvGraphicFramePr>
          <p:cNvPr id="10" name="Table 9">
            <a:extLst>
              <a:ext uri="{FF2B5EF4-FFF2-40B4-BE49-F238E27FC236}">
                <a16:creationId xmlns:a16="http://schemas.microsoft.com/office/drawing/2014/main" id="{5D10015B-C718-438C-81F3-E0D464B36739}"/>
              </a:ext>
            </a:extLst>
          </p:cNvPr>
          <p:cNvGraphicFramePr>
            <a:graphicFrameLocks noGrp="1"/>
          </p:cNvGraphicFramePr>
          <p:nvPr>
            <p:extLst>
              <p:ext uri="{D42A27DB-BD31-4B8C-83A1-F6EECF244321}">
                <p14:modId xmlns:p14="http://schemas.microsoft.com/office/powerpoint/2010/main" val="1790141951"/>
              </p:ext>
            </p:extLst>
          </p:nvPr>
        </p:nvGraphicFramePr>
        <p:xfrm>
          <a:off x="1" y="5689410"/>
          <a:ext cx="6661150" cy="886355"/>
        </p:xfrm>
        <a:graphic>
          <a:graphicData uri="http://schemas.openxmlformats.org/drawingml/2006/table">
            <a:tbl>
              <a:tblPr firstRow="1" firstCol="1" bandRow="1">
                <a:tableStyleId>{5C22544A-7EE6-4342-B048-85BDC9FD1C3A}</a:tableStyleId>
              </a:tblPr>
              <a:tblGrid>
                <a:gridCol w="2143082">
                  <a:extLst>
                    <a:ext uri="{9D8B030D-6E8A-4147-A177-3AD203B41FA5}">
                      <a16:colId xmlns:a16="http://schemas.microsoft.com/office/drawing/2014/main" val="535705307"/>
                    </a:ext>
                  </a:extLst>
                </a:gridCol>
                <a:gridCol w="4518068">
                  <a:extLst>
                    <a:ext uri="{9D8B030D-6E8A-4147-A177-3AD203B41FA5}">
                      <a16:colId xmlns:a16="http://schemas.microsoft.com/office/drawing/2014/main" val="170327210"/>
                    </a:ext>
                  </a:extLst>
                </a:gridCol>
              </a:tblGrid>
              <a:tr h="886355">
                <a:tc>
                  <a:txBody>
                    <a:bodyPr/>
                    <a:lstStyle/>
                    <a:p>
                      <a:pPr marL="0" marR="0" algn="ctr">
                        <a:lnSpc>
                          <a:spcPct val="115000"/>
                        </a:lnSpc>
                        <a:spcBef>
                          <a:spcPts val="375"/>
                        </a:spcBef>
                        <a:spcAft>
                          <a:spcPts val="375"/>
                        </a:spcAft>
                      </a:pPr>
                      <a:r>
                        <a:rPr lang="en-US" sz="1050">
                          <a:effectLst/>
                        </a:rPr>
                        <a:t>Disable Driver Signature Enforcement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dirty="0">
                          <a:effectLst/>
                        </a:rPr>
                        <a:t>Selecting this option causes Windows to not require a digital signature when loading a driver.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6172545"/>
                  </a:ext>
                </a:extLst>
              </a:tr>
            </a:tbl>
          </a:graphicData>
        </a:graphic>
      </p:graphicFrame>
      <p:graphicFrame>
        <p:nvGraphicFramePr>
          <p:cNvPr id="11" name="Table 10">
            <a:extLst>
              <a:ext uri="{FF2B5EF4-FFF2-40B4-BE49-F238E27FC236}">
                <a16:creationId xmlns:a16="http://schemas.microsoft.com/office/drawing/2014/main" id="{95C17E39-5236-48F7-8427-34A21C135420}"/>
              </a:ext>
            </a:extLst>
          </p:cNvPr>
          <p:cNvGraphicFramePr>
            <a:graphicFrameLocks noGrp="1"/>
          </p:cNvGraphicFramePr>
          <p:nvPr>
            <p:extLst>
              <p:ext uri="{D42A27DB-BD31-4B8C-83A1-F6EECF244321}">
                <p14:modId xmlns:p14="http://schemas.microsoft.com/office/powerpoint/2010/main" val="3176941838"/>
              </p:ext>
            </p:extLst>
          </p:nvPr>
        </p:nvGraphicFramePr>
        <p:xfrm>
          <a:off x="6661150" y="561552"/>
          <a:ext cx="5466274" cy="731774"/>
        </p:xfrm>
        <a:graphic>
          <a:graphicData uri="http://schemas.openxmlformats.org/drawingml/2006/table">
            <a:tbl>
              <a:tblPr firstRow="1" firstCol="1" bandRow="1">
                <a:tableStyleId>{5C22544A-7EE6-4342-B048-85BDC9FD1C3A}</a:tableStyleId>
              </a:tblPr>
              <a:tblGrid>
                <a:gridCol w="1966506">
                  <a:extLst>
                    <a:ext uri="{9D8B030D-6E8A-4147-A177-3AD203B41FA5}">
                      <a16:colId xmlns:a16="http://schemas.microsoft.com/office/drawing/2014/main" val="3189341720"/>
                    </a:ext>
                  </a:extLst>
                </a:gridCol>
                <a:gridCol w="3499768">
                  <a:extLst>
                    <a:ext uri="{9D8B030D-6E8A-4147-A177-3AD203B41FA5}">
                      <a16:colId xmlns:a16="http://schemas.microsoft.com/office/drawing/2014/main" val="1389245872"/>
                    </a:ext>
                  </a:extLst>
                </a:gridCol>
              </a:tblGrid>
              <a:tr h="568425">
                <a:tc>
                  <a:txBody>
                    <a:bodyPr/>
                    <a:lstStyle/>
                    <a:p>
                      <a:pPr marL="0" marR="0" algn="ctr">
                        <a:lnSpc>
                          <a:spcPct val="115000"/>
                        </a:lnSpc>
                        <a:spcBef>
                          <a:spcPts val="375"/>
                        </a:spcBef>
                        <a:spcAft>
                          <a:spcPts val="375"/>
                        </a:spcAft>
                      </a:pPr>
                      <a:r>
                        <a:rPr lang="en-US" sz="1050">
                          <a:effectLst/>
                        </a:rPr>
                        <a:t>Disable Early Launch Anti-Malware Protection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dirty="0">
                          <a:effectLst/>
                        </a:rPr>
                        <a:t>This prevents the early launch anti-malware driver from loading when the system is booted. This could increase the system's exposure to rootkit malware packages.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3889028423"/>
                  </a:ext>
                </a:extLst>
              </a:tr>
            </a:tbl>
          </a:graphicData>
        </a:graphic>
      </p:graphicFrame>
      <p:graphicFrame>
        <p:nvGraphicFramePr>
          <p:cNvPr id="12" name="Table 11">
            <a:extLst>
              <a:ext uri="{FF2B5EF4-FFF2-40B4-BE49-F238E27FC236}">
                <a16:creationId xmlns:a16="http://schemas.microsoft.com/office/drawing/2014/main" id="{28213196-F8B4-4B67-9164-71FB6B211FFB}"/>
              </a:ext>
            </a:extLst>
          </p:cNvPr>
          <p:cNvGraphicFramePr>
            <a:graphicFrameLocks noGrp="1"/>
          </p:cNvGraphicFramePr>
          <p:nvPr>
            <p:extLst>
              <p:ext uri="{D42A27DB-BD31-4B8C-83A1-F6EECF244321}">
                <p14:modId xmlns:p14="http://schemas.microsoft.com/office/powerpoint/2010/main" val="1422656752"/>
              </p:ext>
            </p:extLst>
          </p:nvPr>
        </p:nvGraphicFramePr>
        <p:xfrm>
          <a:off x="6661149" y="1293326"/>
          <a:ext cx="5466274" cy="3187827"/>
        </p:xfrm>
        <a:graphic>
          <a:graphicData uri="http://schemas.openxmlformats.org/drawingml/2006/table">
            <a:tbl>
              <a:tblPr firstRow="1" firstCol="1" bandRow="1">
                <a:tableStyleId>{5C22544A-7EE6-4342-B048-85BDC9FD1C3A}</a:tableStyleId>
              </a:tblPr>
              <a:tblGrid>
                <a:gridCol w="1930968">
                  <a:extLst>
                    <a:ext uri="{9D8B030D-6E8A-4147-A177-3AD203B41FA5}">
                      <a16:colId xmlns:a16="http://schemas.microsoft.com/office/drawing/2014/main" val="3953600672"/>
                    </a:ext>
                  </a:extLst>
                </a:gridCol>
                <a:gridCol w="3535306">
                  <a:extLst>
                    <a:ext uri="{9D8B030D-6E8A-4147-A177-3AD203B41FA5}">
                      <a16:colId xmlns:a16="http://schemas.microsoft.com/office/drawing/2014/main" val="1420614817"/>
                    </a:ext>
                  </a:extLst>
                </a:gridCol>
              </a:tblGrid>
              <a:tr h="2558495">
                <a:tc>
                  <a:txBody>
                    <a:bodyPr/>
                    <a:lstStyle/>
                    <a:p>
                      <a:pPr marL="0" marR="0" algn="ctr">
                        <a:lnSpc>
                          <a:spcPct val="115000"/>
                        </a:lnSpc>
                        <a:spcBef>
                          <a:spcPts val="375"/>
                        </a:spcBef>
                        <a:spcAft>
                          <a:spcPts val="375"/>
                        </a:spcAft>
                      </a:pPr>
                      <a:r>
                        <a:rPr lang="en-US" sz="1050">
                          <a:effectLst/>
                        </a:rPr>
                        <a:t>Disable Automatic Restart on System Failure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dirty="0">
                          <a:effectLst/>
                        </a:rPr>
                        <a:t>By default, Windows is configured to reboot whenever a critical system error occurs (Blue Screen of Death).</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When the error occurs, you will have only a short time before the system reboots. This might not be sufficient time to read and record the error information.</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If the error occurs while you are away from your computer, you will see a message that the system has restarted, but won't have seen the error.</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If the error occurs during startup, the system might continually reboot.</a:t>
                      </a:r>
                      <a:endParaRPr lang="en-US" sz="1100" dirty="0">
                        <a:effectLst/>
                      </a:endParaRPr>
                    </a:p>
                    <a:p>
                      <a:pPr marL="0" marR="0">
                        <a:lnSpc>
                          <a:spcPct val="115000"/>
                        </a:lnSpc>
                        <a:spcBef>
                          <a:spcPts val="0"/>
                        </a:spcBef>
                        <a:spcAft>
                          <a:spcPts val="0"/>
                        </a:spcAft>
                      </a:pPr>
                      <a:r>
                        <a:rPr lang="en-US" sz="1050" dirty="0">
                          <a:effectLst/>
                        </a:rPr>
                        <a:t>Use the Disable automatic restart on system failure option on the advanced boot menu to stop the automatic reboots.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3712821314"/>
                  </a:ext>
                </a:extLst>
              </a:tr>
            </a:tbl>
          </a:graphicData>
        </a:graphic>
      </p:graphicFrame>
      <p:graphicFrame>
        <p:nvGraphicFramePr>
          <p:cNvPr id="13" name="Table 12">
            <a:extLst>
              <a:ext uri="{FF2B5EF4-FFF2-40B4-BE49-F238E27FC236}">
                <a16:creationId xmlns:a16="http://schemas.microsoft.com/office/drawing/2014/main" id="{D944F27C-E008-4A1C-9CCA-BC43E9B56669}"/>
              </a:ext>
            </a:extLst>
          </p:cNvPr>
          <p:cNvGraphicFramePr>
            <a:graphicFrameLocks noGrp="1"/>
          </p:cNvGraphicFramePr>
          <p:nvPr>
            <p:extLst>
              <p:ext uri="{D42A27DB-BD31-4B8C-83A1-F6EECF244321}">
                <p14:modId xmlns:p14="http://schemas.microsoft.com/office/powerpoint/2010/main" val="3203276496"/>
              </p:ext>
            </p:extLst>
          </p:nvPr>
        </p:nvGraphicFramePr>
        <p:xfrm>
          <a:off x="6661149" y="4481154"/>
          <a:ext cx="5466274" cy="2094611"/>
        </p:xfrm>
        <a:graphic>
          <a:graphicData uri="http://schemas.openxmlformats.org/drawingml/2006/table">
            <a:tbl>
              <a:tblPr firstRow="1" firstCol="1" bandRow="1">
                <a:tableStyleId>{5C22544A-7EE6-4342-B048-85BDC9FD1C3A}</a:tableStyleId>
              </a:tblPr>
              <a:tblGrid>
                <a:gridCol w="1554368">
                  <a:extLst>
                    <a:ext uri="{9D8B030D-6E8A-4147-A177-3AD203B41FA5}">
                      <a16:colId xmlns:a16="http://schemas.microsoft.com/office/drawing/2014/main" val="3288262103"/>
                    </a:ext>
                  </a:extLst>
                </a:gridCol>
                <a:gridCol w="3911906">
                  <a:extLst>
                    <a:ext uri="{9D8B030D-6E8A-4147-A177-3AD203B41FA5}">
                      <a16:colId xmlns:a16="http://schemas.microsoft.com/office/drawing/2014/main" val="2197586678"/>
                    </a:ext>
                  </a:extLst>
                </a:gridCol>
              </a:tblGrid>
              <a:tr h="1756008">
                <a:tc>
                  <a:txBody>
                    <a:bodyPr/>
                    <a:lstStyle/>
                    <a:p>
                      <a:pPr marL="0" marR="0" algn="ctr">
                        <a:lnSpc>
                          <a:spcPct val="115000"/>
                        </a:lnSpc>
                        <a:spcBef>
                          <a:spcPts val="0"/>
                        </a:spcBef>
                        <a:spcAft>
                          <a:spcPts val="0"/>
                        </a:spcAft>
                      </a:pPr>
                      <a:r>
                        <a:rPr lang="en-US" sz="1050">
                          <a:effectLst/>
                        </a:rPr>
                        <a:t>Launch Recovery Environment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Use this option to access system recovery tools, such as:</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System Restore</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System Image Recovery</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Startup Repair</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Command Prompt</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Go Back to the Previous Build</a:t>
                      </a:r>
                      <a:endParaRPr lang="en-US" sz="1100" dirty="0">
                        <a:effectLst/>
                      </a:endParaRPr>
                    </a:p>
                    <a:p>
                      <a:pPr marL="0" marR="0">
                        <a:lnSpc>
                          <a:spcPct val="115000"/>
                        </a:lnSpc>
                        <a:spcBef>
                          <a:spcPts val="0"/>
                        </a:spcBef>
                        <a:spcAft>
                          <a:spcPts val="600"/>
                        </a:spcAft>
                      </a:pPr>
                      <a:r>
                        <a:rPr lang="en-US" sz="1000" dirty="0">
                          <a:effectLst/>
                        </a:rPr>
                        <a:t>Options may differ depending on your device.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4000708655"/>
                  </a:ext>
                </a:extLst>
              </a:tr>
            </a:tbl>
          </a:graphicData>
        </a:graphic>
      </p:graphicFrame>
    </p:spTree>
    <p:extLst>
      <p:ext uri="{BB962C8B-B14F-4D97-AF65-F5344CB8AC3E}">
        <p14:creationId xmlns:p14="http://schemas.microsoft.com/office/powerpoint/2010/main" val="92354994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7E0BF-AD70-49A8-9604-73707F701FB8}"/>
              </a:ext>
            </a:extLst>
          </p:cNvPr>
          <p:cNvSpPr>
            <a:spLocks noGrp="1"/>
          </p:cNvSpPr>
          <p:nvPr>
            <p:ph type="title"/>
          </p:nvPr>
        </p:nvSpPr>
        <p:spPr>
          <a:xfrm>
            <a:off x="838200" y="0"/>
            <a:ext cx="10515600" cy="576984"/>
          </a:xfrm>
        </p:spPr>
        <p:txBody>
          <a:bodyPr>
            <a:normAutofit fontScale="90000"/>
          </a:bodyPr>
          <a:lstStyle/>
          <a:p>
            <a:r>
              <a:rPr lang="en-US" dirty="0"/>
              <a:t>Common Boot Errors:</a:t>
            </a:r>
          </a:p>
        </p:txBody>
      </p:sp>
      <p:graphicFrame>
        <p:nvGraphicFramePr>
          <p:cNvPr id="4" name="Content Placeholder 3">
            <a:extLst>
              <a:ext uri="{FF2B5EF4-FFF2-40B4-BE49-F238E27FC236}">
                <a16:creationId xmlns:a16="http://schemas.microsoft.com/office/drawing/2014/main" id="{C775F1E2-B513-413C-A226-64115ED76E72}"/>
              </a:ext>
            </a:extLst>
          </p:cNvPr>
          <p:cNvGraphicFramePr>
            <a:graphicFrameLocks noGrp="1"/>
          </p:cNvGraphicFramePr>
          <p:nvPr>
            <p:ph idx="1"/>
            <p:extLst>
              <p:ext uri="{D42A27DB-BD31-4B8C-83A1-F6EECF244321}">
                <p14:modId xmlns:p14="http://schemas.microsoft.com/office/powerpoint/2010/main" val="2313525783"/>
              </p:ext>
            </p:extLst>
          </p:nvPr>
        </p:nvGraphicFramePr>
        <p:xfrm>
          <a:off x="0" y="494596"/>
          <a:ext cx="12192000" cy="3715004"/>
        </p:xfrm>
        <a:graphic>
          <a:graphicData uri="http://schemas.openxmlformats.org/drawingml/2006/table">
            <a:tbl>
              <a:tblPr firstRow="1" firstCol="1" bandRow="1">
                <a:tableStyleId>{5C22544A-7EE6-4342-B048-85BDC9FD1C3A}</a:tableStyleId>
              </a:tblPr>
              <a:tblGrid>
                <a:gridCol w="2934801">
                  <a:extLst>
                    <a:ext uri="{9D8B030D-6E8A-4147-A177-3AD203B41FA5}">
                      <a16:colId xmlns:a16="http://schemas.microsoft.com/office/drawing/2014/main" val="2759923202"/>
                    </a:ext>
                  </a:extLst>
                </a:gridCol>
                <a:gridCol w="9257199">
                  <a:extLst>
                    <a:ext uri="{9D8B030D-6E8A-4147-A177-3AD203B41FA5}">
                      <a16:colId xmlns:a16="http://schemas.microsoft.com/office/drawing/2014/main" val="3987464977"/>
                    </a:ext>
                  </a:extLst>
                </a:gridCol>
              </a:tblGrid>
              <a:tr h="2636062">
                <a:tc>
                  <a:txBody>
                    <a:bodyPr/>
                    <a:lstStyle/>
                    <a:p>
                      <a:pPr marL="0" marR="0" algn="ctr">
                        <a:lnSpc>
                          <a:spcPct val="115000"/>
                        </a:lnSpc>
                        <a:spcBef>
                          <a:spcPts val="0"/>
                        </a:spcBef>
                        <a:spcAft>
                          <a:spcPts val="0"/>
                        </a:spcAft>
                      </a:pPr>
                      <a:r>
                        <a:rPr lang="en-US" sz="1050">
                          <a:effectLst/>
                        </a:rPr>
                        <a:t>Missing or Corrupt File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1000"/>
                        </a:spcAft>
                      </a:pPr>
                      <a:r>
                        <a:rPr lang="en-US" sz="1050" dirty="0">
                          <a:effectLst/>
                        </a:rPr>
                        <a:t>If the boot manager cannot locate needed operating system files on the selected boot partition, you might see the following errors occur:</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Windows could not start because the following file is missing or corrupt: &lt;filename&gt;</a:t>
                      </a:r>
                      <a:br>
                        <a:rPr lang="en-US" sz="1050" dirty="0">
                          <a:effectLst/>
                        </a:rPr>
                      </a:br>
                      <a:r>
                        <a:rPr lang="en-US" sz="1050" dirty="0">
                          <a:effectLst/>
                        </a:rPr>
                        <a:t>Please re-install a copy of the above file.</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A blue screen error that describes a corrupt or missing file.</a:t>
                      </a:r>
                      <a:endParaRPr lang="en-US" sz="1100" dirty="0">
                        <a:effectLst/>
                      </a:endParaRPr>
                    </a:p>
                    <a:p>
                      <a:pPr marL="0" marR="0">
                        <a:lnSpc>
                          <a:spcPct val="115000"/>
                        </a:lnSpc>
                        <a:spcBef>
                          <a:spcPts val="0"/>
                        </a:spcBef>
                        <a:spcAft>
                          <a:spcPts val="1000"/>
                        </a:spcAft>
                      </a:pPr>
                      <a:r>
                        <a:rPr lang="en-US" sz="1050" dirty="0">
                          <a:effectLst/>
                        </a:rPr>
                        <a:t>This problem is caused either by a corrupt disk, corrupt files, or missing files. To correct the problem, boot the system from the installation disc and repair the system.</a:t>
                      </a:r>
                      <a:endParaRPr lang="en-US" sz="1100" dirty="0">
                        <a:effectLst/>
                      </a:endParaRPr>
                    </a:p>
                    <a:p>
                      <a:pPr marL="342900" marR="0" lvl="0" indent="-342900">
                        <a:lnSpc>
                          <a:spcPct val="115000"/>
                        </a:lnSpc>
                        <a:spcBef>
                          <a:spcPts val="0"/>
                        </a:spcBef>
                        <a:spcAft>
                          <a:spcPts val="1000"/>
                        </a:spcAft>
                        <a:tabLst>
                          <a:tab pos="457200" algn="l"/>
                        </a:tabLst>
                      </a:pPr>
                      <a:r>
                        <a:rPr lang="en-US" sz="1050" dirty="0">
                          <a:effectLst/>
                        </a:rPr>
                        <a:t>Boot from the installation DVD (or the recovery USB).</a:t>
                      </a:r>
                      <a:endParaRPr lang="en-US" sz="1100" dirty="0">
                        <a:effectLst/>
                      </a:endParaRPr>
                    </a:p>
                    <a:p>
                      <a:pPr marL="342900" marR="0" lvl="0" indent="-342900">
                        <a:lnSpc>
                          <a:spcPct val="115000"/>
                        </a:lnSpc>
                        <a:spcBef>
                          <a:spcPts val="0"/>
                        </a:spcBef>
                        <a:spcAft>
                          <a:spcPts val="1000"/>
                        </a:spcAft>
                        <a:tabLst>
                          <a:tab pos="457200" algn="l"/>
                        </a:tabLst>
                      </a:pPr>
                      <a:r>
                        <a:rPr lang="en-US" sz="1050" dirty="0">
                          <a:effectLst/>
                        </a:rPr>
                        <a:t>At the Welcome screen, select Repair your computer.</a:t>
                      </a:r>
                      <a:endParaRPr lang="en-US" sz="1100" dirty="0">
                        <a:effectLst/>
                      </a:endParaRPr>
                    </a:p>
                    <a:p>
                      <a:pPr marL="342900" marR="0" lvl="0" indent="-342900">
                        <a:lnSpc>
                          <a:spcPct val="115000"/>
                        </a:lnSpc>
                        <a:spcBef>
                          <a:spcPts val="0"/>
                        </a:spcBef>
                        <a:spcAft>
                          <a:spcPts val="1000"/>
                        </a:spcAft>
                        <a:tabLst>
                          <a:tab pos="457200" algn="l"/>
                        </a:tabLst>
                      </a:pPr>
                      <a:r>
                        <a:rPr lang="en-US" sz="1050" dirty="0">
                          <a:effectLst/>
                        </a:rPr>
                        <a:t>Select Troubleshoot.</a:t>
                      </a:r>
                      <a:endParaRPr lang="en-US" sz="1100" dirty="0">
                        <a:effectLst/>
                      </a:endParaRPr>
                    </a:p>
                    <a:p>
                      <a:pPr marL="342900" marR="0" lvl="0" indent="-342900">
                        <a:lnSpc>
                          <a:spcPct val="115000"/>
                        </a:lnSpc>
                        <a:spcBef>
                          <a:spcPts val="0"/>
                        </a:spcBef>
                        <a:spcAft>
                          <a:spcPts val="1000"/>
                        </a:spcAft>
                        <a:tabLst>
                          <a:tab pos="457200" algn="l"/>
                        </a:tabLst>
                      </a:pPr>
                      <a:r>
                        <a:rPr lang="en-US" sz="1050" dirty="0">
                          <a:effectLst/>
                        </a:rPr>
                        <a:t>Select Advanced Options.</a:t>
                      </a:r>
                      <a:endParaRPr lang="en-US" sz="1100" dirty="0">
                        <a:effectLst/>
                      </a:endParaRPr>
                    </a:p>
                    <a:p>
                      <a:pPr marL="342900" marR="0" lvl="0" indent="-342900">
                        <a:lnSpc>
                          <a:spcPct val="115000"/>
                        </a:lnSpc>
                        <a:spcBef>
                          <a:spcPts val="0"/>
                        </a:spcBef>
                        <a:spcAft>
                          <a:spcPts val="1000"/>
                        </a:spcAft>
                        <a:tabLst>
                          <a:tab pos="457200" algn="l"/>
                        </a:tabLst>
                      </a:pPr>
                      <a:r>
                        <a:rPr lang="en-US" sz="1050" dirty="0">
                          <a:effectLst/>
                        </a:rPr>
                        <a:t>Select Startup Repair.</a:t>
                      </a:r>
                      <a:endParaRPr lang="en-US" sz="1100" dirty="0">
                        <a:effectLst/>
                      </a:endParaRPr>
                    </a:p>
                    <a:p>
                      <a:pPr marL="0" marR="0">
                        <a:lnSpc>
                          <a:spcPct val="115000"/>
                        </a:lnSpc>
                        <a:spcBef>
                          <a:spcPts val="0"/>
                        </a:spcBef>
                        <a:spcAft>
                          <a:spcPts val="0"/>
                        </a:spcAft>
                      </a:pPr>
                      <a:r>
                        <a:rPr lang="en-US" sz="1050" dirty="0">
                          <a:effectLst/>
                        </a:rPr>
                        <a:t>Alternatively, you can select the Command Prompt option and then use the copy command to replace the file referenced by the error message with a known good copy.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2272209042"/>
                  </a:ext>
                </a:extLst>
              </a:tr>
            </a:tbl>
          </a:graphicData>
        </a:graphic>
      </p:graphicFrame>
      <p:graphicFrame>
        <p:nvGraphicFramePr>
          <p:cNvPr id="5" name="Table 4">
            <a:extLst>
              <a:ext uri="{FF2B5EF4-FFF2-40B4-BE49-F238E27FC236}">
                <a16:creationId xmlns:a16="http://schemas.microsoft.com/office/drawing/2014/main" id="{37C23396-9B61-4BCD-B1C2-5CA85B4DEED3}"/>
              </a:ext>
            </a:extLst>
          </p:cNvPr>
          <p:cNvGraphicFramePr>
            <a:graphicFrameLocks noGrp="1"/>
          </p:cNvGraphicFramePr>
          <p:nvPr>
            <p:extLst>
              <p:ext uri="{D42A27DB-BD31-4B8C-83A1-F6EECF244321}">
                <p14:modId xmlns:p14="http://schemas.microsoft.com/office/powerpoint/2010/main" val="1973504302"/>
              </p:ext>
            </p:extLst>
          </p:nvPr>
        </p:nvGraphicFramePr>
        <p:xfrm>
          <a:off x="0" y="4209600"/>
          <a:ext cx="12192000" cy="2648400"/>
        </p:xfrm>
        <a:graphic>
          <a:graphicData uri="http://schemas.openxmlformats.org/drawingml/2006/table">
            <a:tbl>
              <a:tblPr firstRow="1" firstCol="1" bandRow="1">
                <a:tableStyleId>{5C22544A-7EE6-4342-B048-85BDC9FD1C3A}</a:tableStyleId>
              </a:tblPr>
              <a:tblGrid>
                <a:gridCol w="5524248">
                  <a:extLst>
                    <a:ext uri="{9D8B030D-6E8A-4147-A177-3AD203B41FA5}">
                      <a16:colId xmlns:a16="http://schemas.microsoft.com/office/drawing/2014/main" val="2634205764"/>
                    </a:ext>
                  </a:extLst>
                </a:gridCol>
                <a:gridCol w="6667752">
                  <a:extLst>
                    <a:ext uri="{9D8B030D-6E8A-4147-A177-3AD203B41FA5}">
                      <a16:colId xmlns:a16="http://schemas.microsoft.com/office/drawing/2014/main" val="2133682260"/>
                    </a:ext>
                  </a:extLst>
                </a:gridCol>
              </a:tblGrid>
              <a:tr h="2648400">
                <a:tc>
                  <a:txBody>
                    <a:bodyPr/>
                    <a:lstStyle/>
                    <a:p>
                      <a:pPr marL="0" marR="0" algn="ctr">
                        <a:lnSpc>
                          <a:spcPct val="115000"/>
                        </a:lnSpc>
                        <a:spcBef>
                          <a:spcPts val="0"/>
                        </a:spcBef>
                        <a:spcAft>
                          <a:spcPts val="0"/>
                        </a:spcAft>
                      </a:pPr>
                      <a:r>
                        <a:rPr lang="en-US" sz="1050">
                          <a:effectLst/>
                        </a:rPr>
                        <a:t>Blue Screen or System Hangs After Windows Splash Screen is Displayed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1000"/>
                        </a:spcAft>
                      </a:pPr>
                      <a:r>
                        <a:rPr lang="en-US" sz="1050" dirty="0">
                          <a:effectLst/>
                        </a:rPr>
                        <a:t>The most common cause of the errors at this stage are bad drivers or corrupt registry settings. To correct the problem, try the following (in this order):</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If the error includes any error codes or messages, check the Microsoft website for troubleshooting information.</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Boot the system into Safe Mode. In Safe Mode, rollback drivers, remove drivers, or restore to a restore point.</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To identify which driver is causing the problem, enable boot logging, then read the Ntbtlog.txt file to identify the last driver that the system tried to load.</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If you cannot boot into Safe Mode, boot into the Recovery Environment and use System Restore to restore to a restore point that was created when the system was working correctly.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389470090"/>
                  </a:ext>
                </a:extLst>
              </a:tr>
            </a:tbl>
          </a:graphicData>
        </a:graphic>
      </p:graphicFrame>
    </p:spTree>
    <p:extLst>
      <p:ext uri="{BB962C8B-B14F-4D97-AF65-F5344CB8AC3E}">
        <p14:creationId xmlns:p14="http://schemas.microsoft.com/office/powerpoint/2010/main" val="144347957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B04DD-0B24-40D3-B7C1-9FD5F2ED49A6}"/>
              </a:ext>
            </a:extLst>
          </p:cNvPr>
          <p:cNvSpPr>
            <a:spLocks noGrp="1"/>
          </p:cNvSpPr>
          <p:nvPr>
            <p:ph type="title"/>
          </p:nvPr>
        </p:nvSpPr>
        <p:spPr>
          <a:xfrm>
            <a:off x="838200" y="0"/>
            <a:ext cx="10515600" cy="488196"/>
          </a:xfrm>
        </p:spPr>
        <p:txBody>
          <a:bodyPr>
            <a:normAutofit fontScale="90000"/>
          </a:bodyPr>
          <a:lstStyle/>
          <a:p>
            <a:r>
              <a:rPr lang="en-US" dirty="0"/>
              <a:t>Common Boot Errors</a:t>
            </a:r>
          </a:p>
        </p:txBody>
      </p:sp>
      <p:graphicFrame>
        <p:nvGraphicFramePr>
          <p:cNvPr id="4" name="Content Placeholder 3">
            <a:extLst>
              <a:ext uri="{FF2B5EF4-FFF2-40B4-BE49-F238E27FC236}">
                <a16:creationId xmlns:a16="http://schemas.microsoft.com/office/drawing/2014/main" id="{121FF3B9-7DAE-415A-BFEF-6597D96070F2}"/>
              </a:ext>
            </a:extLst>
          </p:cNvPr>
          <p:cNvGraphicFramePr>
            <a:graphicFrameLocks noGrp="1"/>
          </p:cNvGraphicFramePr>
          <p:nvPr>
            <p:ph idx="1"/>
            <p:extLst>
              <p:ext uri="{D42A27DB-BD31-4B8C-83A1-F6EECF244321}">
                <p14:modId xmlns:p14="http://schemas.microsoft.com/office/powerpoint/2010/main" val="3849411088"/>
              </p:ext>
            </p:extLst>
          </p:nvPr>
        </p:nvGraphicFramePr>
        <p:xfrm>
          <a:off x="0" y="488196"/>
          <a:ext cx="12192000" cy="786511"/>
        </p:xfrm>
        <a:graphic>
          <a:graphicData uri="http://schemas.openxmlformats.org/drawingml/2006/table">
            <a:tbl>
              <a:tblPr firstRow="1" firstCol="1" bandRow="1">
                <a:tableStyleId>{5C22544A-7EE6-4342-B048-85BDC9FD1C3A}</a:tableStyleId>
              </a:tblPr>
              <a:tblGrid>
                <a:gridCol w="2750825">
                  <a:extLst>
                    <a:ext uri="{9D8B030D-6E8A-4147-A177-3AD203B41FA5}">
                      <a16:colId xmlns:a16="http://schemas.microsoft.com/office/drawing/2014/main" val="1474709974"/>
                    </a:ext>
                  </a:extLst>
                </a:gridCol>
                <a:gridCol w="9441175">
                  <a:extLst>
                    <a:ext uri="{9D8B030D-6E8A-4147-A177-3AD203B41FA5}">
                      <a16:colId xmlns:a16="http://schemas.microsoft.com/office/drawing/2014/main" val="4142351852"/>
                    </a:ext>
                  </a:extLst>
                </a:gridCol>
              </a:tblGrid>
              <a:tr h="0">
                <a:tc>
                  <a:txBody>
                    <a:bodyPr/>
                    <a:lstStyle/>
                    <a:p>
                      <a:pPr marL="0" marR="0" algn="ctr">
                        <a:lnSpc>
                          <a:spcPct val="115000"/>
                        </a:lnSpc>
                        <a:spcBef>
                          <a:spcPts val="0"/>
                        </a:spcBef>
                        <a:spcAft>
                          <a:spcPts val="0"/>
                        </a:spcAft>
                      </a:pPr>
                      <a:r>
                        <a:rPr lang="en-US" sz="1050">
                          <a:effectLst/>
                        </a:rPr>
                        <a:t>Service Fails to Start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If a service fails to start, you will see a message such as:</a:t>
                      </a:r>
                      <a:endParaRPr lang="en-US" sz="1100" dirty="0">
                        <a:effectLst/>
                      </a:endParaRPr>
                    </a:p>
                    <a:p>
                      <a:pPr marL="0" marR="0">
                        <a:lnSpc>
                          <a:spcPct val="115000"/>
                        </a:lnSpc>
                        <a:spcBef>
                          <a:spcPts val="0"/>
                        </a:spcBef>
                        <a:spcAft>
                          <a:spcPts val="500"/>
                        </a:spcAft>
                      </a:pPr>
                      <a:r>
                        <a:rPr lang="en-US" sz="1000" dirty="0">
                          <a:effectLst/>
                        </a:rPr>
                        <a:t>At least one service or driver failed during system startup. Use Event Viewer to examine the event log for details.</a:t>
                      </a:r>
                      <a:endParaRPr lang="en-US" sz="1100" dirty="0">
                        <a:effectLst/>
                      </a:endParaRPr>
                    </a:p>
                    <a:p>
                      <a:pPr marL="0" marR="0">
                        <a:lnSpc>
                          <a:spcPct val="115000"/>
                        </a:lnSpc>
                        <a:spcBef>
                          <a:spcPts val="0"/>
                        </a:spcBef>
                        <a:spcAft>
                          <a:spcPts val="0"/>
                        </a:spcAft>
                      </a:pPr>
                      <a:r>
                        <a:rPr lang="en-US" sz="1050" dirty="0">
                          <a:effectLst/>
                        </a:rPr>
                        <a:t>Use Event Viewer to view details about the service that did not start, then try starting the service manually. If necessary, re-enable or re-install the service.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3113820878"/>
                  </a:ext>
                </a:extLst>
              </a:tr>
            </a:tbl>
          </a:graphicData>
        </a:graphic>
      </p:graphicFrame>
      <p:graphicFrame>
        <p:nvGraphicFramePr>
          <p:cNvPr id="5" name="Table 4">
            <a:extLst>
              <a:ext uri="{FF2B5EF4-FFF2-40B4-BE49-F238E27FC236}">
                <a16:creationId xmlns:a16="http://schemas.microsoft.com/office/drawing/2014/main" id="{B46B5C35-A0DB-4C6A-97A4-2036236863C9}"/>
              </a:ext>
            </a:extLst>
          </p:cNvPr>
          <p:cNvGraphicFramePr>
            <a:graphicFrameLocks noGrp="1"/>
          </p:cNvGraphicFramePr>
          <p:nvPr>
            <p:extLst>
              <p:ext uri="{D42A27DB-BD31-4B8C-83A1-F6EECF244321}">
                <p14:modId xmlns:p14="http://schemas.microsoft.com/office/powerpoint/2010/main" val="2448153431"/>
              </p:ext>
            </p:extLst>
          </p:nvPr>
        </p:nvGraphicFramePr>
        <p:xfrm>
          <a:off x="-1" y="1274707"/>
          <a:ext cx="12192000" cy="3955971"/>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2195962097"/>
                    </a:ext>
                  </a:extLst>
                </a:gridCol>
                <a:gridCol w="6096000">
                  <a:extLst>
                    <a:ext uri="{9D8B030D-6E8A-4147-A177-3AD203B41FA5}">
                      <a16:colId xmlns:a16="http://schemas.microsoft.com/office/drawing/2014/main" val="288194682"/>
                    </a:ext>
                  </a:extLst>
                </a:gridCol>
              </a:tblGrid>
              <a:tr h="3955971">
                <a:tc>
                  <a:txBody>
                    <a:bodyPr/>
                    <a:lstStyle/>
                    <a:p>
                      <a:pPr marL="0" marR="0" algn="ctr">
                        <a:lnSpc>
                          <a:spcPct val="115000"/>
                        </a:lnSpc>
                        <a:spcBef>
                          <a:spcPts val="0"/>
                        </a:spcBef>
                        <a:spcAft>
                          <a:spcPts val="0"/>
                        </a:spcAft>
                      </a:pPr>
                      <a:r>
                        <a:rPr lang="en-US" sz="1000">
                          <a:effectLst/>
                        </a:rPr>
                        <a:t>Corrupt or Missing DLL or System File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6276" marR="186276" marT="46569" marB="46569" anchor="ctr"/>
                </a:tc>
                <a:tc>
                  <a:txBody>
                    <a:bodyPr/>
                    <a:lstStyle/>
                    <a:p>
                      <a:pPr marL="0" marR="0">
                        <a:lnSpc>
                          <a:spcPct val="115000"/>
                        </a:lnSpc>
                        <a:spcBef>
                          <a:spcPts val="0"/>
                        </a:spcBef>
                        <a:spcAft>
                          <a:spcPts val="0"/>
                        </a:spcAft>
                      </a:pPr>
                      <a:r>
                        <a:rPr lang="en-US" sz="1000" dirty="0">
                          <a:effectLst/>
                        </a:rPr>
                        <a:t>If you see errors about corrupt or missing DLLs or system files, either during startup or after Windows starts, boot the system from the installation disc and repair the system. To do this:</a:t>
                      </a:r>
                      <a:endParaRPr lang="en-US" sz="1100" dirty="0">
                        <a:effectLst/>
                      </a:endParaRPr>
                    </a:p>
                    <a:p>
                      <a:pPr marL="342900" marR="0" lvl="0" indent="-342900">
                        <a:lnSpc>
                          <a:spcPct val="115000"/>
                        </a:lnSpc>
                        <a:spcBef>
                          <a:spcPts val="0"/>
                        </a:spcBef>
                        <a:spcAft>
                          <a:spcPts val="1000"/>
                        </a:spcAft>
                        <a:tabLst>
                          <a:tab pos="457200" algn="l"/>
                        </a:tabLst>
                      </a:pPr>
                      <a:r>
                        <a:rPr lang="en-US" sz="1000" dirty="0">
                          <a:effectLst/>
                        </a:rPr>
                        <a:t>Boot from the installation DVD (or the recovery USB).</a:t>
                      </a:r>
                      <a:endParaRPr lang="en-US" sz="1100" dirty="0">
                        <a:effectLst/>
                      </a:endParaRPr>
                    </a:p>
                    <a:p>
                      <a:pPr marL="342900" marR="0" lvl="0" indent="-342900">
                        <a:lnSpc>
                          <a:spcPct val="115000"/>
                        </a:lnSpc>
                        <a:spcBef>
                          <a:spcPts val="0"/>
                        </a:spcBef>
                        <a:spcAft>
                          <a:spcPts val="1000"/>
                        </a:spcAft>
                        <a:tabLst>
                          <a:tab pos="457200" algn="l"/>
                        </a:tabLst>
                      </a:pPr>
                      <a:r>
                        <a:rPr lang="en-US" sz="1000" dirty="0">
                          <a:effectLst/>
                        </a:rPr>
                        <a:t>At the Welcome screen, select Repair your computer.</a:t>
                      </a:r>
                      <a:endParaRPr lang="en-US" sz="1100" dirty="0">
                        <a:effectLst/>
                      </a:endParaRPr>
                    </a:p>
                    <a:p>
                      <a:pPr marL="342900" marR="0" lvl="0" indent="-342900">
                        <a:lnSpc>
                          <a:spcPct val="115000"/>
                        </a:lnSpc>
                        <a:spcBef>
                          <a:spcPts val="0"/>
                        </a:spcBef>
                        <a:spcAft>
                          <a:spcPts val="1000"/>
                        </a:spcAft>
                        <a:tabLst>
                          <a:tab pos="457200" algn="l"/>
                        </a:tabLst>
                      </a:pPr>
                      <a:r>
                        <a:rPr lang="en-US" sz="1000" dirty="0">
                          <a:effectLst/>
                        </a:rPr>
                        <a:t>Select Troubleshoot.</a:t>
                      </a:r>
                      <a:endParaRPr lang="en-US" sz="1100" dirty="0">
                        <a:effectLst/>
                      </a:endParaRPr>
                    </a:p>
                    <a:p>
                      <a:pPr marL="342900" marR="0" lvl="0" indent="-342900">
                        <a:lnSpc>
                          <a:spcPct val="115000"/>
                        </a:lnSpc>
                        <a:spcBef>
                          <a:spcPts val="0"/>
                        </a:spcBef>
                        <a:spcAft>
                          <a:spcPts val="1000"/>
                        </a:spcAft>
                        <a:tabLst>
                          <a:tab pos="457200" algn="l"/>
                        </a:tabLst>
                      </a:pPr>
                      <a:r>
                        <a:rPr lang="en-US" sz="1000" dirty="0">
                          <a:effectLst/>
                        </a:rPr>
                        <a:t>Select Advanced Options.</a:t>
                      </a:r>
                      <a:endParaRPr lang="en-US" sz="1100" dirty="0">
                        <a:effectLst/>
                      </a:endParaRPr>
                    </a:p>
                    <a:p>
                      <a:pPr marL="342900" marR="0" lvl="0" indent="-342900">
                        <a:lnSpc>
                          <a:spcPct val="115000"/>
                        </a:lnSpc>
                        <a:spcBef>
                          <a:spcPts val="0"/>
                        </a:spcBef>
                        <a:spcAft>
                          <a:spcPts val="1000"/>
                        </a:spcAft>
                        <a:tabLst>
                          <a:tab pos="457200" algn="l"/>
                        </a:tabLst>
                      </a:pPr>
                      <a:r>
                        <a:rPr lang="en-US" sz="1000" dirty="0">
                          <a:effectLst/>
                        </a:rPr>
                        <a:t>Select Startup Repair.</a:t>
                      </a:r>
                      <a:endParaRPr lang="en-US" sz="1100" dirty="0">
                        <a:effectLst/>
                      </a:endParaRPr>
                    </a:p>
                    <a:p>
                      <a:pPr marL="0" marR="0">
                        <a:lnSpc>
                          <a:spcPct val="115000"/>
                        </a:lnSpc>
                        <a:spcBef>
                          <a:spcPts val="0"/>
                        </a:spcBef>
                        <a:spcAft>
                          <a:spcPts val="1000"/>
                        </a:spcAft>
                      </a:pPr>
                      <a:r>
                        <a:rPr lang="en-US" sz="1000" dirty="0">
                          <a:effectLst/>
                        </a:rPr>
                        <a:t>Alternatively, you can select Command Prompt and use the </a:t>
                      </a:r>
                      <a:r>
                        <a:rPr lang="en-US" sz="1000" dirty="0" err="1">
                          <a:effectLst/>
                        </a:rPr>
                        <a:t>sfc</a:t>
                      </a:r>
                      <a:r>
                        <a:rPr lang="en-US" sz="1000" dirty="0">
                          <a:effectLst/>
                        </a:rPr>
                        <a:t> command to run the System File Checker utility. The syntax to use with </a:t>
                      </a:r>
                      <a:r>
                        <a:rPr lang="en-US" sz="1000" dirty="0" err="1">
                          <a:effectLst/>
                        </a:rPr>
                        <a:t>sfc</a:t>
                      </a:r>
                      <a:r>
                        <a:rPr lang="en-US" sz="1000" dirty="0">
                          <a:effectLst/>
                        </a:rPr>
                        <a:t> is as follows:</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Use </a:t>
                      </a:r>
                      <a:r>
                        <a:rPr lang="en-US" sz="1000" dirty="0" err="1">
                          <a:effectLst/>
                        </a:rPr>
                        <a:t>sfc</a:t>
                      </a:r>
                      <a:r>
                        <a:rPr lang="en-US" sz="1000" dirty="0">
                          <a:effectLst/>
                        </a:rPr>
                        <a:t> /</a:t>
                      </a:r>
                      <a:r>
                        <a:rPr lang="en-US" sz="1000" dirty="0" err="1">
                          <a:effectLst/>
                        </a:rPr>
                        <a:t>scannow</a:t>
                      </a:r>
                      <a:r>
                        <a:rPr lang="en-US" sz="1000" dirty="0">
                          <a:effectLst/>
                        </a:rPr>
                        <a:t> to scan the integrity of all protected system files and repair any file that has problems.</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Use </a:t>
                      </a:r>
                      <a:r>
                        <a:rPr lang="en-US" sz="1000" dirty="0" err="1">
                          <a:effectLst/>
                        </a:rPr>
                        <a:t>sfc</a:t>
                      </a:r>
                      <a:r>
                        <a:rPr lang="en-US" sz="1000" dirty="0">
                          <a:effectLst/>
                        </a:rPr>
                        <a:t> /</a:t>
                      </a:r>
                      <a:r>
                        <a:rPr lang="en-US" sz="1000" dirty="0" err="1">
                          <a:effectLst/>
                        </a:rPr>
                        <a:t>verifyonly</a:t>
                      </a:r>
                      <a:r>
                        <a:rPr lang="en-US" sz="1000" dirty="0">
                          <a:effectLst/>
                        </a:rPr>
                        <a:t> to scan the integrity of all protected system files, but not repair them.</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Use </a:t>
                      </a:r>
                      <a:r>
                        <a:rPr lang="en-US" sz="1000" dirty="0" err="1">
                          <a:effectLst/>
                        </a:rPr>
                        <a:t>sfc</a:t>
                      </a:r>
                      <a:r>
                        <a:rPr lang="en-US" sz="1000" dirty="0">
                          <a:effectLst/>
                        </a:rPr>
                        <a:t> /</a:t>
                      </a:r>
                      <a:r>
                        <a:rPr lang="en-US" sz="1000" dirty="0" err="1">
                          <a:effectLst/>
                        </a:rPr>
                        <a:t>scanfile</a:t>
                      </a:r>
                      <a:r>
                        <a:rPr lang="en-US" sz="1000" dirty="0">
                          <a:effectLst/>
                        </a:rPr>
                        <a:t> to scan the integrity of a specific file and repair it if it has problems.</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Use </a:t>
                      </a:r>
                      <a:r>
                        <a:rPr lang="en-US" sz="1000" dirty="0" err="1">
                          <a:effectLst/>
                        </a:rPr>
                        <a:t>sfc</a:t>
                      </a:r>
                      <a:r>
                        <a:rPr lang="en-US" sz="1000" dirty="0">
                          <a:effectLst/>
                        </a:rPr>
                        <a:t> /</a:t>
                      </a:r>
                      <a:r>
                        <a:rPr lang="en-US" sz="1000" dirty="0" err="1">
                          <a:effectLst/>
                        </a:rPr>
                        <a:t>verifyfile</a:t>
                      </a:r>
                      <a:r>
                        <a:rPr lang="en-US" sz="1000" dirty="0">
                          <a:effectLst/>
                        </a:rPr>
                        <a:t> to scan the integrity of a specific file, but not repair 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6276" marR="186276" marT="93138" marB="93138" anchor="ctr"/>
                </a:tc>
                <a:extLst>
                  <a:ext uri="{0D108BD9-81ED-4DB2-BD59-A6C34878D82A}">
                    <a16:rowId xmlns:a16="http://schemas.microsoft.com/office/drawing/2014/main" val="2162634695"/>
                  </a:ext>
                </a:extLst>
              </a:tr>
            </a:tbl>
          </a:graphicData>
        </a:graphic>
      </p:graphicFrame>
      <p:graphicFrame>
        <p:nvGraphicFramePr>
          <p:cNvPr id="6" name="Table 5">
            <a:extLst>
              <a:ext uri="{FF2B5EF4-FFF2-40B4-BE49-F238E27FC236}">
                <a16:creationId xmlns:a16="http://schemas.microsoft.com/office/drawing/2014/main" id="{0921EA56-F7F9-4A6B-B8E2-9A062521950F}"/>
              </a:ext>
            </a:extLst>
          </p:cNvPr>
          <p:cNvGraphicFramePr>
            <a:graphicFrameLocks noGrp="1"/>
          </p:cNvGraphicFramePr>
          <p:nvPr>
            <p:extLst>
              <p:ext uri="{D42A27DB-BD31-4B8C-83A1-F6EECF244321}">
                <p14:modId xmlns:p14="http://schemas.microsoft.com/office/powerpoint/2010/main" val="1080416283"/>
              </p:ext>
            </p:extLst>
          </p:nvPr>
        </p:nvGraphicFramePr>
        <p:xfrm>
          <a:off x="-1" y="5217406"/>
          <a:ext cx="12192000" cy="547751"/>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408021016"/>
                    </a:ext>
                  </a:extLst>
                </a:gridCol>
                <a:gridCol w="6096000">
                  <a:extLst>
                    <a:ext uri="{9D8B030D-6E8A-4147-A177-3AD203B41FA5}">
                      <a16:colId xmlns:a16="http://schemas.microsoft.com/office/drawing/2014/main" val="2174382712"/>
                    </a:ext>
                  </a:extLst>
                </a:gridCol>
              </a:tblGrid>
              <a:tr h="0">
                <a:tc>
                  <a:txBody>
                    <a:bodyPr/>
                    <a:lstStyle/>
                    <a:p>
                      <a:pPr marL="0" marR="0" algn="ctr">
                        <a:lnSpc>
                          <a:spcPct val="115000"/>
                        </a:lnSpc>
                        <a:spcBef>
                          <a:spcPts val="0"/>
                        </a:spcBef>
                        <a:spcAft>
                          <a:spcPts val="0"/>
                        </a:spcAft>
                      </a:pPr>
                      <a:r>
                        <a:rPr lang="en-US" sz="1050">
                          <a:effectLst/>
                        </a:rPr>
                        <a:t>Device Fails to Start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This message indicates that a hardware device could not be started. Begin by checking Device Manager for information about the device. If necessary, update the driver or disable the device.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3301395772"/>
                  </a:ext>
                </a:extLst>
              </a:tr>
            </a:tbl>
          </a:graphicData>
        </a:graphic>
      </p:graphicFrame>
      <p:sp>
        <p:nvSpPr>
          <p:cNvPr id="7" name="Rectangle 6">
            <a:extLst>
              <a:ext uri="{FF2B5EF4-FFF2-40B4-BE49-F238E27FC236}">
                <a16:creationId xmlns:a16="http://schemas.microsoft.com/office/drawing/2014/main" id="{81B793FC-C721-4035-A017-0F1677549922}"/>
              </a:ext>
            </a:extLst>
          </p:cNvPr>
          <p:cNvSpPr/>
          <p:nvPr/>
        </p:nvSpPr>
        <p:spPr>
          <a:xfrm>
            <a:off x="-82657" y="5772906"/>
            <a:ext cx="12274656" cy="1067408"/>
          </a:xfrm>
          <a:prstGeom prst="rect">
            <a:avLst/>
          </a:prstGeom>
        </p:spPr>
        <p:txBody>
          <a:bodyPr wrap="square">
            <a:spAutoFit/>
          </a:bodyPr>
          <a:lstStyle/>
          <a:p>
            <a:pPr>
              <a:lnSpc>
                <a:spcPct val="115000"/>
              </a:lnSpc>
              <a:spcAft>
                <a:spcPts val="600"/>
              </a:spcAft>
            </a:pPr>
            <a:r>
              <a:rPr lang="en-US" sz="1400" dirty="0">
                <a:solidFill>
                  <a:srgbClr val="282828"/>
                </a:solidFill>
                <a:latin typeface="Open Sans"/>
                <a:ea typeface="Times New Roman" panose="02020603050405020304" pitchFamily="18" charset="0"/>
                <a:cs typeface="Times New Roman" panose="02020603050405020304" pitchFamily="18" charset="0"/>
              </a:rPr>
              <a:t>If the system experiences a blue screen error during startup or after the system has started, the default behavior is to restart Windows automatically after displaying the error. With the default configuration, the system could restart, experience the same error, restart automatically, and enter a constant cycle of error and restart. To configure the system to display the blue screen error until you manually continue, access the advanced startup options menu and select </a:t>
            </a:r>
            <a:r>
              <a:rPr lang="en-US" sz="1400" b="1" dirty="0">
                <a:solidFill>
                  <a:srgbClr val="282828"/>
                </a:solidFill>
                <a:latin typeface="Open Sans"/>
                <a:ea typeface="Times New Roman" panose="02020603050405020304" pitchFamily="18" charset="0"/>
                <a:cs typeface="Times New Roman" panose="02020603050405020304" pitchFamily="18" charset="0"/>
              </a:rPr>
              <a:t>Disable automatic restart on system failure</a:t>
            </a:r>
            <a:r>
              <a:rPr lang="en-US" sz="1400" dirty="0">
                <a:solidFill>
                  <a:srgbClr val="282828"/>
                </a:solidFill>
                <a:latin typeface="Open Sans"/>
                <a:ea typeface="Times New Roman" panose="02020603050405020304" pitchFamily="18" charset="0"/>
                <a:cs typeface="Times New Roman" panose="02020603050405020304" pitchFamily="18" charset="0"/>
              </a:rPr>
              <a:t> to stop the automatic reboot cycle.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194990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4A4A0-5CC0-491C-B6D4-60BC2CB5420F}"/>
              </a:ext>
            </a:extLst>
          </p:cNvPr>
          <p:cNvSpPr>
            <a:spLocks noGrp="1"/>
          </p:cNvSpPr>
          <p:nvPr>
            <p:ph type="title"/>
          </p:nvPr>
        </p:nvSpPr>
        <p:spPr>
          <a:xfrm>
            <a:off x="838200" y="0"/>
            <a:ext cx="10515600" cy="626767"/>
          </a:xfrm>
        </p:spPr>
        <p:txBody>
          <a:bodyPr>
            <a:normAutofit fontScale="90000"/>
          </a:bodyPr>
          <a:lstStyle/>
          <a:p>
            <a:r>
              <a:rPr lang="en-US" dirty="0"/>
              <a:t>Managing Workstations:</a:t>
            </a:r>
          </a:p>
        </p:txBody>
      </p:sp>
      <p:graphicFrame>
        <p:nvGraphicFramePr>
          <p:cNvPr id="4" name="Content Placeholder 3">
            <a:extLst>
              <a:ext uri="{FF2B5EF4-FFF2-40B4-BE49-F238E27FC236}">
                <a16:creationId xmlns:a16="http://schemas.microsoft.com/office/drawing/2014/main" id="{F4B9C4A7-488E-4096-9FD5-FA48DD1C5BE8}"/>
              </a:ext>
            </a:extLst>
          </p:cNvPr>
          <p:cNvGraphicFramePr>
            <a:graphicFrameLocks noGrp="1"/>
          </p:cNvGraphicFramePr>
          <p:nvPr>
            <p:ph idx="1"/>
            <p:extLst>
              <p:ext uri="{D42A27DB-BD31-4B8C-83A1-F6EECF244321}">
                <p14:modId xmlns:p14="http://schemas.microsoft.com/office/powerpoint/2010/main" val="481299484"/>
              </p:ext>
            </p:extLst>
          </p:nvPr>
        </p:nvGraphicFramePr>
        <p:xfrm>
          <a:off x="0" y="546354"/>
          <a:ext cx="12192000" cy="3638804"/>
        </p:xfrm>
        <a:graphic>
          <a:graphicData uri="http://schemas.openxmlformats.org/drawingml/2006/table">
            <a:tbl>
              <a:tblPr firstRow="1" firstCol="1" bandRow="1">
                <a:tableStyleId>{5C22544A-7EE6-4342-B048-85BDC9FD1C3A}</a:tableStyleId>
              </a:tblPr>
              <a:tblGrid>
                <a:gridCol w="4175342">
                  <a:extLst>
                    <a:ext uri="{9D8B030D-6E8A-4147-A177-3AD203B41FA5}">
                      <a16:colId xmlns:a16="http://schemas.microsoft.com/office/drawing/2014/main" val="2622971339"/>
                    </a:ext>
                  </a:extLst>
                </a:gridCol>
                <a:gridCol w="8016658">
                  <a:extLst>
                    <a:ext uri="{9D8B030D-6E8A-4147-A177-3AD203B41FA5}">
                      <a16:colId xmlns:a16="http://schemas.microsoft.com/office/drawing/2014/main" val="2919138894"/>
                    </a:ext>
                  </a:extLst>
                </a:gridCol>
              </a:tblGrid>
              <a:tr h="0">
                <a:tc>
                  <a:txBody>
                    <a:bodyPr/>
                    <a:lstStyle/>
                    <a:p>
                      <a:pPr marL="0" marR="0" algn="ctr">
                        <a:lnSpc>
                          <a:spcPct val="115000"/>
                        </a:lnSpc>
                        <a:spcBef>
                          <a:spcPts val="375"/>
                        </a:spcBef>
                        <a:spcAft>
                          <a:spcPts val="375"/>
                        </a:spcAft>
                      </a:pPr>
                      <a:r>
                        <a:rPr lang="en-US" sz="1050">
                          <a:effectLst/>
                        </a:rPr>
                        <a:t>Implement the Principle Of Least Privilege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dirty="0">
                          <a:effectLst/>
                        </a:rPr>
                        <a:t>Users should have only the degree of access to the workstation necessary for them to complete their work and no more. Observe the following:</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Only those users who need administrative access should have it. You should use limited user accounts for everyone else. Don't make a user a member of the Administrators group unless the user needs administrative access to the system.</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The workstation should have the software required for it to fulfill its function on the network and no more.</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Use delegated administration. Don't make all admin users members of the Administrators group. Make admins members of the Windows group that most closely matches the level of access they need:</a:t>
                      </a:r>
                      <a:endParaRPr lang="en-US" sz="1100" dirty="0">
                        <a:effectLst/>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50" dirty="0">
                          <a:effectLst/>
                        </a:rPr>
                        <a:t>Backup operators: members of this group can backup or restore files, regardless of permissions assigned to those files.</a:t>
                      </a:r>
                      <a:endParaRPr lang="en-US" sz="1100" dirty="0">
                        <a:effectLst/>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50" dirty="0">
                          <a:effectLst/>
                        </a:rPr>
                        <a:t>Cryptographic operators: members of this group can perform cryptographic operations.</a:t>
                      </a:r>
                      <a:endParaRPr lang="en-US" sz="1100" dirty="0">
                        <a:effectLst/>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50" dirty="0">
                          <a:effectLst/>
                        </a:rPr>
                        <a:t>Network Configuration Operators: members of this group can manage the IP configuration on the system.</a:t>
                      </a:r>
                      <a:endParaRPr lang="en-US" sz="1100" dirty="0">
                        <a:effectLst/>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50" dirty="0">
                          <a:effectLst/>
                        </a:rPr>
                        <a:t>Performance Log Users: members of this group can manage performance logs and alerts.</a:t>
                      </a:r>
                      <a:endParaRPr lang="en-US" sz="1100" dirty="0">
                        <a:effectLst/>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50" dirty="0">
                          <a:effectLst/>
                        </a:rPr>
                        <a:t>Performance Monitor Users: members of this group can manage performance counters.</a:t>
                      </a:r>
                      <a:endParaRPr lang="en-US" sz="1100" dirty="0">
                        <a:effectLst/>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50" dirty="0">
                          <a:effectLst/>
                        </a:rPr>
                        <a:t>Remote Desktop Users: members of this group can remotely access a workstation's desktop.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1343661557"/>
                  </a:ext>
                </a:extLst>
              </a:tr>
            </a:tbl>
          </a:graphicData>
        </a:graphic>
      </p:graphicFrame>
      <p:graphicFrame>
        <p:nvGraphicFramePr>
          <p:cNvPr id="5" name="Table 4">
            <a:extLst>
              <a:ext uri="{FF2B5EF4-FFF2-40B4-BE49-F238E27FC236}">
                <a16:creationId xmlns:a16="http://schemas.microsoft.com/office/drawing/2014/main" id="{38F2230C-BDDB-4148-968C-5B2042109C39}"/>
              </a:ext>
            </a:extLst>
          </p:cNvPr>
          <p:cNvGraphicFramePr>
            <a:graphicFrameLocks noGrp="1"/>
          </p:cNvGraphicFramePr>
          <p:nvPr>
            <p:extLst>
              <p:ext uri="{D42A27DB-BD31-4B8C-83A1-F6EECF244321}">
                <p14:modId xmlns:p14="http://schemas.microsoft.com/office/powerpoint/2010/main" val="791046050"/>
              </p:ext>
            </p:extLst>
          </p:nvPr>
        </p:nvGraphicFramePr>
        <p:xfrm>
          <a:off x="-1" y="4207383"/>
          <a:ext cx="12192000" cy="2650617"/>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3202039898"/>
                    </a:ext>
                  </a:extLst>
                </a:gridCol>
                <a:gridCol w="6096000">
                  <a:extLst>
                    <a:ext uri="{9D8B030D-6E8A-4147-A177-3AD203B41FA5}">
                      <a16:colId xmlns:a16="http://schemas.microsoft.com/office/drawing/2014/main" val="1105591776"/>
                    </a:ext>
                  </a:extLst>
                </a:gridCol>
              </a:tblGrid>
              <a:tr h="0">
                <a:tc>
                  <a:txBody>
                    <a:bodyPr/>
                    <a:lstStyle/>
                    <a:p>
                      <a:pPr marL="0" marR="0" algn="ctr">
                        <a:lnSpc>
                          <a:spcPct val="115000"/>
                        </a:lnSpc>
                        <a:spcBef>
                          <a:spcPts val="0"/>
                        </a:spcBef>
                        <a:spcAft>
                          <a:spcPts val="0"/>
                        </a:spcAft>
                      </a:pPr>
                      <a:r>
                        <a:rPr lang="en-US" sz="1050">
                          <a:effectLst/>
                        </a:rPr>
                        <a:t>Require Passwords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a:effectLst/>
                        </a:rPr>
                        <a:t>All user accounts should have a password assigned. Passwords should also be required to unlock the screensaver and to resume from standby or hibernation.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278044146"/>
                  </a:ext>
                </a:extLst>
              </a:tr>
              <a:tr h="0">
                <a:tc>
                  <a:txBody>
                    <a:bodyPr/>
                    <a:lstStyle/>
                    <a:p>
                      <a:pPr marL="0" marR="0" algn="ctr">
                        <a:lnSpc>
                          <a:spcPct val="115000"/>
                        </a:lnSpc>
                        <a:spcBef>
                          <a:spcPts val="0"/>
                        </a:spcBef>
                        <a:spcAft>
                          <a:spcPts val="0"/>
                        </a:spcAft>
                      </a:pPr>
                      <a:r>
                        <a:rPr lang="en-US" sz="1050">
                          <a:effectLst/>
                        </a:rPr>
                        <a:t>Use Strong Passwords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A strong password is one that:</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Is at least 8 characters long (longer is better)</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Is not based on a word found in a dictionary</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Contains both upper-case and lower-case characters</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Contains numbers</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Does not contain words that can be associated with you personally</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Is changed frequently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2748782366"/>
                  </a:ext>
                </a:extLst>
              </a:tr>
            </a:tbl>
          </a:graphicData>
        </a:graphic>
      </p:graphicFrame>
    </p:spTree>
    <p:extLst>
      <p:ext uri="{BB962C8B-B14F-4D97-AF65-F5344CB8AC3E}">
        <p14:creationId xmlns:p14="http://schemas.microsoft.com/office/powerpoint/2010/main" val="228218585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D2BA2-C3B3-4D00-99A0-DE84080E4626}"/>
              </a:ext>
            </a:extLst>
          </p:cNvPr>
          <p:cNvSpPr>
            <a:spLocks noGrp="1"/>
          </p:cNvSpPr>
          <p:nvPr>
            <p:ph type="title"/>
          </p:nvPr>
        </p:nvSpPr>
        <p:spPr>
          <a:xfrm>
            <a:off x="838200" y="0"/>
            <a:ext cx="10515600" cy="595770"/>
          </a:xfrm>
        </p:spPr>
        <p:txBody>
          <a:bodyPr>
            <a:normAutofit fontScale="90000"/>
          </a:bodyPr>
          <a:lstStyle/>
          <a:p>
            <a:r>
              <a:rPr lang="en-US" dirty="0"/>
              <a:t>Managing Workstations:</a:t>
            </a:r>
          </a:p>
        </p:txBody>
      </p:sp>
      <p:graphicFrame>
        <p:nvGraphicFramePr>
          <p:cNvPr id="4" name="Content Placeholder 3">
            <a:extLst>
              <a:ext uri="{FF2B5EF4-FFF2-40B4-BE49-F238E27FC236}">
                <a16:creationId xmlns:a16="http://schemas.microsoft.com/office/drawing/2014/main" id="{CEB16211-D8A1-4ED3-BFE5-930D08071764}"/>
              </a:ext>
            </a:extLst>
          </p:cNvPr>
          <p:cNvGraphicFramePr>
            <a:graphicFrameLocks noGrp="1"/>
          </p:cNvGraphicFramePr>
          <p:nvPr>
            <p:ph idx="1"/>
            <p:extLst>
              <p:ext uri="{D42A27DB-BD31-4B8C-83A1-F6EECF244321}">
                <p14:modId xmlns:p14="http://schemas.microsoft.com/office/powerpoint/2010/main" val="708974066"/>
              </p:ext>
            </p:extLst>
          </p:nvPr>
        </p:nvGraphicFramePr>
        <p:xfrm>
          <a:off x="0" y="595770"/>
          <a:ext cx="12192000" cy="731774"/>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3607981377"/>
                    </a:ext>
                  </a:extLst>
                </a:gridCol>
                <a:gridCol w="6096000">
                  <a:extLst>
                    <a:ext uri="{9D8B030D-6E8A-4147-A177-3AD203B41FA5}">
                      <a16:colId xmlns:a16="http://schemas.microsoft.com/office/drawing/2014/main" val="2148200519"/>
                    </a:ext>
                  </a:extLst>
                </a:gridCol>
              </a:tblGrid>
              <a:tr h="0">
                <a:tc>
                  <a:txBody>
                    <a:bodyPr/>
                    <a:lstStyle/>
                    <a:p>
                      <a:pPr marL="0" marR="0" algn="ctr">
                        <a:lnSpc>
                          <a:spcPct val="115000"/>
                        </a:lnSpc>
                        <a:spcBef>
                          <a:spcPts val="0"/>
                        </a:spcBef>
                        <a:spcAft>
                          <a:spcPts val="0"/>
                        </a:spcAft>
                      </a:pPr>
                      <a:r>
                        <a:rPr lang="en-US" sz="1050">
                          <a:effectLst/>
                        </a:rPr>
                        <a:t>Use File and Folder Permissions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This practice ties back to principle of least privilege. Users should be able to access the files and folders they need on the hard drive of the system and no more. Use file and folder permissions to explicitly specify who can do what with files and folders.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2914347728"/>
                  </a:ext>
                </a:extLst>
              </a:tr>
            </a:tbl>
          </a:graphicData>
        </a:graphic>
      </p:graphicFrame>
      <p:graphicFrame>
        <p:nvGraphicFramePr>
          <p:cNvPr id="5" name="Table 4">
            <a:extLst>
              <a:ext uri="{FF2B5EF4-FFF2-40B4-BE49-F238E27FC236}">
                <a16:creationId xmlns:a16="http://schemas.microsoft.com/office/drawing/2014/main" id="{E39DDF1C-29CC-4306-B46C-F29E8B4606FE}"/>
              </a:ext>
            </a:extLst>
          </p:cNvPr>
          <p:cNvGraphicFramePr>
            <a:graphicFrameLocks noGrp="1"/>
          </p:cNvGraphicFramePr>
          <p:nvPr>
            <p:extLst>
              <p:ext uri="{D42A27DB-BD31-4B8C-83A1-F6EECF244321}">
                <p14:modId xmlns:p14="http://schemas.microsoft.com/office/powerpoint/2010/main" val="3131318495"/>
              </p:ext>
            </p:extLst>
          </p:nvPr>
        </p:nvGraphicFramePr>
        <p:xfrm>
          <a:off x="-1" y="1327544"/>
          <a:ext cx="12192000" cy="547751"/>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1638335956"/>
                    </a:ext>
                  </a:extLst>
                </a:gridCol>
                <a:gridCol w="6096000">
                  <a:extLst>
                    <a:ext uri="{9D8B030D-6E8A-4147-A177-3AD203B41FA5}">
                      <a16:colId xmlns:a16="http://schemas.microsoft.com/office/drawing/2014/main" val="900898324"/>
                    </a:ext>
                  </a:extLst>
                </a:gridCol>
              </a:tblGrid>
              <a:tr h="0">
                <a:tc>
                  <a:txBody>
                    <a:bodyPr/>
                    <a:lstStyle/>
                    <a:p>
                      <a:pPr marL="0" marR="0" algn="ctr">
                        <a:lnSpc>
                          <a:spcPct val="115000"/>
                        </a:lnSpc>
                        <a:spcBef>
                          <a:spcPts val="0"/>
                        </a:spcBef>
                        <a:spcAft>
                          <a:spcPts val="0"/>
                        </a:spcAft>
                      </a:pPr>
                      <a:r>
                        <a:rPr lang="en-US" sz="1050">
                          <a:effectLst/>
                        </a:rPr>
                        <a:t>Disable the Guest User Account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The Guest user account has no password and provides too much access to the system. The Guest user account should remain disabled.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3527877211"/>
                  </a:ext>
                </a:extLst>
              </a:tr>
            </a:tbl>
          </a:graphicData>
        </a:graphic>
      </p:graphicFrame>
      <p:graphicFrame>
        <p:nvGraphicFramePr>
          <p:cNvPr id="6" name="Table 5">
            <a:extLst>
              <a:ext uri="{FF2B5EF4-FFF2-40B4-BE49-F238E27FC236}">
                <a16:creationId xmlns:a16="http://schemas.microsoft.com/office/drawing/2014/main" id="{90314EB4-7786-4E74-BDC9-A47ED6516478}"/>
              </a:ext>
            </a:extLst>
          </p:cNvPr>
          <p:cNvGraphicFramePr>
            <a:graphicFrameLocks noGrp="1"/>
          </p:cNvGraphicFramePr>
          <p:nvPr>
            <p:extLst>
              <p:ext uri="{D42A27DB-BD31-4B8C-83A1-F6EECF244321}">
                <p14:modId xmlns:p14="http://schemas.microsoft.com/office/powerpoint/2010/main" val="2830025729"/>
              </p:ext>
            </p:extLst>
          </p:nvPr>
        </p:nvGraphicFramePr>
        <p:xfrm>
          <a:off x="-1" y="1875295"/>
          <a:ext cx="12192000" cy="363728"/>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4114568429"/>
                    </a:ext>
                  </a:extLst>
                </a:gridCol>
                <a:gridCol w="6096000">
                  <a:extLst>
                    <a:ext uri="{9D8B030D-6E8A-4147-A177-3AD203B41FA5}">
                      <a16:colId xmlns:a16="http://schemas.microsoft.com/office/drawing/2014/main" val="1272608357"/>
                    </a:ext>
                  </a:extLst>
                </a:gridCol>
              </a:tblGrid>
              <a:tr h="0">
                <a:tc>
                  <a:txBody>
                    <a:bodyPr/>
                    <a:lstStyle/>
                    <a:p>
                      <a:pPr marL="0" marR="0" algn="ctr">
                        <a:lnSpc>
                          <a:spcPct val="115000"/>
                        </a:lnSpc>
                        <a:spcBef>
                          <a:spcPts val="0"/>
                        </a:spcBef>
                        <a:spcAft>
                          <a:spcPts val="0"/>
                        </a:spcAft>
                      </a:pPr>
                      <a:r>
                        <a:rPr lang="en-US" sz="1050">
                          <a:effectLst/>
                        </a:rPr>
                        <a:t>Don't Use Default User Names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Avoid using default user names, such as Administrator. Change these names to something else.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3031267562"/>
                  </a:ext>
                </a:extLst>
              </a:tr>
            </a:tbl>
          </a:graphicData>
        </a:graphic>
      </p:graphicFrame>
      <p:graphicFrame>
        <p:nvGraphicFramePr>
          <p:cNvPr id="7" name="Table 6">
            <a:extLst>
              <a:ext uri="{FF2B5EF4-FFF2-40B4-BE49-F238E27FC236}">
                <a16:creationId xmlns:a16="http://schemas.microsoft.com/office/drawing/2014/main" id="{C2EE3F0D-3552-4935-B315-20E3D80A296C}"/>
              </a:ext>
            </a:extLst>
          </p:cNvPr>
          <p:cNvGraphicFramePr>
            <a:graphicFrameLocks noGrp="1"/>
          </p:cNvGraphicFramePr>
          <p:nvPr>
            <p:extLst>
              <p:ext uri="{D42A27DB-BD31-4B8C-83A1-F6EECF244321}">
                <p14:modId xmlns:p14="http://schemas.microsoft.com/office/powerpoint/2010/main" val="2358124667"/>
              </p:ext>
            </p:extLst>
          </p:nvPr>
        </p:nvGraphicFramePr>
        <p:xfrm>
          <a:off x="-1" y="2239023"/>
          <a:ext cx="12192000" cy="547751"/>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790607282"/>
                    </a:ext>
                  </a:extLst>
                </a:gridCol>
                <a:gridCol w="6096000">
                  <a:extLst>
                    <a:ext uri="{9D8B030D-6E8A-4147-A177-3AD203B41FA5}">
                      <a16:colId xmlns:a16="http://schemas.microsoft.com/office/drawing/2014/main" val="2368752374"/>
                    </a:ext>
                  </a:extLst>
                </a:gridCol>
              </a:tblGrid>
              <a:tr h="0">
                <a:tc>
                  <a:txBody>
                    <a:bodyPr/>
                    <a:lstStyle/>
                    <a:p>
                      <a:pPr marL="0" marR="0" algn="ctr">
                        <a:lnSpc>
                          <a:spcPct val="115000"/>
                        </a:lnSpc>
                        <a:spcBef>
                          <a:spcPts val="0"/>
                        </a:spcBef>
                        <a:spcAft>
                          <a:spcPts val="0"/>
                        </a:spcAft>
                      </a:pPr>
                      <a:r>
                        <a:rPr lang="en-US" sz="1050">
                          <a:effectLst/>
                        </a:rPr>
                        <a:t>Disable Autorun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Disable autorun. This prevents malware from automatically running when an optical disc or USB drive is inserted in the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2480027660"/>
                  </a:ext>
                </a:extLst>
              </a:tr>
            </a:tbl>
          </a:graphicData>
        </a:graphic>
      </p:graphicFrame>
      <p:graphicFrame>
        <p:nvGraphicFramePr>
          <p:cNvPr id="8" name="Table 7">
            <a:extLst>
              <a:ext uri="{FF2B5EF4-FFF2-40B4-BE49-F238E27FC236}">
                <a16:creationId xmlns:a16="http://schemas.microsoft.com/office/drawing/2014/main" id="{18B0BA57-AB33-4821-A867-46CEBBC83105}"/>
              </a:ext>
            </a:extLst>
          </p:cNvPr>
          <p:cNvGraphicFramePr>
            <a:graphicFrameLocks noGrp="1"/>
          </p:cNvGraphicFramePr>
          <p:nvPr>
            <p:extLst>
              <p:ext uri="{D42A27DB-BD31-4B8C-83A1-F6EECF244321}">
                <p14:modId xmlns:p14="http://schemas.microsoft.com/office/powerpoint/2010/main" val="3183965128"/>
              </p:ext>
            </p:extLst>
          </p:nvPr>
        </p:nvGraphicFramePr>
        <p:xfrm>
          <a:off x="-1" y="2786774"/>
          <a:ext cx="12192000" cy="731774"/>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3820819043"/>
                    </a:ext>
                  </a:extLst>
                </a:gridCol>
                <a:gridCol w="6096000">
                  <a:extLst>
                    <a:ext uri="{9D8B030D-6E8A-4147-A177-3AD203B41FA5}">
                      <a16:colId xmlns:a16="http://schemas.microsoft.com/office/drawing/2014/main" val="3889789189"/>
                    </a:ext>
                  </a:extLst>
                </a:gridCol>
              </a:tblGrid>
              <a:tr h="0">
                <a:tc>
                  <a:txBody>
                    <a:bodyPr/>
                    <a:lstStyle/>
                    <a:p>
                      <a:pPr marL="0" marR="0" algn="ctr">
                        <a:lnSpc>
                          <a:spcPct val="115000"/>
                        </a:lnSpc>
                        <a:spcBef>
                          <a:spcPts val="0"/>
                        </a:spcBef>
                        <a:spcAft>
                          <a:spcPts val="0"/>
                        </a:spcAft>
                      </a:pPr>
                      <a:r>
                        <a:rPr lang="en-US" sz="1050">
                          <a:effectLst/>
                        </a:rPr>
                        <a:t>Install Privacy Filters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A privacy filter is a polarized sheet of plastic that is placed over a computer screen to restrict screen visibility from any angle other than straight on. This prevents office guests and passers-by from being able to read information from the user's computer monitor.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2830317137"/>
                  </a:ext>
                </a:extLst>
              </a:tr>
            </a:tbl>
          </a:graphicData>
        </a:graphic>
      </p:graphicFrame>
      <p:graphicFrame>
        <p:nvGraphicFramePr>
          <p:cNvPr id="9" name="Table 8">
            <a:extLst>
              <a:ext uri="{FF2B5EF4-FFF2-40B4-BE49-F238E27FC236}">
                <a16:creationId xmlns:a16="http://schemas.microsoft.com/office/drawing/2014/main" id="{DFCBEDD9-2C7F-447A-94B3-310E85BCD6FB}"/>
              </a:ext>
            </a:extLst>
          </p:cNvPr>
          <p:cNvGraphicFramePr>
            <a:graphicFrameLocks noGrp="1"/>
          </p:cNvGraphicFramePr>
          <p:nvPr>
            <p:extLst>
              <p:ext uri="{D42A27DB-BD31-4B8C-83A1-F6EECF244321}">
                <p14:modId xmlns:p14="http://schemas.microsoft.com/office/powerpoint/2010/main" val="3713307201"/>
              </p:ext>
            </p:extLst>
          </p:nvPr>
        </p:nvGraphicFramePr>
        <p:xfrm>
          <a:off x="-1" y="3518548"/>
          <a:ext cx="12192000" cy="3448050"/>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2014810802"/>
                    </a:ext>
                  </a:extLst>
                </a:gridCol>
                <a:gridCol w="6096000">
                  <a:extLst>
                    <a:ext uri="{9D8B030D-6E8A-4147-A177-3AD203B41FA5}">
                      <a16:colId xmlns:a16="http://schemas.microsoft.com/office/drawing/2014/main" val="2232051262"/>
                    </a:ext>
                  </a:extLst>
                </a:gridCol>
              </a:tblGrid>
              <a:tr h="3196288">
                <a:tc>
                  <a:txBody>
                    <a:bodyPr/>
                    <a:lstStyle/>
                    <a:p>
                      <a:pPr marL="0" marR="0" algn="ctr">
                        <a:lnSpc>
                          <a:spcPct val="115000"/>
                        </a:lnSpc>
                        <a:spcBef>
                          <a:spcPts val="0"/>
                        </a:spcBef>
                        <a:spcAft>
                          <a:spcPts val="0"/>
                        </a:spcAft>
                      </a:pPr>
                      <a:r>
                        <a:rPr lang="en-US" sz="1050">
                          <a:effectLst/>
                        </a:rPr>
                        <a:t>Block Untrusted Software Sources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Software from untrusted sources could potentially contain malware. In fact, many modern network exploits attempt to trick users within an organization into downloading and installing malicious software. By doing this, an attacker can easily circumvent network security devices and launch an attack from behind the firewall. To prevent this from happening, consider the following:</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Restrict user's ability to install software. For example, standard users on a Windows system are not allowed to install any software.</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For users that are allowed to install software, restrict them to trusted software sources. For example:</a:t>
                      </a:r>
                      <a:endParaRPr lang="en-US" sz="1100" dirty="0">
                        <a:effectLst/>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50" dirty="0">
                          <a:effectLst/>
                        </a:rPr>
                        <a:t>Software for desktops and notebooks should be restricted to trusted software publishers, such as Microsoft or Adobe.</a:t>
                      </a:r>
                      <a:endParaRPr lang="en-US" sz="1100" dirty="0">
                        <a:effectLst/>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50" dirty="0">
                          <a:effectLst/>
                        </a:rPr>
                        <a:t>Software for mobile devices should be restricted to trusted app stores such as Google Play, the Microsoft Store, or Apple App Store.</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No user should be allowed to download and install software from untrusted sites on the internet. Unknown software publishers should be carefully investigated before allowing their software into your organization.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1440864449"/>
                  </a:ext>
                </a:extLst>
              </a:tr>
            </a:tbl>
          </a:graphicData>
        </a:graphic>
      </p:graphicFrame>
    </p:spTree>
    <p:extLst>
      <p:ext uri="{BB962C8B-B14F-4D97-AF65-F5344CB8AC3E}">
        <p14:creationId xmlns:p14="http://schemas.microsoft.com/office/powerpoint/2010/main" val="77655313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77002-F747-480E-A898-C5A51E932295}"/>
              </a:ext>
            </a:extLst>
          </p:cNvPr>
          <p:cNvSpPr>
            <a:spLocks noGrp="1"/>
          </p:cNvSpPr>
          <p:nvPr>
            <p:ph type="title"/>
          </p:nvPr>
        </p:nvSpPr>
        <p:spPr>
          <a:xfrm>
            <a:off x="838200" y="0"/>
            <a:ext cx="10515600" cy="567748"/>
          </a:xfrm>
        </p:spPr>
        <p:txBody>
          <a:bodyPr>
            <a:normAutofit fontScale="90000"/>
          </a:bodyPr>
          <a:lstStyle/>
          <a:p>
            <a:r>
              <a:rPr lang="en-US" dirty="0"/>
              <a:t>Security Policy</a:t>
            </a:r>
          </a:p>
        </p:txBody>
      </p:sp>
      <p:graphicFrame>
        <p:nvGraphicFramePr>
          <p:cNvPr id="4" name="Content Placeholder 3">
            <a:extLst>
              <a:ext uri="{FF2B5EF4-FFF2-40B4-BE49-F238E27FC236}">
                <a16:creationId xmlns:a16="http://schemas.microsoft.com/office/drawing/2014/main" id="{BB6BD8F9-5325-419F-A290-1CB8D67591E9}"/>
              </a:ext>
            </a:extLst>
          </p:cNvPr>
          <p:cNvGraphicFramePr>
            <a:graphicFrameLocks noGrp="1"/>
          </p:cNvGraphicFramePr>
          <p:nvPr>
            <p:ph idx="1"/>
            <p:extLst>
              <p:ext uri="{D42A27DB-BD31-4B8C-83A1-F6EECF244321}">
                <p14:modId xmlns:p14="http://schemas.microsoft.com/office/powerpoint/2010/main" val="1758394099"/>
              </p:ext>
            </p:extLst>
          </p:nvPr>
        </p:nvGraphicFramePr>
        <p:xfrm>
          <a:off x="0" y="567748"/>
          <a:ext cx="12192000" cy="1493393"/>
        </p:xfrm>
        <a:graphic>
          <a:graphicData uri="http://schemas.openxmlformats.org/drawingml/2006/table">
            <a:tbl>
              <a:tblPr firstRow="1" firstCol="1" bandRow="1">
                <a:tableStyleId>{5C22544A-7EE6-4342-B048-85BDC9FD1C3A}</a:tableStyleId>
              </a:tblPr>
              <a:tblGrid>
                <a:gridCol w="5173693">
                  <a:extLst>
                    <a:ext uri="{9D8B030D-6E8A-4147-A177-3AD203B41FA5}">
                      <a16:colId xmlns:a16="http://schemas.microsoft.com/office/drawing/2014/main" val="366354037"/>
                    </a:ext>
                  </a:extLst>
                </a:gridCol>
                <a:gridCol w="7018307">
                  <a:extLst>
                    <a:ext uri="{9D8B030D-6E8A-4147-A177-3AD203B41FA5}">
                      <a16:colId xmlns:a16="http://schemas.microsoft.com/office/drawing/2014/main" val="4246369348"/>
                    </a:ext>
                  </a:extLst>
                </a:gridCol>
              </a:tblGrid>
              <a:tr h="0">
                <a:tc>
                  <a:txBody>
                    <a:bodyPr/>
                    <a:lstStyle/>
                    <a:p>
                      <a:pPr marL="0" marR="0" algn="ctr">
                        <a:lnSpc>
                          <a:spcPct val="115000"/>
                        </a:lnSpc>
                        <a:spcBef>
                          <a:spcPts val="375"/>
                        </a:spcBef>
                        <a:spcAft>
                          <a:spcPts val="375"/>
                        </a:spcAft>
                      </a:pPr>
                      <a:r>
                        <a:rPr lang="en-US" sz="1050">
                          <a:effectLst/>
                        </a:rPr>
                        <a:t>Organizational Security Policy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dirty="0">
                          <a:effectLst/>
                        </a:rPr>
                        <a:t>An Organizational Security Policy is a high-level overview of the organization's security program. The Organizational Security Policy is usually written by security professionals, but must be supported and endorsed by senior management. This policy usually identifies:</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Roles and responsibilities to support and maintain the elements of the security program</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What is acceptable and unacceptable regarding security management</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The rules and responsibilities for enforcement of the policy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1157643447"/>
                  </a:ext>
                </a:extLst>
              </a:tr>
            </a:tbl>
          </a:graphicData>
        </a:graphic>
      </p:graphicFrame>
      <p:graphicFrame>
        <p:nvGraphicFramePr>
          <p:cNvPr id="5" name="Table 4">
            <a:extLst>
              <a:ext uri="{FF2B5EF4-FFF2-40B4-BE49-F238E27FC236}">
                <a16:creationId xmlns:a16="http://schemas.microsoft.com/office/drawing/2014/main" id="{D7DB469F-1C79-490D-BFCB-934FBBD59B3E}"/>
              </a:ext>
            </a:extLst>
          </p:cNvPr>
          <p:cNvGraphicFramePr>
            <a:graphicFrameLocks noGrp="1"/>
          </p:cNvGraphicFramePr>
          <p:nvPr>
            <p:extLst>
              <p:ext uri="{D42A27DB-BD31-4B8C-83A1-F6EECF244321}">
                <p14:modId xmlns:p14="http://schemas.microsoft.com/office/powerpoint/2010/main" val="4262991307"/>
              </p:ext>
            </p:extLst>
          </p:nvPr>
        </p:nvGraphicFramePr>
        <p:xfrm>
          <a:off x="-1" y="2061141"/>
          <a:ext cx="12191999" cy="5710084"/>
        </p:xfrm>
        <a:graphic>
          <a:graphicData uri="http://schemas.openxmlformats.org/drawingml/2006/table">
            <a:tbl>
              <a:tblPr firstRow="1" firstCol="1" bandRow="1">
                <a:tableStyleId>{5C22544A-7EE6-4342-B048-85BDC9FD1C3A}</a:tableStyleId>
              </a:tblPr>
              <a:tblGrid>
                <a:gridCol w="2591704">
                  <a:extLst>
                    <a:ext uri="{9D8B030D-6E8A-4147-A177-3AD203B41FA5}">
                      <a16:colId xmlns:a16="http://schemas.microsoft.com/office/drawing/2014/main" val="2504435876"/>
                    </a:ext>
                  </a:extLst>
                </a:gridCol>
                <a:gridCol w="9600295">
                  <a:extLst>
                    <a:ext uri="{9D8B030D-6E8A-4147-A177-3AD203B41FA5}">
                      <a16:colId xmlns:a16="http://schemas.microsoft.com/office/drawing/2014/main" val="2758425999"/>
                    </a:ext>
                  </a:extLst>
                </a:gridCol>
              </a:tblGrid>
              <a:tr h="4351338">
                <a:tc>
                  <a:txBody>
                    <a:bodyPr/>
                    <a:lstStyle/>
                    <a:p>
                      <a:pPr marL="0" marR="0" algn="ctr">
                        <a:lnSpc>
                          <a:spcPct val="115000"/>
                        </a:lnSpc>
                        <a:spcBef>
                          <a:spcPts val="0"/>
                        </a:spcBef>
                        <a:spcAft>
                          <a:spcPts val="0"/>
                        </a:spcAft>
                      </a:pPr>
                      <a:r>
                        <a:rPr lang="en-US" sz="1400">
                          <a:effectLst/>
                        </a:rPr>
                        <a:t>Acceptable Use Policy (AUP)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5891" marR="75891" marT="18973" marB="18973" anchor="ctr"/>
                </a:tc>
                <a:tc>
                  <a:txBody>
                    <a:bodyPr/>
                    <a:lstStyle/>
                    <a:p>
                      <a:pPr marL="0" marR="0">
                        <a:lnSpc>
                          <a:spcPct val="115000"/>
                        </a:lnSpc>
                        <a:spcBef>
                          <a:spcPts val="0"/>
                        </a:spcBef>
                        <a:spcAft>
                          <a:spcPts val="0"/>
                        </a:spcAft>
                      </a:pPr>
                      <a:r>
                        <a:rPr lang="en-US" sz="1400" dirty="0">
                          <a:effectLst/>
                        </a:rPr>
                        <a:t>An Acceptable Use Policy (AUP) defines an employee's rights to use company property, such as: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Using computer equipment</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Accessing data stored on company computers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Using the company's network</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Accessing the internet through the organization's network</a:t>
                      </a:r>
                    </a:p>
                    <a:p>
                      <a:pPr marL="0" marR="0">
                        <a:lnSpc>
                          <a:spcPct val="115000"/>
                        </a:lnSpc>
                        <a:spcBef>
                          <a:spcPts val="0"/>
                        </a:spcBef>
                        <a:spcAft>
                          <a:spcPts val="1000"/>
                        </a:spcAft>
                      </a:pPr>
                      <a:r>
                        <a:rPr lang="en-US" sz="1400" dirty="0">
                          <a:effectLst/>
                        </a:rPr>
                        <a:t>For example, the AUP may identify whether users are allowed to:</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Connect their personally-owned mobile devices to the organization's wireless network. If they are, it may also specify rules for what internet resources they are allowed to access using those devices.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Use company-owned computers for personal uses, such as shopping for personal items on ecommerce websites.</a:t>
                      </a:r>
                    </a:p>
                    <a:p>
                      <a:pPr marL="0" marR="0">
                        <a:lnSpc>
                          <a:spcPct val="115000"/>
                        </a:lnSpc>
                        <a:spcBef>
                          <a:spcPts val="0"/>
                        </a:spcBef>
                        <a:spcAft>
                          <a:spcPts val="1000"/>
                        </a:spcAft>
                      </a:pPr>
                      <a:r>
                        <a:rPr lang="en-US" sz="1400" dirty="0">
                          <a:effectLst/>
                        </a:rPr>
                        <a:t>The AUP should also set expectations for user privacy when using company resources. Privacy is the right of individuals to keep personal information from unauthorized exposure or disclosure. However, when using company-owned resources, organizations may need to monitor and record employee actions. To protect against potential legal issues, the AUP should disclose when employees may expect such monitoring to occur. For example, the AUP should:</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Clearly communicate that monitoring may occur.</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Define the types of activities that will be monitored. It is common for a business to reserve the right to monitor all activities performed on company computers, even if those activities might be of a personal nature.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Comply with all legal requirements for privacy. For example, personal medical information is protected and cannot be shared without prior authorization.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973" marR="18973" marT="18973" marB="18973" anchor="ctr"/>
                </a:tc>
                <a:extLst>
                  <a:ext uri="{0D108BD9-81ED-4DB2-BD59-A6C34878D82A}">
                    <a16:rowId xmlns:a16="http://schemas.microsoft.com/office/drawing/2014/main" val="2381222728"/>
                  </a:ext>
                </a:extLst>
              </a:tr>
            </a:tbl>
          </a:graphicData>
        </a:graphic>
      </p:graphicFrame>
    </p:spTree>
    <p:extLst>
      <p:ext uri="{BB962C8B-B14F-4D97-AF65-F5344CB8AC3E}">
        <p14:creationId xmlns:p14="http://schemas.microsoft.com/office/powerpoint/2010/main" val="163678433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BBA59-8559-41A2-A9C9-8E6FA12AFED4}"/>
              </a:ext>
            </a:extLst>
          </p:cNvPr>
          <p:cNvSpPr>
            <a:spLocks noGrp="1"/>
          </p:cNvSpPr>
          <p:nvPr>
            <p:ph type="title"/>
          </p:nvPr>
        </p:nvSpPr>
        <p:spPr>
          <a:xfrm>
            <a:off x="838200" y="0"/>
            <a:ext cx="10515600" cy="588021"/>
          </a:xfrm>
        </p:spPr>
        <p:txBody>
          <a:bodyPr>
            <a:normAutofit fontScale="90000"/>
          </a:bodyPr>
          <a:lstStyle/>
          <a:p>
            <a:r>
              <a:rPr lang="en-US" dirty="0"/>
              <a:t>Security Policy</a:t>
            </a:r>
          </a:p>
        </p:txBody>
      </p:sp>
      <p:graphicFrame>
        <p:nvGraphicFramePr>
          <p:cNvPr id="4" name="Content Placeholder 3">
            <a:extLst>
              <a:ext uri="{FF2B5EF4-FFF2-40B4-BE49-F238E27FC236}">
                <a16:creationId xmlns:a16="http://schemas.microsoft.com/office/drawing/2014/main" id="{B7C956E8-54DA-4010-A8A8-30C2CFF43A83}"/>
              </a:ext>
            </a:extLst>
          </p:cNvPr>
          <p:cNvGraphicFramePr>
            <a:graphicFrameLocks noGrp="1"/>
          </p:cNvGraphicFramePr>
          <p:nvPr>
            <p:ph idx="1"/>
            <p:extLst>
              <p:ext uri="{D42A27DB-BD31-4B8C-83A1-F6EECF244321}">
                <p14:modId xmlns:p14="http://schemas.microsoft.com/office/powerpoint/2010/main" val="2563031341"/>
              </p:ext>
            </p:extLst>
          </p:nvPr>
        </p:nvGraphicFramePr>
        <p:xfrm>
          <a:off x="0" y="551076"/>
          <a:ext cx="12192000" cy="3772951"/>
        </p:xfrm>
        <a:graphic>
          <a:graphicData uri="http://schemas.openxmlformats.org/drawingml/2006/table">
            <a:tbl>
              <a:tblPr firstRow="1" firstCol="1" bandRow="1">
                <a:tableStyleId>{5C22544A-7EE6-4342-B048-85BDC9FD1C3A}</a:tableStyleId>
              </a:tblPr>
              <a:tblGrid>
                <a:gridCol w="3455229">
                  <a:extLst>
                    <a:ext uri="{9D8B030D-6E8A-4147-A177-3AD203B41FA5}">
                      <a16:colId xmlns:a16="http://schemas.microsoft.com/office/drawing/2014/main" val="3241880402"/>
                    </a:ext>
                  </a:extLst>
                </a:gridCol>
                <a:gridCol w="8736771">
                  <a:extLst>
                    <a:ext uri="{9D8B030D-6E8A-4147-A177-3AD203B41FA5}">
                      <a16:colId xmlns:a16="http://schemas.microsoft.com/office/drawing/2014/main" val="1981232744"/>
                    </a:ext>
                  </a:extLst>
                </a:gridCol>
              </a:tblGrid>
              <a:tr h="3772951">
                <a:tc>
                  <a:txBody>
                    <a:bodyPr/>
                    <a:lstStyle/>
                    <a:p>
                      <a:pPr marL="0" marR="0" algn="ctr">
                        <a:lnSpc>
                          <a:spcPct val="115000"/>
                        </a:lnSpc>
                        <a:spcBef>
                          <a:spcPts val="0"/>
                        </a:spcBef>
                        <a:spcAft>
                          <a:spcPts val="0"/>
                        </a:spcAft>
                      </a:pPr>
                      <a:r>
                        <a:rPr lang="en-US" sz="1050">
                          <a:effectLst/>
                        </a:rPr>
                        <a:t>Password Policy</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55801" marR="155801" marT="38950" marB="38950" anchor="ctr"/>
                </a:tc>
                <a:tc>
                  <a:txBody>
                    <a:bodyPr/>
                    <a:lstStyle/>
                    <a:p>
                      <a:pPr marL="0" marR="0">
                        <a:lnSpc>
                          <a:spcPct val="115000"/>
                        </a:lnSpc>
                        <a:spcBef>
                          <a:spcPts val="0"/>
                        </a:spcBef>
                        <a:spcAft>
                          <a:spcPts val="0"/>
                        </a:spcAft>
                      </a:pPr>
                      <a:r>
                        <a:rPr lang="en-US" sz="1050" dirty="0">
                          <a:effectLst/>
                        </a:rPr>
                        <a:t>An organization's Password Policy identifies the requirements for passwords used to authenticate to company-owned systems. For example, this policy may specify:</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Accounts should be disabled or locked out after a certain number of failed login attempts.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Users should be required to change their passwords within a certain time frame.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Users may not reuse old passwords.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Users must use strong passwords. Strong passwords should contain:</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50" dirty="0">
                          <a:effectLst/>
                        </a:rPr>
                        <a:t>Multiple character types, including uppercase letters, lowercase letters, numbers, and symbols.</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50" dirty="0">
                          <a:effectLst/>
                        </a:rPr>
                        <a:t>A minimum of eight characters. (More is better.)</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User passwords should never contain:</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50" dirty="0">
                          <a:effectLst/>
                        </a:rPr>
                        <a:t>Words found in the dictionary.</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50" dirty="0">
                          <a:effectLst/>
                        </a:rPr>
                        <a:t>Personally-identifiable information, such as an employee's spouse's name, child's name, birth date, favorite sports teams, etc.</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50" dirty="0">
                          <a:effectLst/>
                        </a:rPr>
                        <a:t>Part of a username or email address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8950" marR="38950" marT="38950" marB="38950" anchor="ctr"/>
                </a:tc>
                <a:extLst>
                  <a:ext uri="{0D108BD9-81ED-4DB2-BD59-A6C34878D82A}">
                    <a16:rowId xmlns:a16="http://schemas.microsoft.com/office/drawing/2014/main" val="2306188141"/>
                  </a:ext>
                </a:extLst>
              </a:tr>
            </a:tbl>
          </a:graphicData>
        </a:graphic>
      </p:graphicFrame>
      <p:graphicFrame>
        <p:nvGraphicFramePr>
          <p:cNvPr id="5" name="Table 4">
            <a:extLst>
              <a:ext uri="{FF2B5EF4-FFF2-40B4-BE49-F238E27FC236}">
                <a16:creationId xmlns:a16="http://schemas.microsoft.com/office/drawing/2014/main" id="{4899D511-D4D0-4EEB-90D6-2A9187AD999F}"/>
              </a:ext>
            </a:extLst>
          </p:cNvPr>
          <p:cNvGraphicFramePr>
            <a:graphicFrameLocks noGrp="1"/>
          </p:cNvGraphicFramePr>
          <p:nvPr>
            <p:extLst>
              <p:ext uri="{D42A27DB-BD31-4B8C-83A1-F6EECF244321}">
                <p14:modId xmlns:p14="http://schemas.microsoft.com/office/powerpoint/2010/main" val="2188272500"/>
              </p:ext>
            </p:extLst>
          </p:nvPr>
        </p:nvGraphicFramePr>
        <p:xfrm>
          <a:off x="0" y="4324027"/>
          <a:ext cx="12192001" cy="2851205"/>
        </p:xfrm>
        <a:graphic>
          <a:graphicData uri="http://schemas.openxmlformats.org/drawingml/2006/table">
            <a:tbl>
              <a:tblPr firstRow="1" firstCol="1" bandRow="1">
                <a:tableStyleId>{5C22544A-7EE6-4342-B048-85BDC9FD1C3A}</a:tableStyleId>
              </a:tblPr>
              <a:tblGrid>
                <a:gridCol w="2946579">
                  <a:extLst>
                    <a:ext uri="{9D8B030D-6E8A-4147-A177-3AD203B41FA5}">
                      <a16:colId xmlns:a16="http://schemas.microsoft.com/office/drawing/2014/main" val="466832767"/>
                    </a:ext>
                  </a:extLst>
                </a:gridCol>
                <a:gridCol w="9245422">
                  <a:extLst>
                    <a:ext uri="{9D8B030D-6E8A-4147-A177-3AD203B41FA5}">
                      <a16:colId xmlns:a16="http://schemas.microsoft.com/office/drawing/2014/main" val="1470810384"/>
                    </a:ext>
                  </a:extLst>
                </a:gridCol>
              </a:tblGrid>
              <a:tr h="2378990">
                <a:tc>
                  <a:txBody>
                    <a:bodyPr/>
                    <a:lstStyle/>
                    <a:p>
                      <a:pPr marL="0" marR="0" algn="ctr">
                        <a:lnSpc>
                          <a:spcPct val="115000"/>
                        </a:lnSpc>
                        <a:spcBef>
                          <a:spcPts val="0"/>
                        </a:spcBef>
                        <a:spcAft>
                          <a:spcPts val="0"/>
                        </a:spcAft>
                      </a:pPr>
                      <a:r>
                        <a:rPr lang="en-US" sz="1200" dirty="0">
                          <a:effectLst/>
                        </a:rPr>
                        <a:t>User Education and Awareness Policy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37903" marR="137903" marT="34476" marB="34476" anchor="ctr"/>
                </a:tc>
                <a:tc>
                  <a:txBody>
                    <a:bodyPr/>
                    <a:lstStyle/>
                    <a:p>
                      <a:pPr marL="0" marR="0">
                        <a:lnSpc>
                          <a:spcPct val="115000"/>
                        </a:lnSpc>
                        <a:spcBef>
                          <a:spcPts val="0"/>
                        </a:spcBef>
                        <a:spcAft>
                          <a:spcPts val="0"/>
                        </a:spcAft>
                      </a:pPr>
                      <a:r>
                        <a:rPr lang="en-US" sz="1100" dirty="0">
                          <a:effectLst/>
                        </a:rPr>
                        <a:t>The strongest technological security measures can be quickly defeated if employees engage in unsafe behaviors, such as: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800" dirty="0">
                          <a:effectLst/>
                        </a:rPr>
                        <a:t>Clicking links in a phishing email.</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800" dirty="0">
                          <a:effectLst/>
                        </a:rPr>
                        <a:t>Visiting malicious websites.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800" dirty="0">
                          <a:effectLst/>
                        </a:rPr>
                        <a:t>Responding to social engineering attempts.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800" dirty="0">
                          <a:effectLst/>
                        </a:rPr>
                        <a:t>Downloading and installing unauthorized software.</a:t>
                      </a:r>
                    </a:p>
                    <a:p>
                      <a:pPr marL="0" marR="0">
                        <a:lnSpc>
                          <a:spcPct val="115000"/>
                        </a:lnSpc>
                        <a:spcBef>
                          <a:spcPts val="0"/>
                        </a:spcBef>
                        <a:spcAft>
                          <a:spcPts val="1000"/>
                        </a:spcAft>
                      </a:pPr>
                      <a:r>
                        <a:rPr lang="en-US" sz="1100" dirty="0">
                          <a:effectLst/>
                        </a:rPr>
                        <a:t>Employee awareness is the key to prevent these behaviors. The User Education and Awareness Policy is designed to:</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800" dirty="0">
                          <a:effectLst/>
                        </a:rPr>
                        <a:t>Familiarize employees with the organization's security policy.</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800" dirty="0">
                          <a:effectLst/>
                        </a:rPr>
                        <a:t>Communicate standards, procedures, and baselines that apply to the employee's job.</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800" dirty="0">
                          <a:effectLst/>
                        </a:rPr>
                        <a:t>Facilitate employee ownership and recognition of security responsibilities.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800" dirty="0">
                          <a:effectLst/>
                        </a:rPr>
                        <a:t>Explain how to respond to security events.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800" dirty="0">
                          <a:effectLst/>
                        </a:rPr>
                        <a:t>Establish reporting procedures for suspected security violations.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34476" marR="34476" marT="34476" marB="34476" anchor="ctr"/>
                </a:tc>
                <a:extLst>
                  <a:ext uri="{0D108BD9-81ED-4DB2-BD59-A6C34878D82A}">
                    <a16:rowId xmlns:a16="http://schemas.microsoft.com/office/drawing/2014/main" val="1890708457"/>
                  </a:ext>
                </a:extLst>
              </a:tr>
            </a:tbl>
          </a:graphicData>
        </a:graphic>
      </p:graphicFrame>
    </p:spTree>
    <p:extLst>
      <p:ext uri="{BB962C8B-B14F-4D97-AF65-F5344CB8AC3E}">
        <p14:creationId xmlns:p14="http://schemas.microsoft.com/office/powerpoint/2010/main" val="2539171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15250</Words>
  <Application>Microsoft Office PowerPoint</Application>
  <PresentationFormat>Widescreen</PresentationFormat>
  <Paragraphs>1802</Paragraphs>
  <Slides>128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128</vt:i4>
      </vt:variant>
    </vt:vector>
  </HeadingPairs>
  <TitlesOfParts>
    <vt:vector size="136" baseType="lpstr">
      <vt:lpstr>Arial</vt:lpstr>
      <vt:lpstr>Calibri</vt:lpstr>
      <vt:lpstr>Calibri Light</vt:lpstr>
      <vt:lpstr>Courier New</vt:lpstr>
      <vt:lpstr>Open Sans</vt:lpstr>
      <vt:lpstr>Symbol</vt:lpstr>
      <vt:lpstr>Wingdings</vt:lpstr>
      <vt:lpstr>Office Theme</vt:lpstr>
      <vt:lpstr>Week 4 </vt:lpstr>
      <vt:lpstr>System File Default Locations</vt:lpstr>
      <vt:lpstr>Extensions</vt:lpstr>
      <vt:lpstr>Extensions</vt:lpstr>
      <vt:lpstr>File Attribute</vt:lpstr>
      <vt:lpstr>File Attributes</vt:lpstr>
      <vt:lpstr>File Management Command – “cd”</vt:lpstr>
      <vt:lpstr>File Management Command – “dir”</vt:lpstr>
      <vt:lpstr>File Management Command – “md ; mkdir”</vt:lpstr>
      <vt:lpstr>File Management Command – “rd”</vt:lpstr>
      <vt:lpstr>File Management Command – “copy”</vt:lpstr>
      <vt:lpstr>File Management Command – “xcopy”</vt:lpstr>
      <vt:lpstr>File Management Command – “robocopy”</vt:lpstr>
      <vt:lpstr>File Management Command – “edit”</vt:lpstr>
      <vt:lpstr>File Management Command – “del”</vt:lpstr>
      <vt:lpstr>NTFS Permissions: ACL (Access Control List)</vt:lpstr>
      <vt:lpstr>NTFS Permission Facts:</vt:lpstr>
      <vt:lpstr>Ownership affecting permissions:</vt:lpstr>
      <vt:lpstr>Copying|Moving Files affecting Permissions</vt:lpstr>
      <vt:lpstr>Sharing:</vt:lpstr>
      <vt:lpstr>Share Permissions:</vt:lpstr>
      <vt:lpstr>Sharing Files Considerations</vt:lpstr>
      <vt:lpstr>Linux File System</vt:lpstr>
      <vt:lpstr>Other File Systems Linux Supports</vt:lpstr>
      <vt:lpstr>Shell Commands to manage Linux File System</vt:lpstr>
      <vt:lpstr>Shell Commands to manage Linux File System</vt:lpstr>
      <vt:lpstr>Shell Commands to manage Linux File System</vt:lpstr>
      <vt:lpstr>Shell Commands to manage Linux File System</vt:lpstr>
      <vt:lpstr>Task manager</vt:lpstr>
      <vt:lpstr>Task Manager Tabs</vt:lpstr>
      <vt:lpstr>Control Panel</vt:lpstr>
      <vt:lpstr>Control Panel Applets</vt:lpstr>
      <vt:lpstr>Control Panel Applets</vt:lpstr>
      <vt:lpstr>Control Panel Applets</vt:lpstr>
      <vt:lpstr>Microsoft Management Console (MMC)</vt:lpstr>
      <vt:lpstr>System information Tools</vt:lpstr>
      <vt:lpstr>System information Tools</vt:lpstr>
      <vt:lpstr>MSConfig (System Configuration Utility)</vt:lpstr>
      <vt:lpstr>System Configuration Tools</vt:lpstr>
      <vt:lpstr>System Configuration Tools</vt:lpstr>
      <vt:lpstr>System Configuration Tools</vt:lpstr>
      <vt:lpstr>System Configuration Tools</vt:lpstr>
      <vt:lpstr>System Commands (Windows Command Prompt)</vt:lpstr>
      <vt:lpstr>System Commands (Windows Command Prompt)</vt:lpstr>
      <vt:lpstr>System Commands (Windows Command Prompt)</vt:lpstr>
      <vt:lpstr>System Commands (Windows Command Prompt)</vt:lpstr>
      <vt:lpstr>Windows 10 Personalization</vt:lpstr>
      <vt:lpstr>Windows 10 Personalization</vt:lpstr>
      <vt:lpstr>Windows 10 Personalization</vt:lpstr>
      <vt:lpstr>Windows 10 Personalization</vt:lpstr>
      <vt:lpstr>Windows 10 Personalization</vt:lpstr>
      <vt:lpstr>Windows 10 Personalization</vt:lpstr>
      <vt:lpstr>Bottleneck Concerns</vt:lpstr>
      <vt:lpstr>Active Directory</vt:lpstr>
      <vt:lpstr>Active Directory Components</vt:lpstr>
      <vt:lpstr>Active Directory Components</vt:lpstr>
      <vt:lpstr>GPO: Group Policy Objects</vt:lpstr>
      <vt:lpstr>GPO Categories:</vt:lpstr>
      <vt:lpstr>User Accounts</vt:lpstr>
      <vt:lpstr>Account Types:</vt:lpstr>
      <vt:lpstr>Groups:</vt:lpstr>
      <vt:lpstr>PowerPoint Presentation</vt:lpstr>
      <vt:lpstr>Online Account</vt:lpstr>
      <vt:lpstr>UAC: User Account Control</vt:lpstr>
      <vt:lpstr>UAC Configurations</vt:lpstr>
      <vt:lpstr>Local Security Policies: Control UAC</vt:lpstr>
      <vt:lpstr>Remote Desktop</vt:lpstr>
      <vt:lpstr>Remote Assistance</vt:lpstr>
      <vt:lpstr>Screen Sharing</vt:lpstr>
      <vt:lpstr>Managing Applications</vt:lpstr>
      <vt:lpstr>Compatibility Mode</vt:lpstr>
      <vt:lpstr>Linux Shell Commands – “yum”</vt:lpstr>
      <vt:lpstr>Linux Shell Commands – “apt-get”</vt:lpstr>
      <vt:lpstr>Linux Shell Commands – “ps”</vt:lpstr>
      <vt:lpstr>Software Licensing - Proprietary</vt:lpstr>
      <vt:lpstr>Software Licensing – Open Source</vt:lpstr>
      <vt:lpstr>DRM: Digital Rights Management – software activation</vt:lpstr>
      <vt:lpstr>DRM: Digital Rights Management – media</vt:lpstr>
      <vt:lpstr>Updates</vt:lpstr>
      <vt:lpstr>Windows Update</vt:lpstr>
      <vt:lpstr>Backup</vt:lpstr>
      <vt:lpstr>Windows 10 – Backup/Restore (Win 7)</vt:lpstr>
      <vt:lpstr>Windows 10 – File History</vt:lpstr>
      <vt:lpstr>System Recovery – System Restore</vt:lpstr>
      <vt:lpstr>System Recovery – Startup Repair</vt:lpstr>
      <vt:lpstr>System Recovery – Command Prompt</vt:lpstr>
      <vt:lpstr>System Recovery – System Image </vt:lpstr>
      <vt:lpstr>System Recovery – Recovery Disk Partition</vt:lpstr>
      <vt:lpstr>Virtual Memory</vt:lpstr>
      <vt:lpstr>Managing Virtual Memory</vt:lpstr>
      <vt:lpstr>Error Lockups:</vt:lpstr>
      <vt:lpstr>Problem Prevention</vt:lpstr>
      <vt:lpstr>MSConfig: Startup modes</vt:lpstr>
      <vt:lpstr>Common Boot Errors:</vt:lpstr>
      <vt:lpstr>Common Boot Errors</vt:lpstr>
      <vt:lpstr>Managing Workstations:</vt:lpstr>
      <vt:lpstr>Managing Workstations:</vt:lpstr>
      <vt:lpstr>Security Policy</vt:lpstr>
      <vt:lpstr>Security Policy</vt:lpstr>
      <vt:lpstr>Security Policy</vt:lpstr>
      <vt:lpstr>Incident Response:</vt:lpstr>
      <vt:lpstr>Forensic Investigation</vt:lpstr>
      <vt:lpstr>Notification</vt:lpstr>
      <vt:lpstr>DLP: Data Loss Prevention</vt:lpstr>
      <vt:lpstr>DLP: Data Loss Prevention</vt:lpstr>
      <vt:lpstr>DLP: Data Loss Prevention</vt:lpstr>
      <vt:lpstr>DLP: Data Loss Prevention</vt:lpstr>
      <vt:lpstr>Social Engineering Attacks:</vt:lpstr>
      <vt:lpstr>Social Engineering Countermeasures</vt:lpstr>
      <vt:lpstr>MALWARE</vt:lpstr>
      <vt:lpstr>Malware Symptoms</vt:lpstr>
      <vt:lpstr>Malware Infection consequences</vt:lpstr>
      <vt:lpstr>Windows Defender</vt:lpstr>
      <vt:lpstr>Authentication</vt:lpstr>
      <vt:lpstr>Common authentication factors</vt:lpstr>
      <vt:lpstr>Common authentication factors</vt:lpstr>
      <vt:lpstr>Encryption – File, Disk, Data Transmission</vt:lpstr>
      <vt:lpstr>Increasing Wired Network Security as Admin</vt:lpstr>
      <vt:lpstr>Increasing Wireless Network Security as Admin</vt:lpstr>
      <vt:lpstr>Firewalls</vt:lpstr>
      <vt:lpstr>Network Based Firewalls</vt:lpstr>
      <vt:lpstr>Port Numbers of Common Network Protocols</vt:lpstr>
      <vt:lpstr>All-in-One Security Appliance</vt:lpstr>
      <vt:lpstr>Proxy Server</vt:lpstr>
      <vt:lpstr>VPN: Virtual Private Network</vt:lpstr>
      <vt:lpstr>Common Network Attacks</vt:lpstr>
      <vt:lpstr>Spoofing</vt:lpstr>
      <vt:lpstr>End of Week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4</dc:title>
  <dc:creator>Thomas Stangl</dc:creator>
  <cp:lastModifiedBy>Thomas Stangl</cp:lastModifiedBy>
  <cp:revision>4</cp:revision>
  <dcterms:created xsi:type="dcterms:W3CDTF">2019-04-15T06:18:26Z</dcterms:created>
  <dcterms:modified xsi:type="dcterms:W3CDTF">2019-04-15T06:44:03Z</dcterms:modified>
</cp:coreProperties>
</file>