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6"/>
  </p:notesMasterIdLst>
  <p:sldIdLst>
    <p:sldId id="336" r:id="rId2"/>
    <p:sldId id="257" r:id="rId3"/>
    <p:sldId id="329" r:id="rId4"/>
    <p:sldId id="337" r:id="rId5"/>
    <p:sldId id="330" r:id="rId6"/>
    <p:sldId id="332" r:id="rId7"/>
    <p:sldId id="331" r:id="rId8"/>
    <p:sldId id="260" r:id="rId9"/>
    <p:sldId id="261" r:id="rId10"/>
    <p:sldId id="262" r:id="rId11"/>
    <p:sldId id="266" r:id="rId12"/>
    <p:sldId id="263" r:id="rId13"/>
    <p:sldId id="321" r:id="rId14"/>
    <p:sldId id="326" r:id="rId15"/>
    <p:sldId id="338" r:id="rId16"/>
    <p:sldId id="327" r:id="rId17"/>
    <p:sldId id="325" r:id="rId18"/>
    <p:sldId id="334" r:id="rId19"/>
    <p:sldId id="322" r:id="rId20"/>
    <p:sldId id="323" r:id="rId21"/>
    <p:sldId id="324" r:id="rId22"/>
    <p:sldId id="319" r:id="rId23"/>
    <p:sldId id="320" r:id="rId24"/>
    <p:sldId id="318" r:id="rId25"/>
    <p:sldId id="314" r:id="rId26"/>
    <p:sldId id="315" r:id="rId27"/>
    <p:sldId id="316" r:id="rId28"/>
    <p:sldId id="265" r:id="rId29"/>
    <p:sldId id="310" r:id="rId30"/>
    <p:sldId id="311" r:id="rId31"/>
    <p:sldId id="312" r:id="rId32"/>
    <p:sldId id="335" r:id="rId33"/>
    <p:sldId id="339" r:id="rId34"/>
    <p:sldId id="313" r:id="rId35"/>
    <p:sldId id="307" r:id="rId36"/>
    <p:sldId id="308" r:id="rId37"/>
    <p:sldId id="309" r:id="rId38"/>
    <p:sldId id="295" r:id="rId39"/>
    <p:sldId id="296" r:id="rId40"/>
    <p:sldId id="306" r:id="rId41"/>
    <p:sldId id="297" r:id="rId42"/>
    <p:sldId id="302" r:id="rId43"/>
    <p:sldId id="305" r:id="rId44"/>
    <p:sldId id="303" r:id="rId45"/>
    <p:sldId id="301" r:id="rId46"/>
    <p:sldId id="298" r:id="rId47"/>
    <p:sldId id="299" r:id="rId48"/>
    <p:sldId id="300" r:id="rId49"/>
    <p:sldId id="292" r:id="rId50"/>
    <p:sldId id="293" r:id="rId51"/>
    <p:sldId id="294" r:id="rId52"/>
    <p:sldId id="287" r:id="rId53"/>
    <p:sldId id="288" r:id="rId54"/>
    <p:sldId id="289" r:id="rId55"/>
    <p:sldId id="290" r:id="rId56"/>
    <p:sldId id="281" r:id="rId57"/>
    <p:sldId id="285" r:id="rId58"/>
    <p:sldId id="284" r:id="rId59"/>
    <p:sldId id="283" r:id="rId60"/>
    <p:sldId id="267" r:id="rId61"/>
    <p:sldId id="280" r:id="rId62"/>
    <p:sldId id="279" r:id="rId63"/>
    <p:sldId id="278" r:id="rId64"/>
    <p:sldId id="277" r:id="rId65"/>
    <p:sldId id="276" r:id="rId66"/>
    <p:sldId id="275" r:id="rId67"/>
    <p:sldId id="268" r:id="rId68"/>
    <p:sldId id="269" r:id="rId69"/>
    <p:sldId id="273" r:id="rId70"/>
    <p:sldId id="274" r:id="rId71"/>
    <p:sldId id="270" r:id="rId72"/>
    <p:sldId id="271" r:id="rId73"/>
    <p:sldId id="272" r:id="rId74"/>
    <p:sldId id="34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p:restoredTop sz="94674"/>
  </p:normalViewPr>
  <p:slideViewPr>
    <p:cSldViewPr snapToGrid="0" snapToObjects="1">
      <p:cViewPr varScale="1">
        <p:scale>
          <a:sx n="68" d="100"/>
          <a:sy n="68"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d Harper" userId="6d2264b17a37d969" providerId="LiveId" clId="{CA1C2E76-5BE2-4E7F-A620-184C785356D2}"/>
    <pc:docChg chg="modSld">
      <pc:chgData name="Steed Harper" userId="6d2264b17a37d969" providerId="LiveId" clId="{CA1C2E76-5BE2-4E7F-A620-184C785356D2}" dt="2017-10-30T06:00:24.242" v="85" actId="2710"/>
      <pc:docMkLst>
        <pc:docMk/>
      </pc:docMkLst>
      <pc:sldChg chg="modSp">
        <pc:chgData name="Steed Harper" userId="6d2264b17a37d969" providerId="LiveId" clId="{CA1C2E76-5BE2-4E7F-A620-184C785356D2}" dt="2017-10-30T05:51:35.748" v="11" actId="255"/>
        <pc:sldMkLst>
          <pc:docMk/>
          <pc:sldMk cId="283848492" sldId="267"/>
        </pc:sldMkLst>
        <pc:graphicFrameChg chg="modGraphic">
          <ac:chgData name="Steed Harper" userId="6d2264b17a37d969" providerId="LiveId" clId="{CA1C2E76-5BE2-4E7F-A620-184C785356D2}" dt="2017-10-30T05:51:35.748" v="11" actId="255"/>
          <ac:graphicFrameMkLst>
            <pc:docMk/>
            <pc:sldMk cId="283848492" sldId="267"/>
            <ac:graphicFrameMk id="4" creationId="{00000000-0000-0000-0000-000000000000}"/>
          </ac:graphicFrameMkLst>
        </pc:graphicFrameChg>
      </pc:sldChg>
      <pc:sldChg chg="modSp">
        <pc:chgData name="Steed Harper" userId="6d2264b17a37d969" providerId="LiveId" clId="{CA1C2E76-5BE2-4E7F-A620-184C785356D2}" dt="2017-10-30T05:57:01.899" v="66" actId="20577"/>
        <pc:sldMkLst>
          <pc:docMk/>
          <pc:sldMk cId="1080425057" sldId="268"/>
        </pc:sldMkLst>
        <pc:graphicFrameChg chg="modGraphic">
          <ac:chgData name="Steed Harper" userId="6d2264b17a37d969" providerId="LiveId" clId="{CA1C2E76-5BE2-4E7F-A620-184C785356D2}" dt="2017-10-30T05:57:01.899" v="66" actId="20577"/>
          <ac:graphicFrameMkLst>
            <pc:docMk/>
            <pc:sldMk cId="1080425057" sldId="268"/>
            <ac:graphicFrameMk id="4" creationId="{00000000-0000-0000-0000-000000000000}"/>
          </ac:graphicFrameMkLst>
        </pc:graphicFrameChg>
      </pc:sldChg>
      <pc:sldChg chg="modSp">
        <pc:chgData name="Steed Harper" userId="6d2264b17a37d969" providerId="LiveId" clId="{CA1C2E76-5BE2-4E7F-A620-184C785356D2}" dt="2017-10-30T06:00:24.242" v="85" actId="2710"/>
        <pc:sldMkLst>
          <pc:docMk/>
          <pc:sldMk cId="1989536688" sldId="272"/>
        </pc:sldMkLst>
        <pc:graphicFrameChg chg="modGraphic">
          <ac:chgData name="Steed Harper" userId="6d2264b17a37d969" providerId="LiveId" clId="{CA1C2E76-5BE2-4E7F-A620-184C785356D2}" dt="2017-10-30T06:00:24.242" v="85" actId="2710"/>
          <ac:graphicFrameMkLst>
            <pc:docMk/>
            <pc:sldMk cId="1989536688" sldId="272"/>
            <ac:graphicFrameMk id="4" creationId="{00000000-0000-0000-0000-000000000000}"/>
          </ac:graphicFrameMkLst>
        </pc:graphicFrameChg>
      </pc:sldChg>
      <pc:sldChg chg="modSp">
        <pc:chgData name="Steed Harper" userId="6d2264b17a37d969" providerId="LiveId" clId="{CA1C2E76-5BE2-4E7F-A620-184C785356D2}" dt="2017-10-30T05:57:57.896" v="73" actId="20577"/>
        <pc:sldMkLst>
          <pc:docMk/>
          <pc:sldMk cId="1759613584" sldId="273"/>
        </pc:sldMkLst>
        <pc:graphicFrameChg chg="modGraphic">
          <ac:chgData name="Steed Harper" userId="6d2264b17a37d969" providerId="LiveId" clId="{CA1C2E76-5BE2-4E7F-A620-184C785356D2}" dt="2017-10-30T05:57:57.896" v="73" actId="20577"/>
          <ac:graphicFrameMkLst>
            <pc:docMk/>
            <pc:sldMk cId="1759613584" sldId="273"/>
            <ac:graphicFrameMk id="4" creationId="{00000000-0000-0000-0000-000000000000}"/>
          </ac:graphicFrameMkLst>
        </pc:graphicFrameChg>
      </pc:sldChg>
      <pc:sldChg chg="modSp">
        <pc:chgData name="Steed Harper" userId="6d2264b17a37d969" providerId="LiveId" clId="{CA1C2E76-5BE2-4E7F-A620-184C785356D2}" dt="2017-10-30T05:59:54.162" v="84" actId="20577"/>
        <pc:sldMkLst>
          <pc:docMk/>
          <pc:sldMk cId="1768171704" sldId="274"/>
        </pc:sldMkLst>
        <pc:graphicFrameChg chg="modGraphic">
          <ac:chgData name="Steed Harper" userId="6d2264b17a37d969" providerId="LiveId" clId="{CA1C2E76-5BE2-4E7F-A620-184C785356D2}" dt="2017-10-30T05:59:54.162" v="84" actId="20577"/>
          <ac:graphicFrameMkLst>
            <pc:docMk/>
            <pc:sldMk cId="1768171704" sldId="274"/>
            <ac:graphicFrameMk id="4" creationId="{00000000-0000-0000-0000-000000000000}"/>
          </ac:graphicFrameMkLst>
        </pc:graphicFrameChg>
      </pc:sldChg>
      <pc:sldChg chg="modSp">
        <pc:chgData name="Steed Harper" userId="6d2264b17a37d969" providerId="LiveId" clId="{CA1C2E76-5BE2-4E7F-A620-184C785356D2}" dt="2017-10-30T05:56:24.326" v="60" actId="12"/>
        <pc:sldMkLst>
          <pc:docMk/>
          <pc:sldMk cId="1322478261" sldId="275"/>
        </pc:sldMkLst>
        <pc:graphicFrameChg chg="modGraphic">
          <ac:chgData name="Steed Harper" userId="6d2264b17a37d969" providerId="LiveId" clId="{CA1C2E76-5BE2-4E7F-A620-184C785356D2}" dt="2017-10-30T05:56:24.326" v="60" actId="12"/>
          <ac:graphicFrameMkLst>
            <pc:docMk/>
            <pc:sldMk cId="1322478261" sldId="275"/>
            <ac:graphicFrameMk id="4" creationId="{00000000-0000-0000-0000-000000000000}"/>
          </ac:graphicFrameMkLst>
        </pc:graphicFrameChg>
      </pc:sldChg>
      <pc:sldChg chg="modSp">
        <pc:chgData name="Steed Harper" userId="6d2264b17a37d969" providerId="LiveId" clId="{CA1C2E76-5BE2-4E7F-A620-184C785356D2}" dt="2017-10-30T05:55:50.813" v="52" actId="20577"/>
        <pc:sldMkLst>
          <pc:docMk/>
          <pc:sldMk cId="205973594" sldId="276"/>
        </pc:sldMkLst>
        <pc:graphicFrameChg chg="modGraphic">
          <ac:chgData name="Steed Harper" userId="6d2264b17a37d969" providerId="LiveId" clId="{CA1C2E76-5BE2-4E7F-A620-184C785356D2}" dt="2017-10-30T05:55:50.813" v="52" actId="20577"/>
          <ac:graphicFrameMkLst>
            <pc:docMk/>
            <pc:sldMk cId="205973594" sldId="276"/>
            <ac:graphicFrameMk id="4" creationId="{00000000-0000-0000-0000-000000000000}"/>
          </ac:graphicFrameMkLst>
        </pc:graphicFrameChg>
      </pc:sldChg>
      <pc:sldChg chg="modSp">
        <pc:chgData name="Steed Harper" userId="6d2264b17a37d969" providerId="LiveId" clId="{CA1C2E76-5BE2-4E7F-A620-184C785356D2}" dt="2017-10-30T05:54:37.407" v="44" actId="20577"/>
        <pc:sldMkLst>
          <pc:docMk/>
          <pc:sldMk cId="54555394" sldId="277"/>
        </pc:sldMkLst>
        <pc:graphicFrameChg chg="modGraphic">
          <ac:chgData name="Steed Harper" userId="6d2264b17a37d969" providerId="LiveId" clId="{CA1C2E76-5BE2-4E7F-A620-184C785356D2}" dt="2017-10-30T05:54:37.407" v="44" actId="20577"/>
          <ac:graphicFrameMkLst>
            <pc:docMk/>
            <pc:sldMk cId="54555394" sldId="277"/>
            <ac:graphicFrameMk id="4" creationId="{00000000-0000-0000-0000-000000000000}"/>
          </ac:graphicFrameMkLst>
        </pc:graphicFrameChg>
      </pc:sldChg>
      <pc:sldChg chg="modSp">
        <pc:chgData name="Steed Harper" userId="6d2264b17a37d969" providerId="LiveId" clId="{CA1C2E76-5BE2-4E7F-A620-184C785356D2}" dt="2017-10-30T05:54:02.424" v="37" actId="12"/>
        <pc:sldMkLst>
          <pc:docMk/>
          <pc:sldMk cId="130667900" sldId="278"/>
        </pc:sldMkLst>
        <pc:graphicFrameChg chg="modGraphic">
          <ac:chgData name="Steed Harper" userId="6d2264b17a37d969" providerId="LiveId" clId="{CA1C2E76-5BE2-4E7F-A620-184C785356D2}" dt="2017-10-30T05:54:02.424" v="37" actId="12"/>
          <ac:graphicFrameMkLst>
            <pc:docMk/>
            <pc:sldMk cId="130667900" sldId="278"/>
            <ac:graphicFrameMk id="4" creationId="{00000000-0000-0000-0000-000000000000}"/>
          </ac:graphicFrameMkLst>
        </pc:graphicFrameChg>
      </pc:sldChg>
      <pc:sldChg chg="modSp">
        <pc:chgData name="Steed Harper" userId="6d2264b17a37d969" providerId="LiveId" clId="{CA1C2E76-5BE2-4E7F-A620-184C785356D2}" dt="2017-10-30T05:53:27.651" v="31" actId="255"/>
        <pc:sldMkLst>
          <pc:docMk/>
          <pc:sldMk cId="1407108066" sldId="279"/>
        </pc:sldMkLst>
        <pc:graphicFrameChg chg="modGraphic">
          <ac:chgData name="Steed Harper" userId="6d2264b17a37d969" providerId="LiveId" clId="{CA1C2E76-5BE2-4E7F-A620-184C785356D2}" dt="2017-10-30T05:53:27.651" v="31" actId="255"/>
          <ac:graphicFrameMkLst>
            <pc:docMk/>
            <pc:sldMk cId="1407108066" sldId="279"/>
            <ac:graphicFrameMk id="4" creationId="{00000000-0000-0000-0000-000000000000}"/>
          </ac:graphicFrameMkLst>
        </pc:graphicFrameChg>
      </pc:sldChg>
      <pc:sldChg chg="modSp">
        <pc:chgData name="Steed Harper" userId="6d2264b17a37d969" providerId="LiveId" clId="{CA1C2E76-5BE2-4E7F-A620-184C785356D2}" dt="2017-10-30T05:52:24.177" v="20" actId="12"/>
        <pc:sldMkLst>
          <pc:docMk/>
          <pc:sldMk cId="1175344498" sldId="280"/>
        </pc:sldMkLst>
        <pc:graphicFrameChg chg="modGraphic">
          <ac:chgData name="Steed Harper" userId="6d2264b17a37d969" providerId="LiveId" clId="{CA1C2E76-5BE2-4E7F-A620-184C785356D2}" dt="2017-10-30T05:52:24.177" v="20" actId="12"/>
          <ac:graphicFrameMkLst>
            <pc:docMk/>
            <pc:sldMk cId="1175344498" sldId="280"/>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928D4-35DB-8F4B-9C2E-B579A66D750E}"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BD318-A07B-4847-BD99-94EC9152E283}" type="slidenum">
              <a:rPr lang="en-US" smtClean="0"/>
              <a:t>‹#›</a:t>
            </a:fld>
            <a:endParaRPr lang="en-US"/>
          </a:p>
        </p:txBody>
      </p:sp>
    </p:spTree>
    <p:extLst>
      <p:ext uri="{BB962C8B-B14F-4D97-AF65-F5344CB8AC3E}">
        <p14:creationId xmlns:p14="http://schemas.microsoft.com/office/powerpoint/2010/main" val="75930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5</a:t>
            </a:fld>
            <a:endParaRPr lang="en-US"/>
          </a:p>
        </p:txBody>
      </p:sp>
    </p:spTree>
    <p:extLst>
      <p:ext uri="{BB962C8B-B14F-4D97-AF65-F5344CB8AC3E}">
        <p14:creationId xmlns:p14="http://schemas.microsoft.com/office/powerpoint/2010/main" val="174633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13</a:t>
            </a:fld>
            <a:endParaRPr lang="en-US"/>
          </a:p>
        </p:txBody>
      </p:sp>
    </p:spTree>
    <p:extLst>
      <p:ext uri="{BB962C8B-B14F-4D97-AF65-F5344CB8AC3E}">
        <p14:creationId xmlns:p14="http://schemas.microsoft.com/office/powerpoint/2010/main" val="134396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14</a:t>
            </a:fld>
            <a:endParaRPr lang="en-US"/>
          </a:p>
        </p:txBody>
      </p:sp>
    </p:spTree>
    <p:extLst>
      <p:ext uri="{BB962C8B-B14F-4D97-AF65-F5344CB8AC3E}">
        <p14:creationId xmlns:p14="http://schemas.microsoft.com/office/powerpoint/2010/main" val="35999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16</a:t>
            </a:fld>
            <a:endParaRPr lang="en-US"/>
          </a:p>
        </p:txBody>
      </p:sp>
    </p:spTree>
    <p:extLst>
      <p:ext uri="{BB962C8B-B14F-4D97-AF65-F5344CB8AC3E}">
        <p14:creationId xmlns:p14="http://schemas.microsoft.com/office/powerpoint/2010/main" val="56667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17</a:t>
            </a:fld>
            <a:endParaRPr lang="en-US"/>
          </a:p>
        </p:txBody>
      </p:sp>
    </p:spTree>
    <p:extLst>
      <p:ext uri="{BB962C8B-B14F-4D97-AF65-F5344CB8AC3E}">
        <p14:creationId xmlns:p14="http://schemas.microsoft.com/office/powerpoint/2010/main" val="77954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18</a:t>
            </a:fld>
            <a:endParaRPr lang="en-US"/>
          </a:p>
        </p:txBody>
      </p:sp>
    </p:spTree>
    <p:extLst>
      <p:ext uri="{BB962C8B-B14F-4D97-AF65-F5344CB8AC3E}">
        <p14:creationId xmlns:p14="http://schemas.microsoft.com/office/powerpoint/2010/main" val="398446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BD318-A07B-4847-BD99-94EC9152E283}" type="slidenum">
              <a:rPr lang="en-US" smtClean="0"/>
              <a:t>49</a:t>
            </a:fld>
            <a:endParaRPr lang="en-US"/>
          </a:p>
        </p:txBody>
      </p:sp>
    </p:spTree>
    <p:extLst>
      <p:ext uri="{BB962C8B-B14F-4D97-AF65-F5344CB8AC3E}">
        <p14:creationId xmlns:p14="http://schemas.microsoft.com/office/powerpoint/2010/main" val="18681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9504AE8-AD0F-7A48-B4A1-4435F5FAC0AF}" type="datetimeFigureOut">
              <a:rPr lang="en-US" smtClean="0"/>
              <a:t>2/8/2018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46B3B64-6CDA-A640-ADC3-6EABC6D1013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427380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04AE8-AD0F-7A48-B4A1-4435F5FAC0AF}"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332419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04AE8-AD0F-7A48-B4A1-4435F5FAC0AF}"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161143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04AE8-AD0F-7A48-B4A1-4435F5FAC0AF}"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393471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9504AE8-AD0F-7A48-B4A1-4435F5FAC0AF}" type="datetimeFigureOut">
              <a:rPr lang="en-US" smtClean="0"/>
              <a:t>2/8/2018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46B3B64-6CDA-A640-ADC3-6EABC6D1013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747581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04AE8-AD0F-7A48-B4A1-4435F5FAC0AF}"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283658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04AE8-AD0F-7A48-B4A1-4435F5FAC0AF}"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139095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04AE8-AD0F-7A48-B4A1-4435F5FAC0AF}"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290266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04AE8-AD0F-7A48-B4A1-4435F5FAC0AF}"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3B64-6CDA-A640-ADC3-6EABC6D10134}" type="slidenum">
              <a:rPr lang="en-US" smtClean="0"/>
              <a:t>‹#›</a:t>
            </a:fld>
            <a:endParaRPr lang="en-US"/>
          </a:p>
        </p:txBody>
      </p:sp>
    </p:spTree>
    <p:extLst>
      <p:ext uri="{BB962C8B-B14F-4D97-AF65-F5344CB8AC3E}">
        <p14:creationId xmlns:p14="http://schemas.microsoft.com/office/powerpoint/2010/main" val="404539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504AE8-AD0F-7A48-B4A1-4435F5FAC0AF}" type="datetimeFigureOut">
              <a:rPr lang="en-US" smtClean="0"/>
              <a:t>2/8/2018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46B3B64-6CDA-A640-ADC3-6EABC6D1013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82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504AE8-AD0F-7A48-B4A1-4435F5FAC0AF}" type="datetimeFigureOut">
              <a:rPr lang="en-US" smtClean="0"/>
              <a:t>2/8/2018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46B3B64-6CDA-A640-ADC3-6EABC6D1013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744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9504AE8-AD0F-7A48-B4A1-4435F5FAC0AF}" type="datetimeFigureOut">
              <a:rPr lang="en-US" smtClean="0"/>
              <a:t>2/8/2018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46B3B64-6CDA-A640-ADC3-6EABC6D1013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2457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a:t>CIAT CIS101A</a:t>
            </a:r>
          </a:p>
        </p:txBody>
      </p:sp>
      <p:pic>
        <p:nvPicPr>
          <p:cNvPr id="1026" name="Picture 2"/>
          <p:cNvPicPr>
            <a:picLocks noChangeAspect="1" noChangeArrowheads="1"/>
          </p:cNvPicPr>
          <p:nvPr/>
        </p:nvPicPr>
        <p:blipFill>
          <a:blip r:embed="rId2" cstate="print"/>
          <a:srcRect/>
          <a:stretch>
            <a:fillRect/>
          </a:stretch>
        </p:blipFill>
        <p:spPr bwMode="auto">
          <a:xfrm>
            <a:off x="1504950" y="3613150"/>
            <a:ext cx="9485313" cy="2755900"/>
          </a:xfrm>
          <a:prstGeom prst="rect">
            <a:avLst/>
          </a:prstGeom>
          <a:noFill/>
          <a:ln w="9525">
            <a:noFill/>
            <a:miter lim="800000"/>
            <a:headEnd/>
            <a:tailEnd/>
          </a:ln>
        </p:spPr>
      </p:pic>
      <p:sp>
        <p:nvSpPr>
          <p:cNvPr id="6" name="Title 1"/>
          <p:cNvSpPr txBox="1">
            <a:spLocks/>
          </p:cNvSpPr>
          <p:nvPr/>
        </p:nvSpPr>
        <p:spPr>
          <a:xfrm>
            <a:off x="933450" y="1473201"/>
            <a:ext cx="10515600" cy="174148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latin typeface="+mj-lt"/>
                <a:ea typeface="+mj-ea"/>
                <a:cs typeface="+mj-cs"/>
              </a:rPr>
              <a:t>Week 4</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latin typeface="+mj-lt"/>
                <a:ea typeface="+mj-ea"/>
                <a:cs typeface="+mj-cs"/>
              </a:rPr>
              <a:t>Class 1</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latin typeface="+mj-lt"/>
                <a:ea typeface="+mj-ea"/>
                <a:cs typeface="+mj-cs"/>
              </a:rPr>
              <a:t>Networking</a:t>
            </a:r>
            <a:endParaRPr kumimoji="0" lang="en-US" sz="3600" b="0" i="0" u="none" strike="noStrike" kern="1200" cap="none" spc="0" normalizeH="0" baseline="0" noProof="0">
              <a:ln>
                <a:noFill/>
              </a:ln>
              <a:solidFill>
                <a:schemeClr val="tx1"/>
              </a:solidFill>
              <a:effectLst/>
              <a:uLnTx/>
              <a:uFillTx/>
              <a:latin typeface="+mj-lt"/>
              <a:ea typeface="+mj-ea"/>
              <a:cs typeface="+mj-cs"/>
            </a:endParaRPr>
          </a:p>
        </p:txBody>
      </p:sp>
      <p:pic>
        <p:nvPicPr>
          <p:cNvPr id="1028" name="Picture 4" descr="Image result for networking"/>
          <p:cNvPicPr>
            <a:picLocks noChangeAspect="1" noChangeArrowheads="1"/>
          </p:cNvPicPr>
          <p:nvPr/>
        </p:nvPicPr>
        <p:blipFill>
          <a:blip r:embed="rId3" cstate="print"/>
          <a:srcRect/>
          <a:stretch>
            <a:fillRect/>
          </a:stretch>
        </p:blipFill>
        <p:spPr bwMode="auto">
          <a:xfrm>
            <a:off x="0" y="804784"/>
            <a:ext cx="4746625" cy="2606754"/>
          </a:xfrm>
          <a:prstGeom prst="rect">
            <a:avLst/>
          </a:prstGeom>
          <a:noFill/>
        </p:spPr>
      </p:pic>
      <p:pic>
        <p:nvPicPr>
          <p:cNvPr id="1030" name="Picture 6" descr="Image result for networking"/>
          <p:cNvPicPr>
            <a:picLocks noChangeAspect="1" noChangeArrowheads="1"/>
          </p:cNvPicPr>
          <p:nvPr/>
        </p:nvPicPr>
        <p:blipFill>
          <a:blip r:embed="rId4" cstate="print"/>
          <a:srcRect/>
          <a:stretch>
            <a:fillRect/>
          </a:stretch>
        </p:blipFill>
        <p:spPr bwMode="auto">
          <a:xfrm>
            <a:off x="8029574" y="1243012"/>
            <a:ext cx="3578633" cy="1893888"/>
          </a:xfrm>
          <a:prstGeom prst="rect">
            <a:avLst/>
          </a:prstGeom>
          <a:noFill/>
        </p:spPr>
      </p:pic>
    </p:spTree>
    <p:extLst>
      <p:ext uri="{BB962C8B-B14F-4D97-AF65-F5344CB8AC3E}">
        <p14:creationId xmlns:p14="http://schemas.microsoft.com/office/powerpoint/2010/main" val="96343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1321"/>
            <a:ext cx="9601200" cy="429188"/>
          </a:xfrm>
        </p:spPr>
        <p:txBody>
          <a:bodyPr>
            <a:normAutofit/>
          </a:bodyPr>
          <a:lstStyle/>
          <a:p>
            <a:r>
              <a:rPr lang="en-US" sz="2000" b="1" dirty="0"/>
              <a:t>6.1.6 Topology Facts (Continued)</a:t>
            </a:r>
            <a:endParaRPr lang="en-US" sz="2000"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772662401"/>
              </p:ext>
            </p:extLst>
          </p:nvPr>
        </p:nvGraphicFramePr>
        <p:xfrm>
          <a:off x="1371600" y="840509"/>
          <a:ext cx="10220178" cy="5267785"/>
        </p:xfrm>
        <a:graphic>
          <a:graphicData uri="http://schemas.openxmlformats.org/drawingml/2006/table">
            <a:tbl>
              <a:tblPr firstRow="1" bandRow="1">
                <a:tableStyleId>{5C22544A-7EE6-4342-B048-85BDC9FD1C3A}</a:tableStyleId>
              </a:tblPr>
              <a:tblGrid>
                <a:gridCol w="2331851">
                  <a:extLst>
                    <a:ext uri="{9D8B030D-6E8A-4147-A177-3AD203B41FA5}">
                      <a16:colId xmlns:a16="http://schemas.microsoft.com/office/drawing/2014/main" val="20000"/>
                    </a:ext>
                  </a:extLst>
                </a:gridCol>
                <a:gridCol w="7888327">
                  <a:extLst>
                    <a:ext uri="{9D8B030D-6E8A-4147-A177-3AD203B41FA5}">
                      <a16:colId xmlns:a16="http://schemas.microsoft.com/office/drawing/2014/main" val="20001"/>
                    </a:ext>
                  </a:extLst>
                </a:gridCol>
              </a:tblGrid>
              <a:tr h="0">
                <a:tc>
                  <a:txBody>
                    <a:bodyPr/>
                    <a:lstStyle/>
                    <a:p>
                      <a:r>
                        <a:rPr lang="en-US" dirty="0"/>
                        <a:t>TOPOLOGY</a:t>
                      </a:r>
                    </a:p>
                  </a:txBody>
                  <a:tcPr marL="83488" marR="83488"/>
                </a:tc>
                <a:tc>
                  <a:txBody>
                    <a:bodyPr/>
                    <a:lstStyle/>
                    <a:p>
                      <a:r>
                        <a:rPr lang="en-US" dirty="0"/>
                        <a:t>DESCRIPTION</a:t>
                      </a:r>
                    </a:p>
                  </a:txBody>
                  <a:tcPr marL="83488" marR="83488"/>
                </a:tc>
                <a:extLst>
                  <a:ext uri="{0D108BD9-81ED-4DB2-BD59-A6C34878D82A}">
                    <a16:rowId xmlns:a16="http://schemas.microsoft.com/office/drawing/2014/main" val="10000"/>
                  </a:ext>
                </a:extLst>
              </a:tr>
              <a:tr h="702664">
                <a:tc rowSpan="2">
                  <a:txBody>
                    <a:bodyPr/>
                    <a:lstStyle/>
                    <a:p>
                      <a:r>
                        <a:rPr lang="en-US" dirty="0"/>
                        <a:t>STAR</a:t>
                      </a:r>
                    </a:p>
                  </a:txBody>
                  <a:tcPr marL="83488" marR="83488"/>
                </a:tc>
                <a:tc>
                  <a:txBody>
                    <a:bodyPr/>
                    <a:lstStyle/>
                    <a:p>
                      <a:r>
                        <a:rPr lang="en-US" sz="1600" kern="1200" dirty="0">
                          <a:solidFill>
                            <a:schemeClr val="dk1"/>
                          </a:solidFill>
                          <a:effectLst/>
                          <a:latin typeface="+mn-lt"/>
                          <a:ea typeface="+mn-ea"/>
                          <a:cs typeface="+mn-cs"/>
                        </a:rPr>
                        <a:t>A star topology uses a hub or switch to connect all network connections to a single physical location. Today it is the most popular type of topology for a LAN.</a:t>
                      </a:r>
                    </a:p>
                  </a:txBody>
                  <a:tcPr marL="83488" marR="83488"/>
                </a:tc>
                <a:extLst>
                  <a:ext uri="{0D108BD9-81ED-4DB2-BD59-A6C34878D82A}">
                    <a16:rowId xmlns:a16="http://schemas.microsoft.com/office/drawing/2014/main" val="10001"/>
                  </a:ext>
                </a:extLst>
              </a:tr>
              <a:tr h="545354">
                <a:tc vMerge="1">
                  <a:txBody>
                    <a:bodyPr/>
                    <a:lstStyle/>
                    <a:p>
                      <a:endParaRPr lang="en-US"/>
                    </a:p>
                  </a:txBody>
                  <a:tcPr/>
                </a:tc>
                <a:tc>
                  <a:txBody>
                    <a:bodyPr/>
                    <a:lstStyle/>
                    <a:p>
                      <a:r>
                        <a:rPr lang="en-US" sz="1600" kern="1200" dirty="0">
                          <a:solidFill>
                            <a:schemeClr val="dk1"/>
                          </a:solidFill>
                          <a:effectLst/>
                          <a:latin typeface="+mn-lt"/>
                          <a:ea typeface="+mn-ea"/>
                          <a:cs typeface="+mn-cs"/>
                        </a:rPr>
                        <a:t>With a star:</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All network connections are located in a single place, which makes it easy to troubleshoot and reconfigure.</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Nodes can be added to or removed from the network easily.</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Cabling problems usually affect only one node.</a:t>
                      </a:r>
                      <a:r>
                        <a:rPr lang="en-US" sz="1600" dirty="0">
                          <a:effectLst/>
                        </a:rPr>
                        <a:t> </a:t>
                      </a:r>
                      <a:endParaRPr lang="en-US" sz="1600" dirty="0"/>
                    </a:p>
                    <a:p>
                      <a:pPr marL="0" indent="0">
                        <a:buFont typeface="Arial" panose="020B0604020202020204" pitchFamily="34" charset="0"/>
                        <a:buNone/>
                      </a:pPr>
                      <a:endParaRPr lang="en-US" sz="1600" dirty="0"/>
                    </a:p>
                  </a:txBody>
                  <a:tcPr marL="83488" marR="83488"/>
                </a:tc>
                <a:extLst>
                  <a:ext uri="{0D108BD9-81ED-4DB2-BD59-A6C34878D82A}">
                    <a16:rowId xmlns:a16="http://schemas.microsoft.com/office/drawing/2014/main" val="610751380"/>
                  </a:ext>
                </a:extLst>
              </a:tr>
              <a:tr h="0">
                <a:tc rowSpan="2">
                  <a:txBody>
                    <a:bodyPr/>
                    <a:lstStyle/>
                    <a:p>
                      <a:r>
                        <a:rPr lang="en-US" dirty="0"/>
                        <a:t>MESH</a:t>
                      </a:r>
                    </a:p>
                  </a:txBody>
                  <a:tcPr marL="83488" marR="83488"/>
                </a:tc>
                <a:tc>
                  <a:txBody>
                    <a:bodyPr/>
                    <a:lstStyle/>
                    <a:p>
                      <a:r>
                        <a:rPr lang="en-US" sz="1600" kern="1200" dirty="0">
                          <a:solidFill>
                            <a:schemeClr val="dk1"/>
                          </a:solidFill>
                          <a:effectLst/>
                          <a:latin typeface="+mn-lt"/>
                          <a:ea typeface="+mn-ea"/>
                          <a:cs typeface="+mn-cs"/>
                        </a:rPr>
                        <a:t>A mesh topology exists when there are multiple paths between any two nodes on a network. </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Mesh topologies are created using point-to-point connections. </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This increases the network's fault tolerance because alternate paths can be used when one path fails. </a:t>
                      </a:r>
                    </a:p>
                  </a:txBody>
                  <a:tcPr marL="83488" marR="83488"/>
                </a:tc>
                <a:extLst>
                  <a:ext uri="{0D108BD9-81ED-4DB2-BD59-A6C34878D82A}">
                    <a16:rowId xmlns:a16="http://schemas.microsoft.com/office/drawing/2014/main" val="10002"/>
                  </a:ext>
                </a:extLst>
              </a:tr>
              <a:tr h="1334241">
                <a:tc vMerge="1">
                  <a:txBody>
                    <a:bodyPr/>
                    <a:lstStyle/>
                    <a:p>
                      <a:endParaRPr lang="en-US"/>
                    </a:p>
                  </a:txBody>
                  <a:tcPr/>
                </a:tc>
                <a:tc>
                  <a:txBody>
                    <a:bodyPr/>
                    <a:lstStyle/>
                    <a:p>
                      <a:r>
                        <a:rPr lang="en-US" sz="1600" kern="1200" dirty="0">
                          <a:solidFill>
                            <a:schemeClr val="dk1"/>
                          </a:solidFill>
                          <a:effectLst/>
                          <a:latin typeface="+mn-lt"/>
                          <a:ea typeface="+mn-ea"/>
                          <a:cs typeface="+mn-cs"/>
                        </a:rPr>
                        <a:t>Two variations of mesh topologies exist:</a:t>
                      </a:r>
                    </a:p>
                    <a:p>
                      <a:endParaRPr lang="en-US" sz="1600" kern="1200" dirty="0">
                        <a:solidFill>
                          <a:schemeClr val="dk1"/>
                        </a:solidFill>
                        <a:effectLst/>
                        <a:latin typeface="+mn-lt"/>
                        <a:ea typeface="+mn-ea"/>
                        <a:cs typeface="+mn-cs"/>
                      </a:endParaRPr>
                    </a:p>
                    <a:p>
                      <a:pPr marL="285750" lvl="0" indent="-285750">
                        <a:buFont typeface="Arial" charset="0"/>
                        <a:buChar char="•"/>
                      </a:pPr>
                      <a:r>
                        <a:rPr lang="en-US" sz="1600" kern="1200" dirty="0">
                          <a:solidFill>
                            <a:schemeClr val="dk1"/>
                          </a:solidFill>
                          <a:effectLst/>
                          <a:latin typeface="+mn-lt"/>
                          <a:ea typeface="+mn-ea"/>
                          <a:cs typeface="+mn-cs"/>
                        </a:rPr>
                        <a:t>Partial Mesh—Some redundant paths exist.</a:t>
                      </a:r>
                    </a:p>
                    <a:p>
                      <a:pPr marL="285750" lvl="0" indent="-285750">
                        <a:buFont typeface="Arial" charset="0"/>
                        <a:buChar char="•"/>
                      </a:pPr>
                      <a:r>
                        <a:rPr lang="en-US" sz="1600" kern="1200" dirty="0">
                          <a:solidFill>
                            <a:schemeClr val="dk1"/>
                          </a:solidFill>
                          <a:effectLst/>
                          <a:latin typeface="+mn-lt"/>
                          <a:ea typeface="+mn-ea"/>
                          <a:cs typeface="+mn-cs"/>
                        </a:rPr>
                        <a:t>Full Mesh—Every node has a point-to-point connection with every other node.</a:t>
                      </a:r>
                    </a:p>
                    <a:p>
                      <a:pPr marL="285750" lvl="0" indent="-285750">
                        <a:buFont typeface="Arial" charset="0"/>
                        <a:buChar char="•"/>
                      </a:pPr>
                      <a:endParaRPr lang="en-US" sz="1600"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298133054"/>
                  </a:ext>
                </a:extLst>
              </a:tr>
            </a:tbl>
          </a:graphicData>
        </a:graphic>
      </p:graphicFrame>
      <p:pic>
        <p:nvPicPr>
          <p:cNvPr id="7" name="Picture 6">
            <a:extLst>
              <a:ext uri="{FF2B5EF4-FFF2-40B4-BE49-F238E27FC236}">
                <a16:creationId xmlns:a16="http://schemas.microsoft.com/office/drawing/2014/main" id="{19545958-714F-438D-9EDE-71378D61A740}"/>
              </a:ext>
            </a:extLst>
          </p:cNvPr>
          <p:cNvPicPr>
            <a:picLocks noChangeAspect="1"/>
          </p:cNvPicPr>
          <p:nvPr/>
        </p:nvPicPr>
        <p:blipFill>
          <a:blip r:embed="rId2"/>
          <a:stretch>
            <a:fillRect/>
          </a:stretch>
        </p:blipFill>
        <p:spPr>
          <a:xfrm>
            <a:off x="1684083" y="1743917"/>
            <a:ext cx="1641231" cy="1542171"/>
          </a:xfrm>
          <a:prstGeom prst="rect">
            <a:avLst/>
          </a:prstGeom>
        </p:spPr>
      </p:pic>
      <p:pic>
        <p:nvPicPr>
          <p:cNvPr id="9" name="Picture 8" descr="A picture containing microscope, object&#10;&#10;Description generated with very high confidence">
            <a:extLst>
              <a:ext uri="{FF2B5EF4-FFF2-40B4-BE49-F238E27FC236}">
                <a16:creationId xmlns:a16="http://schemas.microsoft.com/office/drawing/2014/main" id="{99B2A6B0-3143-4FB9-9728-ED3BCB4AE040}"/>
              </a:ext>
            </a:extLst>
          </p:cNvPr>
          <p:cNvPicPr>
            <a:picLocks noChangeAspect="1"/>
          </p:cNvPicPr>
          <p:nvPr/>
        </p:nvPicPr>
        <p:blipFill>
          <a:blip r:embed="rId3"/>
          <a:stretch>
            <a:fillRect/>
          </a:stretch>
        </p:blipFill>
        <p:spPr>
          <a:xfrm>
            <a:off x="1684082" y="4029038"/>
            <a:ext cx="1641231" cy="1842111"/>
          </a:xfrm>
          <a:prstGeom prst="rect">
            <a:avLst/>
          </a:prstGeom>
        </p:spPr>
      </p:pic>
    </p:spTree>
    <p:extLst>
      <p:ext uri="{BB962C8B-B14F-4D97-AF65-F5344CB8AC3E}">
        <p14:creationId xmlns:p14="http://schemas.microsoft.com/office/powerpoint/2010/main" val="7365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1904"/>
            <a:ext cx="9601200" cy="456241"/>
          </a:xfrm>
        </p:spPr>
        <p:txBody>
          <a:bodyPr>
            <a:normAutofit/>
          </a:bodyPr>
          <a:lstStyle/>
          <a:p>
            <a:r>
              <a:rPr lang="en-US" sz="2000" b="1" dirty="0"/>
              <a:t>6.1.6 Topology Facts (Continued)</a:t>
            </a:r>
            <a:endParaRPr lang="en-US" sz="2000"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674572848"/>
              </p:ext>
            </p:extLst>
          </p:nvPr>
        </p:nvGraphicFramePr>
        <p:xfrm>
          <a:off x="1371600" y="748145"/>
          <a:ext cx="10192043" cy="5393203"/>
        </p:xfrm>
        <a:graphic>
          <a:graphicData uri="http://schemas.openxmlformats.org/drawingml/2006/table">
            <a:tbl>
              <a:tblPr firstRow="1" bandRow="1">
                <a:tableStyleId>{5C22544A-7EE6-4342-B048-85BDC9FD1C3A}</a:tableStyleId>
              </a:tblPr>
              <a:tblGrid>
                <a:gridCol w="2187527">
                  <a:extLst>
                    <a:ext uri="{9D8B030D-6E8A-4147-A177-3AD203B41FA5}">
                      <a16:colId xmlns:a16="http://schemas.microsoft.com/office/drawing/2014/main" val="20000"/>
                    </a:ext>
                  </a:extLst>
                </a:gridCol>
                <a:gridCol w="8004516">
                  <a:extLst>
                    <a:ext uri="{9D8B030D-6E8A-4147-A177-3AD203B41FA5}">
                      <a16:colId xmlns:a16="http://schemas.microsoft.com/office/drawing/2014/main" val="20001"/>
                    </a:ext>
                  </a:extLst>
                </a:gridCol>
              </a:tblGrid>
              <a:tr h="456410">
                <a:tc>
                  <a:txBody>
                    <a:bodyPr/>
                    <a:lstStyle/>
                    <a:p>
                      <a:r>
                        <a:rPr lang="en-US" dirty="0"/>
                        <a:t>TOPOLOGY</a:t>
                      </a:r>
                    </a:p>
                  </a:txBody>
                  <a:tcPr marL="83488" marR="83488"/>
                </a:tc>
                <a:tc>
                  <a:txBody>
                    <a:bodyPr/>
                    <a:lstStyle/>
                    <a:p>
                      <a:r>
                        <a:rPr lang="en-US" dirty="0"/>
                        <a:t>DESCRIPTION</a:t>
                      </a:r>
                    </a:p>
                  </a:txBody>
                  <a:tcPr marL="83488" marR="83488"/>
                </a:tc>
                <a:extLst>
                  <a:ext uri="{0D108BD9-81ED-4DB2-BD59-A6C34878D82A}">
                    <a16:rowId xmlns:a16="http://schemas.microsoft.com/office/drawing/2014/main" val="10000"/>
                  </a:ext>
                </a:extLst>
              </a:tr>
              <a:tr h="1004873">
                <a:tc rowSpan="2">
                  <a:txBody>
                    <a:bodyPr/>
                    <a:lstStyle/>
                    <a:p>
                      <a:r>
                        <a:rPr lang="en-US" dirty="0"/>
                        <a:t>MESH (</a:t>
                      </a:r>
                      <a:r>
                        <a:rPr lang="en-US" dirty="0" err="1"/>
                        <a:t>Cont</a:t>
                      </a:r>
                      <a:r>
                        <a:rPr lang="mr-IN" dirty="0"/>
                        <a:t>…</a:t>
                      </a:r>
                      <a:r>
                        <a:rPr lang="en-US" dirty="0"/>
                        <a:t>)</a:t>
                      </a:r>
                    </a:p>
                  </a:txBody>
                  <a:tcPr marL="83488" marR="83488"/>
                </a:tc>
                <a:tc>
                  <a:txBody>
                    <a:bodyPr/>
                    <a:lstStyle/>
                    <a:p>
                      <a:r>
                        <a:rPr lang="en-US" sz="1800" kern="1200" dirty="0">
                          <a:solidFill>
                            <a:schemeClr val="dk1"/>
                          </a:solidFill>
                          <a:effectLst/>
                          <a:latin typeface="+mn-lt"/>
                          <a:ea typeface="+mn-ea"/>
                          <a:cs typeface="+mn-cs"/>
                        </a:rPr>
                        <a:t>Full mesh topologies are usually impractical in a standard LAN, because the number of connections increases dramatically with every new node added to the network. </a:t>
                      </a:r>
                    </a:p>
                  </a:txBody>
                  <a:tcPr marL="83488" marR="83488"/>
                </a:tc>
                <a:extLst>
                  <a:ext uri="{0D108BD9-81ED-4DB2-BD59-A6C34878D82A}">
                    <a16:rowId xmlns:a16="http://schemas.microsoft.com/office/drawing/2014/main" val="10001"/>
                  </a:ext>
                </a:extLst>
              </a:tr>
              <a:tr h="2651760">
                <a:tc vMerge="1">
                  <a:txBody>
                    <a:bodyPr/>
                    <a:lstStyle/>
                    <a:p>
                      <a:endParaRPr lang="en-US"/>
                    </a:p>
                  </a:txBody>
                  <a:tcPr/>
                </a:tc>
                <a:tc>
                  <a:txBody>
                    <a:bodyPr/>
                    <a:lstStyle/>
                    <a:p>
                      <a:pPr marL="742950" lvl="1" indent="-285750">
                        <a:lnSpc>
                          <a:spcPct val="100000"/>
                        </a:lnSpc>
                        <a:buFont typeface="Arial" panose="020B0604020202020204" pitchFamily="34" charset="0"/>
                        <a:buChar char="•"/>
                      </a:pPr>
                      <a:r>
                        <a:rPr lang="en-US" sz="1800" kern="1200" dirty="0">
                          <a:solidFill>
                            <a:schemeClr val="dk1"/>
                          </a:solidFill>
                          <a:effectLst/>
                          <a:latin typeface="+mn-lt"/>
                          <a:ea typeface="+mn-ea"/>
                          <a:cs typeface="+mn-cs"/>
                        </a:rPr>
                        <a:t>A separate network interface and cable for each host on the network is required. </a:t>
                      </a:r>
                    </a:p>
                    <a:p>
                      <a:pPr marL="742950" lvl="1" indent="-285750">
                        <a:lnSpc>
                          <a:spcPct val="100000"/>
                        </a:lnSpc>
                        <a:buFont typeface="Arial" panose="020B0604020202020204" pitchFamily="34" charset="0"/>
                        <a:buChar char="•"/>
                      </a:pPr>
                      <a:endParaRPr lang="en-US" sz="1800" kern="1200" dirty="0">
                        <a:solidFill>
                          <a:schemeClr val="dk1"/>
                        </a:solidFill>
                        <a:effectLst/>
                        <a:latin typeface="+mn-lt"/>
                        <a:ea typeface="+mn-ea"/>
                        <a:cs typeface="+mn-cs"/>
                      </a:endParaRPr>
                    </a:p>
                    <a:p>
                      <a:pPr marL="742950" lvl="1" indent="-285750">
                        <a:lnSpc>
                          <a:spcPct val="100000"/>
                        </a:lnSpc>
                        <a:buFont typeface="Arial" panose="020B0604020202020204" pitchFamily="34" charset="0"/>
                        <a:buChar char="•"/>
                      </a:pPr>
                      <a:r>
                        <a:rPr lang="en-US" sz="1800" kern="1200" dirty="0">
                          <a:solidFill>
                            <a:schemeClr val="dk1"/>
                          </a:solidFill>
                          <a:effectLst/>
                          <a:latin typeface="+mn-lt"/>
                          <a:ea typeface="+mn-ea"/>
                          <a:cs typeface="+mn-cs"/>
                        </a:rPr>
                        <a:t>A full mesh topology is commonly used to interconnect routers, providing alternate paths should one path go down or become overloaded. </a:t>
                      </a:r>
                    </a:p>
                    <a:p>
                      <a:pPr marL="742950" lvl="1" indent="-285750">
                        <a:lnSpc>
                          <a:spcPct val="100000"/>
                        </a:lnSpc>
                        <a:buFont typeface="Arial" panose="020B0604020202020204" pitchFamily="34" charset="0"/>
                        <a:buChar char="•"/>
                      </a:pPr>
                      <a:endParaRPr lang="en-US" sz="1800" kern="1200" dirty="0">
                        <a:solidFill>
                          <a:schemeClr val="dk1"/>
                        </a:solidFill>
                        <a:effectLst/>
                        <a:latin typeface="+mn-lt"/>
                        <a:ea typeface="+mn-ea"/>
                        <a:cs typeface="+mn-cs"/>
                      </a:endParaRPr>
                    </a:p>
                    <a:p>
                      <a:pPr marL="742950" lvl="1" indent="-285750">
                        <a:lnSpc>
                          <a:spcPct val="100000"/>
                        </a:lnSpc>
                        <a:buFont typeface="Arial" panose="020B0604020202020204" pitchFamily="34" charset="0"/>
                        <a:buChar char="•"/>
                      </a:pPr>
                      <a:r>
                        <a:rPr lang="en-US" sz="1800" kern="1200" dirty="0">
                          <a:solidFill>
                            <a:schemeClr val="dk1"/>
                          </a:solidFill>
                          <a:effectLst/>
                          <a:latin typeface="+mn-lt"/>
                          <a:ea typeface="+mn-ea"/>
                          <a:cs typeface="+mn-cs"/>
                        </a:rPr>
                        <a:t>Mesh networks are also commonly used to create redundant paths between access points in a wireless network, providing alternate paths back to the wireless controller should one access point go down or become overloaded. </a:t>
                      </a:r>
                    </a:p>
                    <a:p>
                      <a:pPr marL="742950" lvl="1" indent="-285750">
                        <a:lnSpc>
                          <a:spcPct val="100000"/>
                        </a:lnSpc>
                        <a:buFont typeface="Arial" panose="020B0604020202020204" pitchFamily="34" charset="0"/>
                        <a:buChar char="•"/>
                      </a:pPr>
                      <a:endParaRPr lang="en-US" sz="1800" kern="1200" dirty="0">
                        <a:solidFill>
                          <a:schemeClr val="dk1"/>
                        </a:solidFill>
                        <a:effectLst/>
                        <a:latin typeface="+mn-lt"/>
                        <a:ea typeface="+mn-ea"/>
                        <a:cs typeface="+mn-cs"/>
                      </a:endParaRPr>
                    </a:p>
                    <a:p>
                      <a:pPr marL="742950" lvl="1" indent="-285750">
                        <a:lnSpc>
                          <a:spcPct val="100000"/>
                        </a:lnSpc>
                        <a:buFont typeface="Arial" panose="020B0604020202020204" pitchFamily="34" charset="0"/>
                        <a:buChar char="•"/>
                      </a:pPr>
                      <a:r>
                        <a:rPr lang="en-US" sz="1800" kern="1200" dirty="0">
                          <a:solidFill>
                            <a:schemeClr val="dk1"/>
                          </a:solidFill>
                          <a:effectLst/>
                          <a:latin typeface="+mn-lt"/>
                          <a:ea typeface="+mn-ea"/>
                          <a:cs typeface="+mn-cs"/>
                        </a:rPr>
                        <a:t>With this topology, every access point can communicate directly with any other access point on the wireless network.</a:t>
                      </a:r>
                      <a:r>
                        <a:rPr lang="en-US" dirty="0">
                          <a:effectLst/>
                        </a:rPr>
                        <a:t> </a:t>
                      </a:r>
                    </a:p>
                    <a:p>
                      <a:pPr marL="742950" lvl="1" indent="-285750">
                        <a:lnSpc>
                          <a:spcPct val="100000"/>
                        </a:lnSpc>
                        <a:buFont typeface="Arial" panose="020B0604020202020204" pitchFamily="34" charset="0"/>
                        <a:buChar char="•"/>
                      </a:pPr>
                      <a:endParaRPr lang="en-US" dirty="0"/>
                    </a:p>
                  </a:txBody>
                  <a:tcPr marL="83488" marR="83488"/>
                </a:tc>
                <a:extLst>
                  <a:ext uri="{0D108BD9-81ED-4DB2-BD59-A6C34878D82A}">
                    <a16:rowId xmlns:a16="http://schemas.microsoft.com/office/drawing/2014/main" val="651349644"/>
                  </a:ext>
                </a:extLst>
              </a:tr>
            </a:tbl>
          </a:graphicData>
        </a:graphic>
      </p:graphicFrame>
      <p:pic>
        <p:nvPicPr>
          <p:cNvPr id="5" name="Picture 4" descr="A picture containing microscope, object&#10;&#10;Description generated with very high confidence">
            <a:extLst>
              <a:ext uri="{FF2B5EF4-FFF2-40B4-BE49-F238E27FC236}">
                <a16:creationId xmlns:a16="http://schemas.microsoft.com/office/drawing/2014/main" id="{E5A6228E-3375-49A3-84A3-7A8EEDA7B064}"/>
              </a:ext>
            </a:extLst>
          </p:cNvPr>
          <p:cNvPicPr>
            <a:picLocks noChangeAspect="1"/>
          </p:cNvPicPr>
          <p:nvPr/>
        </p:nvPicPr>
        <p:blipFill>
          <a:blip r:embed="rId2"/>
          <a:stretch>
            <a:fillRect/>
          </a:stretch>
        </p:blipFill>
        <p:spPr>
          <a:xfrm>
            <a:off x="1599678" y="2859036"/>
            <a:ext cx="1641231" cy="1842111"/>
          </a:xfrm>
          <a:prstGeom prst="rect">
            <a:avLst/>
          </a:prstGeom>
        </p:spPr>
      </p:pic>
    </p:spTree>
    <p:extLst>
      <p:ext uri="{BB962C8B-B14F-4D97-AF65-F5344CB8AC3E}">
        <p14:creationId xmlns:p14="http://schemas.microsoft.com/office/powerpoint/2010/main" val="169917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2455"/>
            <a:ext cx="9601200" cy="1485900"/>
          </a:xfrm>
        </p:spPr>
        <p:txBody>
          <a:bodyPr>
            <a:normAutofit/>
          </a:bodyPr>
          <a:lstStyle/>
          <a:p>
            <a:r>
              <a:rPr lang="en-US" sz="2000" b="1" dirty="0"/>
              <a:t>6.1.6 Topology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275391"/>
              </p:ext>
            </p:extLst>
          </p:nvPr>
        </p:nvGraphicFramePr>
        <p:xfrm>
          <a:off x="1371600" y="803307"/>
          <a:ext cx="9601200" cy="4547126"/>
        </p:xfrm>
        <a:graphic>
          <a:graphicData uri="http://schemas.openxmlformats.org/drawingml/2006/table">
            <a:tbl>
              <a:tblPr firstRow="1" bandRow="1">
                <a:tableStyleId>{5C22544A-7EE6-4342-B048-85BDC9FD1C3A}</a:tableStyleId>
              </a:tblPr>
              <a:tblGrid>
                <a:gridCol w="1926963">
                  <a:extLst>
                    <a:ext uri="{9D8B030D-6E8A-4147-A177-3AD203B41FA5}">
                      <a16:colId xmlns:a16="http://schemas.microsoft.com/office/drawing/2014/main" val="20000"/>
                    </a:ext>
                  </a:extLst>
                </a:gridCol>
                <a:gridCol w="1754201">
                  <a:extLst>
                    <a:ext uri="{9D8B030D-6E8A-4147-A177-3AD203B41FA5}">
                      <a16:colId xmlns:a16="http://schemas.microsoft.com/office/drawing/2014/main" val="20001"/>
                    </a:ext>
                  </a:extLst>
                </a:gridCol>
                <a:gridCol w="5920036">
                  <a:extLst>
                    <a:ext uri="{9D8B030D-6E8A-4147-A177-3AD203B41FA5}">
                      <a16:colId xmlns:a16="http://schemas.microsoft.com/office/drawing/2014/main" val="20002"/>
                    </a:ext>
                  </a:extLst>
                </a:gridCol>
              </a:tblGrid>
              <a:tr h="904941">
                <a:tc>
                  <a:txBody>
                    <a:bodyPr/>
                    <a:lstStyle/>
                    <a:p>
                      <a:pPr algn="ctr"/>
                      <a:r>
                        <a:rPr lang="en-US" dirty="0"/>
                        <a:t>Logical </a:t>
                      </a:r>
                    </a:p>
                    <a:p>
                      <a:pPr algn="ctr"/>
                      <a:r>
                        <a:rPr lang="en-US" dirty="0"/>
                        <a:t>Topology</a:t>
                      </a:r>
                    </a:p>
                  </a:txBody>
                  <a:tcPr marL="83488" marR="83488" anchor="ctr"/>
                </a:tc>
                <a:tc>
                  <a:txBody>
                    <a:bodyPr/>
                    <a:lstStyle/>
                    <a:p>
                      <a:pPr algn="ctr"/>
                      <a:r>
                        <a:rPr lang="en-US" dirty="0"/>
                        <a:t>Physical </a:t>
                      </a:r>
                    </a:p>
                    <a:p>
                      <a:pPr algn="ctr"/>
                      <a:r>
                        <a:rPr lang="en-US" dirty="0"/>
                        <a:t>Topology</a:t>
                      </a:r>
                    </a:p>
                  </a:txBody>
                  <a:tcPr marL="83488" marR="83488" anchor="ctr"/>
                </a:tc>
                <a:tc>
                  <a:txBody>
                    <a:bodyPr/>
                    <a:lstStyle/>
                    <a:p>
                      <a:r>
                        <a:rPr lang="en-US" dirty="0"/>
                        <a:t>Description</a:t>
                      </a:r>
                    </a:p>
                  </a:txBody>
                  <a:tcPr marL="83488" marR="83488" anchor="ctr"/>
                </a:tc>
                <a:extLst>
                  <a:ext uri="{0D108BD9-81ED-4DB2-BD59-A6C34878D82A}">
                    <a16:rowId xmlns:a16="http://schemas.microsoft.com/office/drawing/2014/main" val="10000"/>
                  </a:ext>
                </a:extLst>
              </a:tr>
              <a:tr h="524291">
                <a:tc rowSpan="2">
                  <a:txBody>
                    <a:bodyPr/>
                    <a:lstStyle/>
                    <a:p>
                      <a:r>
                        <a:rPr lang="en-US" dirty="0"/>
                        <a:t>Bus</a:t>
                      </a:r>
                    </a:p>
                  </a:txBody>
                  <a:tcPr marL="83488" marR="83488"/>
                </a:tc>
                <a:tc>
                  <a:txBody>
                    <a:bodyPr/>
                    <a:lstStyle/>
                    <a:p>
                      <a:r>
                        <a:rPr lang="en-US" dirty="0"/>
                        <a:t>Bus</a:t>
                      </a:r>
                    </a:p>
                  </a:txBody>
                  <a:tcPr marL="83488" marR="83488"/>
                </a:tc>
                <a:tc rowSpan="2">
                  <a:txBody>
                    <a:bodyPr/>
                    <a:lstStyle/>
                    <a:p>
                      <a:r>
                        <a:rPr lang="en-US" sz="1800" kern="1200" dirty="0">
                          <a:solidFill>
                            <a:schemeClr val="dk1"/>
                          </a:solidFill>
                          <a:effectLst/>
                          <a:latin typeface="+mn-lt"/>
                          <a:ea typeface="+mn-ea"/>
                          <a:cs typeface="+mn-cs"/>
                        </a:rPr>
                        <a:t>Messages are sent to all devices connected to the bus.</a:t>
                      </a:r>
                      <a:r>
                        <a:rPr lang="en-US" dirty="0">
                          <a:effectLst/>
                        </a:rPr>
                        <a:t> </a:t>
                      </a:r>
                      <a:endParaRPr lang="en-US" dirty="0"/>
                    </a:p>
                  </a:txBody>
                  <a:tcPr marL="83488" marR="83488"/>
                </a:tc>
                <a:extLst>
                  <a:ext uri="{0D108BD9-81ED-4DB2-BD59-A6C34878D82A}">
                    <a16:rowId xmlns:a16="http://schemas.microsoft.com/office/drawing/2014/main" val="10001"/>
                  </a:ext>
                </a:extLst>
              </a:tr>
              <a:tr h="524291">
                <a:tc vMerge="1">
                  <a:txBody>
                    <a:bodyPr/>
                    <a:lstStyle/>
                    <a:p>
                      <a:endParaRPr lang="en-US" dirty="0"/>
                    </a:p>
                  </a:txBody>
                  <a:tcPr/>
                </a:tc>
                <a:tc>
                  <a:txBody>
                    <a:bodyPr/>
                    <a:lstStyle/>
                    <a:p>
                      <a:r>
                        <a:rPr lang="en-US" dirty="0"/>
                        <a:t>Star</a:t>
                      </a:r>
                    </a:p>
                  </a:txBody>
                  <a:tcPr marL="83488" marR="83488"/>
                </a:tc>
                <a:tc vMerge="1">
                  <a:txBody>
                    <a:bodyPr/>
                    <a:lstStyle/>
                    <a:p>
                      <a:endParaRPr lang="en-US" dirty="0"/>
                    </a:p>
                  </a:txBody>
                  <a:tcPr/>
                </a:tc>
                <a:extLst>
                  <a:ext uri="{0D108BD9-81ED-4DB2-BD59-A6C34878D82A}">
                    <a16:rowId xmlns:a16="http://schemas.microsoft.com/office/drawing/2014/main" val="10002"/>
                  </a:ext>
                </a:extLst>
              </a:tr>
              <a:tr h="524291">
                <a:tc rowSpan="2">
                  <a:txBody>
                    <a:bodyPr/>
                    <a:lstStyle/>
                    <a:p>
                      <a:r>
                        <a:rPr lang="en-US" dirty="0"/>
                        <a:t>Ring</a:t>
                      </a:r>
                    </a:p>
                  </a:txBody>
                  <a:tcPr marL="83488" marR="83488"/>
                </a:tc>
                <a:tc>
                  <a:txBody>
                    <a:bodyPr/>
                    <a:lstStyle/>
                    <a:p>
                      <a:r>
                        <a:rPr lang="en-US" dirty="0"/>
                        <a:t>Ring</a:t>
                      </a:r>
                    </a:p>
                  </a:txBody>
                  <a:tcPr marL="83488" marR="83488"/>
                </a:tc>
                <a:tc rowSpan="2">
                  <a:txBody>
                    <a:bodyPr/>
                    <a:lstStyle/>
                    <a:p>
                      <a:r>
                        <a:rPr lang="en-US" sz="1800" kern="1200" dirty="0">
                          <a:solidFill>
                            <a:schemeClr val="dk1"/>
                          </a:solidFill>
                          <a:effectLst/>
                          <a:latin typeface="+mn-lt"/>
                          <a:ea typeface="+mn-ea"/>
                          <a:cs typeface="+mn-cs"/>
                        </a:rPr>
                        <a:t>Messages are sent from device to device in a predetermined order until they reach the destination device.</a:t>
                      </a:r>
                      <a:r>
                        <a:rPr lang="en-US" dirty="0">
                          <a:effectLst/>
                        </a:rPr>
                        <a:t> </a:t>
                      </a:r>
                      <a:endParaRPr lang="en-US" dirty="0"/>
                    </a:p>
                  </a:txBody>
                  <a:tcPr marL="83488" marR="83488"/>
                </a:tc>
                <a:extLst>
                  <a:ext uri="{0D108BD9-81ED-4DB2-BD59-A6C34878D82A}">
                    <a16:rowId xmlns:a16="http://schemas.microsoft.com/office/drawing/2014/main" val="10003"/>
                  </a:ext>
                </a:extLst>
              </a:tr>
              <a:tr h="524291">
                <a:tc vMerge="1">
                  <a:txBody>
                    <a:bodyPr/>
                    <a:lstStyle/>
                    <a:p>
                      <a:endParaRPr lang="en-US" dirty="0"/>
                    </a:p>
                  </a:txBody>
                  <a:tcPr/>
                </a:tc>
                <a:tc>
                  <a:txBody>
                    <a:bodyPr/>
                    <a:lstStyle/>
                    <a:p>
                      <a:r>
                        <a:rPr lang="en-US" dirty="0"/>
                        <a:t>Star</a:t>
                      </a:r>
                    </a:p>
                  </a:txBody>
                  <a:tcPr marL="83488" marR="83488"/>
                </a:tc>
                <a:tc vMerge="1">
                  <a:txBody>
                    <a:bodyPr/>
                    <a:lstStyle/>
                    <a:p>
                      <a:endParaRPr lang="en-US" dirty="0"/>
                    </a:p>
                  </a:txBody>
                  <a:tcPr/>
                </a:tc>
                <a:extLst>
                  <a:ext uri="{0D108BD9-81ED-4DB2-BD59-A6C34878D82A}">
                    <a16:rowId xmlns:a16="http://schemas.microsoft.com/office/drawing/2014/main" val="10004"/>
                  </a:ext>
                </a:extLst>
              </a:tr>
              <a:tr h="524291">
                <a:tc>
                  <a:txBody>
                    <a:bodyPr/>
                    <a:lstStyle/>
                    <a:p>
                      <a:r>
                        <a:rPr lang="en-US" dirty="0"/>
                        <a:t>Star</a:t>
                      </a:r>
                    </a:p>
                  </a:txBody>
                  <a:tcPr marL="83488" marR="83488"/>
                </a:tc>
                <a:tc>
                  <a:txBody>
                    <a:bodyPr/>
                    <a:lstStyle/>
                    <a:p>
                      <a:r>
                        <a:rPr lang="en-US" dirty="0"/>
                        <a:t>Star</a:t>
                      </a:r>
                    </a:p>
                  </a:txBody>
                  <a:tcPr marL="83488" marR="83488"/>
                </a:tc>
                <a:tc>
                  <a:txBody>
                    <a:bodyPr/>
                    <a:lstStyle/>
                    <a:p>
                      <a:r>
                        <a:rPr lang="en-US" sz="1800" kern="1200" dirty="0">
                          <a:solidFill>
                            <a:schemeClr val="dk1"/>
                          </a:solidFill>
                          <a:effectLst/>
                          <a:latin typeface="+mn-lt"/>
                          <a:ea typeface="+mn-ea"/>
                          <a:cs typeface="+mn-cs"/>
                        </a:rPr>
                        <a:t>Messages are sent directly to (and only to) the destination device.</a:t>
                      </a:r>
                      <a:r>
                        <a:rPr lang="en-US" dirty="0">
                          <a:effectLst/>
                        </a:rPr>
                        <a:t> </a:t>
                      </a:r>
                      <a:endParaRPr lang="en-US" dirty="0"/>
                    </a:p>
                  </a:txBody>
                  <a:tcPr marL="83488" marR="83488"/>
                </a:tc>
                <a:extLst>
                  <a:ext uri="{0D108BD9-81ED-4DB2-BD59-A6C34878D82A}">
                    <a16:rowId xmlns:a16="http://schemas.microsoft.com/office/drawing/2014/main" val="10005"/>
                  </a:ext>
                </a:extLst>
              </a:tr>
              <a:tr h="904941">
                <a:tc>
                  <a:txBody>
                    <a:bodyPr/>
                    <a:lstStyle/>
                    <a:p>
                      <a:r>
                        <a:rPr lang="en-US" dirty="0"/>
                        <a:t>Mesh</a:t>
                      </a:r>
                    </a:p>
                  </a:txBody>
                  <a:tcPr marL="83488" marR="83488"/>
                </a:tc>
                <a:tc>
                  <a:txBody>
                    <a:bodyPr/>
                    <a:lstStyle/>
                    <a:p>
                      <a:r>
                        <a:rPr lang="en-US" dirty="0"/>
                        <a:t>Mesh</a:t>
                      </a:r>
                    </a:p>
                  </a:txBody>
                  <a:tcPr marL="83488" marR="83488"/>
                </a:tc>
                <a:tc>
                  <a:txBody>
                    <a:bodyPr/>
                    <a:lstStyle/>
                    <a:p>
                      <a:r>
                        <a:rPr lang="en-US" sz="1800" kern="1200" dirty="0">
                          <a:solidFill>
                            <a:schemeClr val="dk1"/>
                          </a:solidFill>
                          <a:effectLst/>
                          <a:latin typeface="+mn-lt"/>
                          <a:ea typeface="+mn-ea"/>
                          <a:cs typeface="+mn-cs"/>
                        </a:rPr>
                        <a:t>Messages are sent from one device to the next around the ring until they reach the destination device.</a:t>
                      </a:r>
                      <a:r>
                        <a:rPr lang="en-US" dirty="0">
                          <a:effectLst/>
                        </a:rPr>
                        <a:t> </a:t>
                      </a:r>
                      <a:endParaRPr lang="en-US" dirty="0"/>
                    </a:p>
                  </a:txBody>
                  <a:tcPr marL="83488" marR="8348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1752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6"/>
            <a:ext cx="10515600" cy="714898"/>
          </a:xfrm>
        </p:spPr>
        <p:txBody>
          <a:bodyPr>
            <a:normAutofit/>
          </a:bodyPr>
          <a:lstStyle/>
          <a:p>
            <a:r>
              <a:rPr lang="en-US" sz="2000" b="1" dirty="0"/>
              <a:t>6.2 </a:t>
            </a:r>
            <a:r>
              <a:rPr lang="en-US" sz="2000" b="1"/>
              <a:t>Network Hardware / 6.2.3 </a:t>
            </a:r>
            <a:r>
              <a:rPr lang="en-US" sz="2000" b="1" dirty="0"/>
              <a:t>Networking Infrastructure and Device Facts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9901265"/>
              </p:ext>
            </p:extLst>
          </p:nvPr>
        </p:nvGraphicFramePr>
        <p:xfrm>
          <a:off x="914649" y="952303"/>
          <a:ext cx="10515601" cy="5085010"/>
        </p:xfrm>
        <a:graphic>
          <a:graphicData uri="http://schemas.openxmlformats.org/drawingml/2006/table">
            <a:tbl>
              <a:tblPr firstRow="1" firstCol="1" bandRow="1">
                <a:tableStyleId>{5C22544A-7EE6-4342-B048-85BDC9FD1C3A}</a:tableStyleId>
              </a:tblPr>
              <a:tblGrid>
                <a:gridCol w="1834661">
                  <a:extLst>
                    <a:ext uri="{9D8B030D-6E8A-4147-A177-3AD203B41FA5}">
                      <a16:colId xmlns:a16="http://schemas.microsoft.com/office/drawing/2014/main" val="20000"/>
                    </a:ext>
                  </a:extLst>
                </a:gridCol>
                <a:gridCol w="3643532">
                  <a:extLst>
                    <a:ext uri="{9D8B030D-6E8A-4147-A177-3AD203B41FA5}">
                      <a16:colId xmlns:a16="http://schemas.microsoft.com/office/drawing/2014/main" val="20001"/>
                    </a:ext>
                  </a:extLst>
                </a:gridCol>
                <a:gridCol w="5037408">
                  <a:extLst>
                    <a:ext uri="{9D8B030D-6E8A-4147-A177-3AD203B41FA5}">
                      <a16:colId xmlns:a16="http://schemas.microsoft.com/office/drawing/2014/main" val="113278479"/>
                    </a:ext>
                  </a:extLst>
                </a:gridCol>
              </a:tblGrid>
              <a:tr h="109082">
                <a:tc>
                  <a:txBody>
                    <a:bodyPr/>
                    <a:lstStyle/>
                    <a:p>
                      <a:pPr marL="0" marR="0" algn="ctr">
                        <a:lnSpc>
                          <a:spcPct val="107000"/>
                        </a:lnSpc>
                        <a:spcBef>
                          <a:spcPts val="375"/>
                        </a:spcBef>
                        <a:spcAft>
                          <a:spcPts val="375"/>
                        </a:spcAft>
                      </a:pPr>
                      <a:r>
                        <a:rPr lang="en-US" sz="1400">
                          <a:effectLst/>
                        </a:rPr>
                        <a:t>Component</a:t>
                      </a:r>
                      <a:endParaRPr lang="en-US" sz="1400">
                        <a:effectLst/>
                        <a:latin typeface="Calibri" charset="0"/>
                        <a:ea typeface="Calibri" charset="0"/>
                        <a:cs typeface="Times New Roman" charset="0"/>
                      </a:endParaRPr>
                    </a:p>
                  </a:txBody>
                  <a:tcPr marL="77990" marR="77990" marT="19498" marB="19498" anchor="ctr"/>
                </a:tc>
                <a:tc gridSpan="2">
                  <a:txBody>
                    <a:bodyPr/>
                    <a:lstStyle/>
                    <a:p>
                      <a:pPr marL="0" marR="0">
                        <a:lnSpc>
                          <a:spcPct val="107000"/>
                        </a:lnSpc>
                        <a:spcBef>
                          <a:spcPts val="375"/>
                        </a:spcBef>
                        <a:spcAft>
                          <a:spcPts val="375"/>
                        </a:spcAft>
                      </a:pPr>
                      <a:r>
                        <a:rPr lang="en-US" sz="1400" dirty="0">
                          <a:effectLst/>
                        </a:rPr>
                        <a:t>Description</a:t>
                      </a:r>
                      <a:endParaRPr lang="en-US" sz="1400" dirty="0">
                        <a:effectLst/>
                        <a:latin typeface="Calibri" charset="0"/>
                        <a:ea typeface="Calibri" charset="0"/>
                        <a:cs typeface="Times New Roman" charset="0"/>
                      </a:endParaRPr>
                    </a:p>
                  </a:txBody>
                  <a:tcPr marL="77990" marR="77990" marT="19498" marB="19498" anchor="ctr"/>
                </a:tc>
                <a:tc hMerge="1">
                  <a:txBody>
                    <a:bodyPr/>
                    <a:lstStyle/>
                    <a:p>
                      <a:endParaRPr lang="en-US"/>
                    </a:p>
                  </a:txBody>
                  <a:tcPr/>
                </a:tc>
                <a:extLst>
                  <a:ext uri="{0D108BD9-81ED-4DB2-BD59-A6C34878D82A}">
                    <a16:rowId xmlns:a16="http://schemas.microsoft.com/office/drawing/2014/main" val="10000"/>
                  </a:ext>
                </a:extLst>
              </a:tr>
              <a:tr h="0">
                <a:tc rowSpan="2">
                  <a:txBody>
                    <a:bodyPr/>
                    <a:lstStyle/>
                    <a:p>
                      <a:pPr marL="0" marR="0" algn="ctr">
                        <a:lnSpc>
                          <a:spcPct val="107000"/>
                        </a:lnSpc>
                        <a:spcBef>
                          <a:spcPts val="375"/>
                        </a:spcBef>
                        <a:spcAft>
                          <a:spcPts val="375"/>
                        </a:spcAft>
                      </a:pPr>
                      <a:r>
                        <a:rPr lang="en-US" sz="1400" dirty="0">
                          <a:effectLst/>
                        </a:rPr>
                        <a:t>Media</a:t>
                      </a:r>
                      <a:endParaRPr lang="en-US" sz="1400" dirty="0">
                        <a:effectLst/>
                        <a:latin typeface="Calibri" charset="0"/>
                        <a:ea typeface="Calibri" charset="0"/>
                        <a:cs typeface="Times New Roman" charset="0"/>
                      </a:endParaRPr>
                    </a:p>
                  </a:txBody>
                  <a:tcPr marL="77990" marR="77990" marT="19498" marB="19498" anchor="ctr"/>
                </a:tc>
                <a:tc>
                  <a:txBody>
                    <a:bodyPr/>
                    <a:lstStyle/>
                    <a:p>
                      <a:pPr marL="0" marR="0">
                        <a:lnSpc>
                          <a:spcPct val="107000"/>
                        </a:lnSpc>
                        <a:spcBef>
                          <a:spcPts val="375"/>
                        </a:spcBef>
                        <a:spcAft>
                          <a:spcPts val="375"/>
                        </a:spcAft>
                      </a:pPr>
                      <a:r>
                        <a:rPr lang="en-US" sz="1400" dirty="0">
                          <a:effectLst/>
                        </a:rPr>
                        <a:t>The networking medium provides the path for signals to pass between devices.</a:t>
                      </a:r>
                    </a:p>
                  </a:txBody>
                  <a:tcPr marL="77990" marR="77990" marT="38995" marB="38995" anchor="ctr"/>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Copper cables use electrical signals.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Fiber optic cables use light pulses.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Wireless networks use radio waves or infrared waves.</a:t>
                      </a:r>
                    </a:p>
                  </a:txBody>
                  <a:tcPr marL="77990" marR="77990" marT="38995" marB="38995" anchor="ctr"/>
                </a:tc>
                <a:extLst>
                  <a:ext uri="{0D108BD9-81ED-4DB2-BD59-A6C34878D82A}">
                    <a16:rowId xmlns:a16="http://schemas.microsoft.com/office/drawing/2014/main" val="10001"/>
                  </a:ext>
                </a:extLst>
              </a:tr>
              <a:tr h="901643">
                <a:tc vMerge="1">
                  <a:txBody>
                    <a:bodyPr/>
                    <a:lstStyle/>
                    <a:p>
                      <a:endParaRPr lang="en-US"/>
                    </a:p>
                  </a:txBody>
                  <a:tcPr/>
                </a:tc>
                <a:tc gridSpan="2">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400" dirty="0">
                          <a:effectLst/>
                        </a:rPr>
                        <a:t>Networking media that use cables are considered bounded, because the transmission signals are contained within the wire. Networks that use wireless communications are considered unbounded.</a:t>
                      </a:r>
                      <a:endParaRPr lang="en-US" sz="1400" dirty="0">
                        <a:effectLst/>
                        <a:latin typeface="Calibri" charset="0"/>
                        <a:ea typeface="Calibri" charset="0"/>
                        <a:cs typeface="Times New Roman" charset="0"/>
                      </a:endParaRPr>
                    </a:p>
                    <a:p>
                      <a:pPr marL="0" marR="0">
                        <a:lnSpc>
                          <a:spcPct val="107000"/>
                        </a:lnSpc>
                        <a:spcBef>
                          <a:spcPts val="0"/>
                        </a:spcBef>
                        <a:spcAft>
                          <a:spcPts val="600"/>
                        </a:spcAft>
                      </a:pPr>
                      <a:endParaRPr lang="en-US" sz="1400" dirty="0">
                        <a:effectLst/>
                        <a:latin typeface="Calibri" charset="0"/>
                        <a:ea typeface="Calibri" charset="0"/>
                        <a:cs typeface="Times New Roman" charset="0"/>
                      </a:endParaRPr>
                    </a:p>
                  </a:txBody>
                  <a:tcPr marL="77990" marR="77990" marT="38995" marB="38995" anchor="ctr"/>
                </a:tc>
                <a:tc hMerge="1">
                  <a:txBody>
                    <a:bodyPr/>
                    <a:lstStyle/>
                    <a:p>
                      <a:endParaRPr lang="en-US"/>
                    </a:p>
                  </a:txBody>
                  <a:tcPr/>
                </a:tc>
                <a:extLst>
                  <a:ext uri="{0D108BD9-81ED-4DB2-BD59-A6C34878D82A}">
                    <a16:rowId xmlns:a16="http://schemas.microsoft.com/office/drawing/2014/main" val="2852090633"/>
                  </a:ext>
                </a:extLst>
              </a:tr>
              <a:tr h="605098">
                <a:tc rowSpan="2">
                  <a:txBody>
                    <a:bodyPr/>
                    <a:lstStyle/>
                    <a:p>
                      <a:pPr marL="0" marR="0" algn="ctr">
                        <a:lnSpc>
                          <a:spcPct val="107000"/>
                        </a:lnSpc>
                        <a:spcBef>
                          <a:spcPts val="0"/>
                        </a:spcBef>
                        <a:spcAft>
                          <a:spcPts val="0"/>
                        </a:spcAft>
                      </a:pPr>
                      <a:r>
                        <a:rPr lang="en-US" sz="1400" dirty="0">
                          <a:effectLst/>
                        </a:rPr>
                        <a:t>Network adapter</a:t>
                      </a:r>
                      <a:endParaRPr lang="en-US" sz="1400" dirty="0">
                        <a:effectLst/>
                        <a:latin typeface="Calibri" charset="0"/>
                        <a:ea typeface="Calibri" charset="0"/>
                        <a:cs typeface="Times New Roman" charset="0"/>
                      </a:endParaRPr>
                    </a:p>
                  </a:txBody>
                  <a:tcPr marL="77990" marR="77990" marT="19498" marB="19498" anchor="ctr"/>
                </a:tc>
                <a:tc gridSpan="2">
                  <a:txBody>
                    <a:bodyPr/>
                    <a:lstStyle/>
                    <a:p>
                      <a:pPr marL="0" marR="0">
                        <a:lnSpc>
                          <a:spcPct val="107000"/>
                        </a:lnSpc>
                        <a:spcBef>
                          <a:spcPts val="0"/>
                        </a:spcBef>
                        <a:spcAft>
                          <a:spcPts val="0"/>
                        </a:spcAft>
                      </a:pPr>
                      <a:r>
                        <a:rPr lang="en-US" sz="1600" dirty="0">
                          <a:effectLst/>
                        </a:rPr>
                        <a:t>A network adapter is responsible for creating and receiving transmission signals that are sent along the networking medium.</a:t>
                      </a:r>
                    </a:p>
                  </a:txBody>
                  <a:tcPr marL="77990" marR="77990" marT="38995" marB="38995" anchor="ctr"/>
                </a:tc>
                <a:tc hMerge="1">
                  <a:txBody>
                    <a:bodyPr/>
                    <a:lstStyle/>
                    <a:p>
                      <a:endParaRPr lang="en-US"/>
                    </a:p>
                  </a:txBody>
                  <a:tcPr/>
                </a:tc>
                <a:extLst>
                  <a:ext uri="{0D108BD9-81ED-4DB2-BD59-A6C34878D82A}">
                    <a16:rowId xmlns:a16="http://schemas.microsoft.com/office/drawing/2014/main" val="10002"/>
                  </a:ext>
                </a:extLst>
              </a:tr>
              <a:tr h="605098">
                <a:tc vMerge="1">
                  <a:txBody>
                    <a:bodyPr/>
                    <a:lstStyle/>
                    <a:p>
                      <a:endParaRPr lang="en-US"/>
                    </a:p>
                  </a:txBody>
                  <a:tcPr/>
                </a:tc>
                <a:tc gridSpan="2">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A network interface card (NIC) uses a cable medium (such as twisted pair or fiber optic cables).</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A wireless network adapter transmits radio waves.</a:t>
                      </a:r>
                      <a:endParaRPr lang="en-US" sz="1600" dirty="0">
                        <a:effectLst/>
                        <a:latin typeface="Calibri" charset="0"/>
                        <a:ea typeface="Calibri" charset="0"/>
                        <a:cs typeface="Times New Roman" charset="0"/>
                      </a:endParaRPr>
                    </a:p>
                  </a:txBody>
                  <a:tcPr marL="77990" marR="77990" marT="38995" marB="38995" anchor="ctr"/>
                </a:tc>
                <a:tc hMerge="1">
                  <a:txBody>
                    <a:bodyPr/>
                    <a:lstStyle/>
                    <a:p>
                      <a:endParaRPr lang="en-US"/>
                    </a:p>
                  </a:txBody>
                  <a:tcPr/>
                </a:tc>
                <a:extLst>
                  <a:ext uri="{0D108BD9-81ED-4DB2-BD59-A6C34878D82A}">
                    <a16:rowId xmlns:a16="http://schemas.microsoft.com/office/drawing/2014/main" val="752750366"/>
                  </a:ext>
                </a:extLst>
              </a:tr>
              <a:tr h="491859">
                <a:tc>
                  <a:txBody>
                    <a:bodyPr/>
                    <a:lstStyle/>
                    <a:p>
                      <a:pPr marL="0" marR="0" algn="ctr">
                        <a:lnSpc>
                          <a:spcPct val="107000"/>
                        </a:lnSpc>
                        <a:spcBef>
                          <a:spcPts val="0"/>
                        </a:spcBef>
                        <a:spcAft>
                          <a:spcPts val="0"/>
                        </a:spcAft>
                      </a:pPr>
                      <a:r>
                        <a:rPr lang="en-US" sz="1400" dirty="0">
                          <a:effectLst/>
                        </a:rPr>
                        <a:t>Hub</a:t>
                      </a:r>
                      <a:endParaRPr lang="en-US" sz="1400" dirty="0">
                        <a:effectLst/>
                        <a:latin typeface="Calibri" charset="0"/>
                        <a:ea typeface="Calibri" charset="0"/>
                        <a:cs typeface="Times New Roman" charset="0"/>
                      </a:endParaRPr>
                    </a:p>
                  </a:txBody>
                  <a:tcPr marL="77990" marR="77990" marT="19498" marB="19498" anchor="ctr"/>
                </a:tc>
                <a:tc gridSpan="2">
                  <a:txBody>
                    <a:bodyPr/>
                    <a:lstStyle/>
                    <a:p>
                      <a:pPr marL="0" marR="0">
                        <a:lnSpc>
                          <a:spcPct val="107000"/>
                        </a:lnSpc>
                        <a:spcBef>
                          <a:spcPts val="0"/>
                        </a:spcBef>
                        <a:spcAft>
                          <a:spcPts val="0"/>
                        </a:spcAft>
                      </a:pPr>
                      <a:r>
                        <a:rPr lang="en-US" sz="1600" dirty="0">
                          <a:effectLst/>
                        </a:rPr>
                        <a:t>A hub provides a central connection for multiple media segments on the same subnet. The hub repeats a signal received on one port out all other ports. Hubs operate in half-duplex mode because the path between devices is shared, meaning that devices can only send when no other devices are sending data.</a:t>
                      </a:r>
                    </a:p>
                    <a:p>
                      <a:pPr marL="0" marR="0">
                        <a:lnSpc>
                          <a:spcPct val="107000"/>
                        </a:lnSpc>
                        <a:spcBef>
                          <a:spcPts val="0"/>
                        </a:spcBef>
                        <a:spcAft>
                          <a:spcPts val="600"/>
                        </a:spcAft>
                      </a:pPr>
                      <a:r>
                        <a:rPr lang="en-US" sz="1600" dirty="0">
                          <a:effectLst/>
                        </a:rPr>
                        <a:t>Hubs are a legacy network device and are rarely used because of their lack of features and poor performance.</a:t>
                      </a:r>
                      <a:endParaRPr lang="en-US" sz="1600" dirty="0">
                        <a:effectLst/>
                        <a:latin typeface="Calibri" charset="0"/>
                        <a:ea typeface="Calibri" charset="0"/>
                        <a:cs typeface="Times New Roman" charset="0"/>
                      </a:endParaRPr>
                    </a:p>
                  </a:txBody>
                  <a:tcPr marL="77990" marR="77990" marT="38995" marB="38995" anchor="ct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838200" y="538886"/>
            <a:ext cx="10515600" cy="584775"/>
          </a:xfrm>
          <a:prstGeom prst="rect">
            <a:avLst/>
          </a:prstGeom>
          <a:noFill/>
        </p:spPr>
        <p:txBody>
          <a:bodyPr wrap="square" rtlCol="0">
            <a:spAutoFit/>
          </a:bodyPr>
          <a:lstStyle/>
          <a:p>
            <a:r>
              <a:rPr lang="en-US" sz="1400" dirty="0"/>
              <a:t>The following hardware devices are used to create a network's physical infrastructure:</a:t>
            </a:r>
          </a:p>
          <a:p>
            <a:endParaRPr lang="en-US" dirty="0"/>
          </a:p>
        </p:txBody>
      </p:sp>
    </p:spTree>
    <p:extLst>
      <p:ext uri="{BB962C8B-B14F-4D97-AF65-F5344CB8AC3E}">
        <p14:creationId xmlns:p14="http://schemas.microsoft.com/office/powerpoint/2010/main" val="43800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30" y="223463"/>
            <a:ext cx="9601200" cy="1485900"/>
          </a:xfrm>
        </p:spPr>
        <p:txBody>
          <a:bodyPr>
            <a:normAutofit/>
          </a:bodyPr>
          <a:lstStyle/>
          <a:p>
            <a:r>
              <a:rPr lang="en-US" sz="2000" b="1" dirty="0"/>
              <a:t>6.2.3 Networking Infrastructure and Device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207232"/>
              </p:ext>
            </p:extLst>
          </p:nvPr>
        </p:nvGraphicFramePr>
        <p:xfrm>
          <a:off x="1260230" y="769464"/>
          <a:ext cx="10515600" cy="5643361"/>
        </p:xfrm>
        <a:graphic>
          <a:graphicData uri="http://schemas.openxmlformats.org/drawingml/2006/table">
            <a:tbl>
              <a:tblPr firstRow="1" firstCol="1" bandRow="1">
                <a:tableStyleId>{5C22544A-7EE6-4342-B048-85BDC9FD1C3A}</a:tableStyleId>
              </a:tblPr>
              <a:tblGrid>
                <a:gridCol w="1349406">
                  <a:extLst>
                    <a:ext uri="{9D8B030D-6E8A-4147-A177-3AD203B41FA5}">
                      <a16:colId xmlns:a16="http://schemas.microsoft.com/office/drawing/2014/main" val="20000"/>
                    </a:ext>
                  </a:extLst>
                </a:gridCol>
                <a:gridCol w="9166194">
                  <a:extLst>
                    <a:ext uri="{9D8B030D-6E8A-4147-A177-3AD203B41FA5}">
                      <a16:colId xmlns:a16="http://schemas.microsoft.com/office/drawing/2014/main" val="20001"/>
                    </a:ext>
                  </a:extLst>
                </a:gridCol>
              </a:tblGrid>
              <a:tr h="109082">
                <a:tc>
                  <a:txBody>
                    <a:bodyPr/>
                    <a:lstStyle/>
                    <a:p>
                      <a:pPr marL="0" marR="0" algn="ctr">
                        <a:lnSpc>
                          <a:spcPct val="107000"/>
                        </a:lnSpc>
                        <a:spcBef>
                          <a:spcPts val="375"/>
                        </a:spcBef>
                        <a:spcAft>
                          <a:spcPts val="375"/>
                        </a:spcAft>
                      </a:pPr>
                      <a:r>
                        <a:rPr lang="en-US" sz="1400">
                          <a:effectLst/>
                        </a:rPr>
                        <a:t>Component</a:t>
                      </a:r>
                      <a:endParaRPr lang="en-US" sz="1400">
                        <a:effectLst/>
                        <a:latin typeface="Calibri" charset="0"/>
                        <a:ea typeface="Calibri" charset="0"/>
                        <a:cs typeface="Times New Roman" charset="0"/>
                      </a:endParaRPr>
                    </a:p>
                  </a:txBody>
                  <a:tcPr marL="77990" marR="77990" marT="19498" marB="19498" anchor="ctr"/>
                </a:tc>
                <a:tc>
                  <a:txBody>
                    <a:bodyPr/>
                    <a:lstStyle/>
                    <a:p>
                      <a:pPr marL="0" marR="0">
                        <a:lnSpc>
                          <a:spcPct val="107000"/>
                        </a:lnSpc>
                        <a:spcBef>
                          <a:spcPts val="375"/>
                        </a:spcBef>
                        <a:spcAft>
                          <a:spcPts val="375"/>
                        </a:spcAft>
                      </a:pPr>
                      <a:r>
                        <a:rPr lang="en-US" sz="1400">
                          <a:effectLst/>
                        </a:rPr>
                        <a:t>Description</a:t>
                      </a:r>
                      <a:endParaRPr lang="en-US" sz="1400">
                        <a:effectLst/>
                        <a:latin typeface="Calibri" charset="0"/>
                        <a:ea typeface="Calibri" charset="0"/>
                        <a:cs typeface="Times New Roman" charset="0"/>
                      </a:endParaRPr>
                    </a:p>
                  </a:txBody>
                  <a:tcPr marL="77990" marR="77990" marT="19498" marB="19498" anchor="ctr"/>
                </a:tc>
                <a:extLst>
                  <a:ext uri="{0D108BD9-81ED-4DB2-BD59-A6C34878D82A}">
                    <a16:rowId xmlns:a16="http://schemas.microsoft.com/office/drawing/2014/main" val="10000"/>
                  </a:ext>
                </a:extLst>
              </a:tr>
              <a:tr h="1314742">
                <a:tc rowSpan="3">
                  <a:txBody>
                    <a:bodyPr/>
                    <a:lstStyle/>
                    <a:p>
                      <a:pPr marL="0" marR="0" algn="ctr">
                        <a:lnSpc>
                          <a:spcPct val="107000"/>
                        </a:lnSpc>
                        <a:spcBef>
                          <a:spcPts val="0"/>
                        </a:spcBef>
                        <a:spcAft>
                          <a:spcPts val="0"/>
                        </a:spcAft>
                      </a:pPr>
                      <a:r>
                        <a:rPr lang="en-US" sz="2800" dirty="0">
                          <a:effectLst/>
                        </a:rPr>
                        <a:t>Switch</a:t>
                      </a:r>
                      <a:endParaRPr lang="en-US" sz="2800" dirty="0">
                        <a:effectLst/>
                        <a:latin typeface="Calibri" charset="0"/>
                        <a:ea typeface="Calibri" charset="0"/>
                        <a:cs typeface="Times New Roman" charset="0"/>
                      </a:endParaRPr>
                    </a:p>
                  </a:txBody>
                  <a:tcPr marL="77990" marR="77990" marT="19498" marB="19498" vert="vert270" anchor="ctr"/>
                </a:tc>
                <a:tc>
                  <a:txBody>
                    <a:bodyPr/>
                    <a:lstStyle/>
                    <a:p>
                      <a:pPr marL="0" marR="0">
                        <a:lnSpc>
                          <a:spcPct val="107000"/>
                        </a:lnSpc>
                        <a:spcBef>
                          <a:spcPts val="0"/>
                        </a:spcBef>
                        <a:spcAft>
                          <a:spcPts val="0"/>
                        </a:spcAft>
                      </a:pPr>
                      <a:r>
                        <a:rPr lang="en-US" sz="1400" dirty="0">
                          <a:effectLst/>
                        </a:rPr>
                        <a:t>A switch provides a central connection for multiple media segments on the same subnet.</a:t>
                      </a:r>
                    </a:p>
                    <a:p>
                      <a:pPr marL="742950" marR="0" lvl="1" indent="-285750">
                        <a:lnSpc>
                          <a:spcPct val="107000"/>
                        </a:lnSpc>
                        <a:spcBef>
                          <a:spcPts val="0"/>
                        </a:spcBef>
                        <a:spcAft>
                          <a:spcPts val="0"/>
                        </a:spcAft>
                        <a:buFont typeface="Courier New" charset="0"/>
                        <a:buChar char="o"/>
                      </a:pPr>
                      <a:r>
                        <a:rPr lang="en-US" sz="1400" dirty="0">
                          <a:effectLst/>
                        </a:rPr>
                        <a:t>A switch receives a signal on one port and forwards that signal only to the port where the destination device is connected.</a:t>
                      </a:r>
                    </a:p>
                  </a:txBody>
                  <a:tcPr marL="77990" marR="77990" marT="38995" marB="38995" anchor="ctr"/>
                </a:tc>
                <a:extLst>
                  <a:ext uri="{0D108BD9-81ED-4DB2-BD59-A6C34878D82A}">
                    <a16:rowId xmlns:a16="http://schemas.microsoft.com/office/drawing/2014/main" val="10001"/>
                  </a:ext>
                </a:extLst>
              </a:tr>
              <a:tr h="1314742">
                <a:tc vMerge="1">
                  <a:txBody>
                    <a:bodyPr/>
                    <a:lstStyle/>
                    <a:p>
                      <a:endParaRPr lang="en-US"/>
                    </a:p>
                  </a:txBody>
                  <a:tcPr/>
                </a:tc>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Switches learn where a device is connected by copying the MAC address of the source device and placing it into the MAC address table. </a:t>
                      </a:r>
                    </a:p>
                    <a:p>
                      <a:pPr marL="742950" marR="0" lvl="1" indent="-285750">
                        <a:lnSpc>
                          <a:spcPct val="107000"/>
                        </a:lnSpc>
                        <a:spcBef>
                          <a:spcPts val="0"/>
                        </a:spcBef>
                        <a:spcAft>
                          <a:spcPts val="800"/>
                        </a:spcAft>
                        <a:buFont typeface="Courier New" charset="0"/>
                        <a:buChar char="o"/>
                      </a:pPr>
                      <a:r>
                        <a:rPr lang="en-US" sz="1400" dirty="0">
                          <a:effectLst/>
                        </a:rPr>
                        <a:t>The port number which the frame entered is also recorded in the table and associated with the source MAC address. </a:t>
                      </a:r>
                    </a:p>
                    <a:p>
                      <a:pPr marL="742950" marR="0" lvl="1" indent="-285750">
                        <a:lnSpc>
                          <a:spcPct val="107000"/>
                        </a:lnSpc>
                        <a:spcBef>
                          <a:spcPts val="0"/>
                        </a:spcBef>
                        <a:spcAft>
                          <a:spcPts val="800"/>
                        </a:spcAft>
                        <a:buFont typeface="Courier New" charset="0"/>
                        <a:buChar char="o"/>
                      </a:pPr>
                      <a:r>
                        <a:rPr lang="en-US" sz="1400" dirty="0">
                          <a:effectLst/>
                        </a:rPr>
                        <a:t>If the switch doesn't yet know which port a destination device is connected to, it will send the frame in question to all ports, much like a hub does.</a:t>
                      </a:r>
                    </a:p>
                    <a:p>
                      <a:pPr marL="457200" marR="0" lvl="1" indent="0">
                        <a:lnSpc>
                          <a:spcPct val="107000"/>
                        </a:lnSpc>
                        <a:spcBef>
                          <a:spcPts val="0"/>
                        </a:spcBef>
                        <a:spcAft>
                          <a:spcPts val="800"/>
                        </a:spcAft>
                        <a:buFont typeface="Arial" panose="020B0604020202020204" pitchFamily="34" charset="0"/>
                        <a:buNone/>
                      </a:pPr>
                      <a:endParaRPr lang="en-US" sz="1400" dirty="0">
                        <a:effectLst/>
                      </a:endParaRPr>
                    </a:p>
                  </a:txBody>
                  <a:tcPr marL="77990" marR="77990" marT="38995" marB="38995" anchor="ctr"/>
                </a:tc>
                <a:extLst>
                  <a:ext uri="{0D108BD9-81ED-4DB2-BD59-A6C34878D82A}">
                    <a16:rowId xmlns:a16="http://schemas.microsoft.com/office/drawing/2014/main" val="10002"/>
                  </a:ext>
                </a:extLst>
              </a:tr>
              <a:tr h="2080572">
                <a:tc vMerge="1">
                  <a:txBody>
                    <a:bodyPr/>
                    <a:lstStyle/>
                    <a:p>
                      <a:endParaRPr lang="en-US"/>
                    </a:p>
                  </a:txBody>
                  <a:tcPr/>
                </a:tc>
                <a:tc>
                  <a:txBody>
                    <a:bodyPr/>
                    <a:lstStyle/>
                    <a:p>
                      <a:pPr marL="800100" marR="0" lvl="1" indent="-342900">
                        <a:lnSpc>
                          <a:spcPct val="107000"/>
                        </a:lnSpc>
                        <a:spcBef>
                          <a:spcPts val="0"/>
                        </a:spcBef>
                        <a:spcAft>
                          <a:spcPts val="800"/>
                        </a:spcAft>
                        <a:buSzPts val="1000"/>
                        <a:buFont typeface="Symbol" charset="2"/>
                        <a:buChar char=""/>
                        <a:tabLst>
                          <a:tab pos="457200" algn="l"/>
                        </a:tabLst>
                      </a:pPr>
                      <a:r>
                        <a:rPr lang="en-US" sz="1400" dirty="0">
                          <a:effectLst/>
                        </a:rPr>
                        <a:t>Switches use the MAC address to send frames to the destination device.</a:t>
                      </a:r>
                    </a:p>
                    <a:p>
                      <a:pPr marL="800100" marR="0" lvl="1" indent="-342900">
                        <a:lnSpc>
                          <a:spcPct val="107000"/>
                        </a:lnSpc>
                        <a:spcBef>
                          <a:spcPts val="0"/>
                        </a:spcBef>
                        <a:spcAft>
                          <a:spcPts val="800"/>
                        </a:spcAft>
                        <a:buSzPts val="1000"/>
                        <a:buFont typeface="Symbol" charset="2"/>
                        <a:buChar char=""/>
                        <a:tabLst>
                          <a:tab pos="457200" algn="l"/>
                        </a:tabLst>
                      </a:pPr>
                      <a:r>
                        <a:rPr lang="en-US" sz="1400" dirty="0">
                          <a:effectLst/>
                        </a:rPr>
                        <a:t>Switches can operate in full-duplex mode, where a device uses a different channel for sending and receiving and where the transmission paths are dedicated to only the communicating devices.</a:t>
                      </a:r>
                    </a:p>
                    <a:p>
                      <a:pPr marL="800100" marR="0" lvl="1" indent="-342900">
                        <a:lnSpc>
                          <a:spcPct val="107000"/>
                        </a:lnSpc>
                        <a:spcBef>
                          <a:spcPts val="0"/>
                        </a:spcBef>
                        <a:spcAft>
                          <a:spcPts val="800"/>
                        </a:spcAft>
                        <a:buSzPts val="1000"/>
                        <a:buFont typeface="Symbol" charset="2"/>
                        <a:buChar char=""/>
                        <a:tabLst>
                          <a:tab pos="457200" algn="l"/>
                        </a:tabLst>
                      </a:pPr>
                      <a:r>
                        <a:rPr lang="en-US" sz="1400" dirty="0">
                          <a:effectLst/>
                        </a:rPr>
                        <a:t>A switch should be used instead of a hub in all situations.</a:t>
                      </a:r>
                    </a:p>
                    <a:p>
                      <a:pPr marL="800100" marR="0" lvl="1" indent="-342900">
                        <a:lnSpc>
                          <a:spcPct val="107000"/>
                        </a:lnSpc>
                        <a:spcBef>
                          <a:spcPts val="0"/>
                        </a:spcBef>
                        <a:spcAft>
                          <a:spcPts val="800"/>
                        </a:spcAft>
                        <a:buSzPts val="1000"/>
                        <a:buFont typeface="Symbol" charset="2"/>
                        <a:buChar char=""/>
                        <a:tabLst>
                          <a:tab pos="457200" algn="l"/>
                        </a:tabLst>
                      </a:pPr>
                      <a:r>
                        <a:rPr lang="en-US" sz="1400" dirty="0">
                          <a:effectLst/>
                        </a:rPr>
                        <a:t>Many switches allow you to configure Quality of Service (</a:t>
                      </a:r>
                      <a:r>
                        <a:rPr lang="en-US" sz="1400" dirty="0" err="1">
                          <a:effectLst/>
                        </a:rPr>
                        <a:t>QoS</a:t>
                      </a:r>
                      <a:r>
                        <a:rPr lang="en-US" sz="1400" dirty="0">
                          <a:effectLst/>
                        </a:rPr>
                        <a:t>) settings, which prioritize certain types of network traffic over others. For example, if your network includes Voice over IP (VoIP) telephones, you could increase the priority of VoIP traffic on the switch to increase call quality.</a:t>
                      </a:r>
                      <a:endParaRPr lang="en-US" sz="1400" dirty="0">
                        <a:effectLst/>
                        <a:latin typeface="Calibri" charset="0"/>
                        <a:ea typeface="Calibri" charset="0"/>
                        <a:cs typeface="Times New Roman" charset="0"/>
                      </a:endParaRPr>
                    </a:p>
                  </a:txBody>
                  <a:tcPr marL="77990" marR="77990" marT="38995" marB="38995" anchor="ctr"/>
                </a:tc>
                <a:extLst>
                  <a:ext uri="{0D108BD9-81ED-4DB2-BD59-A6C34878D82A}">
                    <a16:rowId xmlns:a16="http://schemas.microsoft.com/office/drawing/2014/main" val="1931631674"/>
                  </a:ext>
                </a:extLst>
              </a:tr>
            </a:tbl>
          </a:graphicData>
        </a:graphic>
      </p:graphicFrame>
    </p:spTree>
    <p:extLst>
      <p:ext uri="{BB962C8B-B14F-4D97-AF65-F5344CB8AC3E}">
        <p14:creationId xmlns:p14="http://schemas.microsoft.com/office/powerpoint/2010/main" val="3975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a:t>CIAT CIS101A</a:t>
            </a:r>
          </a:p>
        </p:txBody>
      </p:sp>
      <p:pic>
        <p:nvPicPr>
          <p:cNvPr id="4098" name="Picture 2" descr="Image result for hub vs 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788" y="1160252"/>
            <a:ext cx="6026921" cy="500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5036"/>
            <a:ext cx="9601200" cy="551873"/>
          </a:xfrm>
        </p:spPr>
        <p:txBody>
          <a:bodyPr>
            <a:normAutofit/>
          </a:bodyPr>
          <a:lstStyle/>
          <a:p>
            <a:r>
              <a:rPr lang="en-US" sz="1400" b="1" dirty="0"/>
              <a:t>6.2.3 Networking Infrastructure and Device Facts (continued)</a:t>
            </a:r>
            <a:endParaRPr lang="en-US" sz="1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136186"/>
              </p:ext>
            </p:extLst>
          </p:nvPr>
        </p:nvGraphicFramePr>
        <p:xfrm>
          <a:off x="1371600" y="1143338"/>
          <a:ext cx="10390163" cy="4762747"/>
        </p:xfrm>
        <a:graphic>
          <a:graphicData uri="http://schemas.openxmlformats.org/drawingml/2006/table">
            <a:tbl>
              <a:tblPr firstRow="1" firstCol="1" bandRow="1">
                <a:tableStyleId>{5C22544A-7EE6-4342-B048-85BDC9FD1C3A}</a:tableStyleId>
              </a:tblPr>
              <a:tblGrid>
                <a:gridCol w="1601461">
                  <a:extLst>
                    <a:ext uri="{9D8B030D-6E8A-4147-A177-3AD203B41FA5}">
                      <a16:colId xmlns:a16="http://schemas.microsoft.com/office/drawing/2014/main" val="20000"/>
                    </a:ext>
                  </a:extLst>
                </a:gridCol>
                <a:gridCol w="8788702">
                  <a:extLst>
                    <a:ext uri="{9D8B030D-6E8A-4147-A177-3AD203B41FA5}">
                      <a16:colId xmlns:a16="http://schemas.microsoft.com/office/drawing/2014/main" val="20001"/>
                    </a:ext>
                  </a:extLst>
                </a:gridCol>
              </a:tblGrid>
              <a:tr h="291591">
                <a:tc>
                  <a:txBody>
                    <a:bodyPr/>
                    <a:lstStyle/>
                    <a:p>
                      <a:pPr marL="0" marR="0" algn="ctr">
                        <a:lnSpc>
                          <a:spcPct val="107000"/>
                        </a:lnSpc>
                        <a:spcBef>
                          <a:spcPts val="375"/>
                        </a:spcBef>
                        <a:spcAft>
                          <a:spcPts val="375"/>
                        </a:spcAft>
                      </a:pPr>
                      <a:r>
                        <a:rPr lang="en-US" sz="1400">
                          <a:effectLst/>
                        </a:rPr>
                        <a:t>Component</a:t>
                      </a:r>
                      <a:endParaRPr lang="en-US" sz="1400">
                        <a:effectLst/>
                        <a:latin typeface="Calibri" charset="0"/>
                        <a:ea typeface="Calibri" charset="0"/>
                        <a:cs typeface="Times New Roman" charset="0"/>
                      </a:endParaRPr>
                    </a:p>
                  </a:txBody>
                  <a:tcPr marL="77990" marR="77990" marT="19498" marB="19498" anchor="ctr"/>
                </a:tc>
                <a:tc>
                  <a:txBody>
                    <a:bodyPr/>
                    <a:lstStyle/>
                    <a:p>
                      <a:pPr marL="0" marR="0">
                        <a:lnSpc>
                          <a:spcPct val="107000"/>
                        </a:lnSpc>
                        <a:spcBef>
                          <a:spcPts val="375"/>
                        </a:spcBef>
                        <a:spcAft>
                          <a:spcPts val="375"/>
                        </a:spcAft>
                      </a:pPr>
                      <a:r>
                        <a:rPr lang="en-US" sz="1400">
                          <a:effectLst/>
                        </a:rPr>
                        <a:t>Description</a:t>
                      </a:r>
                      <a:endParaRPr lang="en-US" sz="1400">
                        <a:effectLst/>
                        <a:latin typeface="Calibri" charset="0"/>
                        <a:ea typeface="Calibri" charset="0"/>
                        <a:cs typeface="Times New Roman" charset="0"/>
                      </a:endParaRPr>
                    </a:p>
                  </a:txBody>
                  <a:tcPr marL="77990" marR="77990" marT="19498" marB="19498" anchor="ctr"/>
                </a:tc>
                <a:extLst>
                  <a:ext uri="{0D108BD9-81ED-4DB2-BD59-A6C34878D82A}">
                    <a16:rowId xmlns:a16="http://schemas.microsoft.com/office/drawing/2014/main" val="10000"/>
                  </a:ext>
                </a:extLst>
              </a:tr>
              <a:tr h="560836">
                <a:tc rowSpan="2">
                  <a:txBody>
                    <a:bodyPr/>
                    <a:lstStyle/>
                    <a:p>
                      <a:pPr marL="0" marR="0" algn="ctr">
                        <a:lnSpc>
                          <a:spcPct val="107000"/>
                        </a:lnSpc>
                        <a:spcBef>
                          <a:spcPts val="0"/>
                        </a:spcBef>
                        <a:spcAft>
                          <a:spcPts val="0"/>
                        </a:spcAft>
                      </a:pPr>
                      <a:r>
                        <a:rPr lang="en-US" sz="1800" dirty="0">
                          <a:effectLst/>
                        </a:rPr>
                        <a:t>Router</a:t>
                      </a:r>
                      <a:endParaRPr lang="en-US" sz="1800" dirty="0">
                        <a:effectLst/>
                        <a:latin typeface="Calibri" charset="0"/>
                        <a:ea typeface="Calibri" charset="0"/>
                        <a:cs typeface="Times New Roman" charset="0"/>
                      </a:endParaRPr>
                    </a:p>
                  </a:txBody>
                  <a:tcPr marL="77990" marR="77990" marT="19498" marB="19498" anchor="ctr"/>
                </a:tc>
                <a:tc>
                  <a:txBody>
                    <a:bodyPr/>
                    <a:lstStyle/>
                    <a:p>
                      <a:pPr marL="0" marR="0">
                        <a:lnSpc>
                          <a:spcPct val="107000"/>
                        </a:lnSpc>
                        <a:spcBef>
                          <a:spcPts val="0"/>
                        </a:spcBef>
                        <a:spcAft>
                          <a:spcPts val="0"/>
                        </a:spcAft>
                      </a:pPr>
                      <a:r>
                        <a:rPr lang="en-US" sz="1400" dirty="0">
                          <a:effectLst/>
                        </a:rPr>
                        <a:t>A router connects two network segments that have a different subnet address.</a:t>
                      </a:r>
                    </a:p>
                  </a:txBody>
                  <a:tcPr marL="77990" marR="77990" marT="38995" marB="38995" anchor="ctr"/>
                </a:tc>
                <a:extLst>
                  <a:ext uri="{0D108BD9-81ED-4DB2-BD59-A6C34878D82A}">
                    <a16:rowId xmlns:a16="http://schemas.microsoft.com/office/drawing/2014/main" val="10001"/>
                  </a:ext>
                </a:extLst>
              </a:tr>
              <a:tr h="604088">
                <a:tc vMerge="1">
                  <a:txBody>
                    <a:bodyPr/>
                    <a:lstStyle/>
                    <a:p>
                      <a:endParaRPr lang="en-US"/>
                    </a:p>
                  </a:txBody>
                  <a:tcPr/>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A router has multiple network connections, with each connection being on a different subnet.</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Routers use the IP address within a packet to move packets between networks.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Routers maintain a list of known networks and the next router in the path to reach the destination network.</a:t>
                      </a:r>
                    </a:p>
                    <a:p>
                      <a:pPr marL="342900" marR="0" lvl="0" indent="-342900">
                        <a:lnSpc>
                          <a:spcPct val="107000"/>
                        </a:lnSpc>
                        <a:spcBef>
                          <a:spcPts val="0"/>
                        </a:spcBef>
                        <a:spcAft>
                          <a:spcPts val="800"/>
                        </a:spcAft>
                        <a:buSzPts val="1000"/>
                        <a:buFont typeface="Symbol" charset="2"/>
                        <a:buChar char=""/>
                        <a:tabLst>
                          <a:tab pos="457200" algn="l"/>
                        </a:tabLst>
                      </a:pPr>
                      <a:endParaRPr lang="en-US" sz="1400" dirty="0">
                        <a:effectLst/>
                        <a:latin typeface="Calibri" charset="0"/>
                        <a:ea typeface="Calibri" charset="0"/>
                        <a:cs typeface="Times New Roman" charset="0"/>
                      </a:endParaRPr>
                    </a:p>
                  </a:txBody>
                  <a:tcPr marL="77990" marR="77990" marT="38995" marB="38995" anchor="ctr"/>
                </a:tc>
                <a:extLst>
                  <a:ext uri="{0D108BD9-81ED-4DB2-BD59-A6C34878D82A}">
                    <a16:rowId xmlns:a16="http://schemas.microsoft.com/office/drawing/2014/main" val="3469983265"/>
                  </a:ext>
                </a:extLst>
              </a:tr>
              <a:tr h="504745">
                <a:tc rowSpan="2">
                  <a:txBody>
                    <a:bodyPr/>
                    <a:lstStyle/>
                    <a:p>
                      <a:pPr marL="0" marR="0" algn="ctr">
                        <a:lnSpc>
                          <a:spcPct val="107000"/>
                        </a:lnSpc>
                        <a:spcBef>
                          <a:spcPts val="0"/>
                        </a:spcBef>
                        <a:spcAft>
                          <a:spcPts val="0"/>
                        </a:spcAft>
                      </a:pPr>
                      <a:r>
                        <a:rPr lang="en-US" sz="1800" dirty="0">
                          <a:effectLst/>
                        </a:rPr>
                        <a:t>Bridge</a:t>
                      </a:r>
                      <a:endParaRPr lang="en-US" sz="1800" dirty="0">
                        <a:effectLst/>
                        <a:latin typeface="Calibri" charset="0"/>
                        <a:ea typeface="Calibri" charset="0"/>
                        <a:cs typeface="Times New Roman" charset="0"/>
                      </a:endParaRPr>
                    </a:p>
                  </a:txBody>
                  <a:tcPr marL="77990" marR="77990" marT="19498" marB="19498" anchor="ctr"/>
                </a:tc>
                <a:tc>
                  <a:txBody>
                    <a:bodyPr/>
                    <a:lstStyle/>
                    <a:p>
                      <a:pPr marL="0" marR="0">
                        <a:lnSpc>
                          <a:spcPct val="107000"/>
                        </a:lnSpc>
                        <a:spcBef>
                          <a:spcPts val="0"/>
                        </a:spcBef>
                        <a:spcAft>
                          <a:spcPts val="0"/>
                        </a:spcAft>
                      </a:pPr>
                      <a:r>
                        <a:rPr lang="en-US" sz="1400" dirty="0">
                          <a:effectLst/>
                        </a:rPr>
                        <a:t>A bridge connects two segments within the same subnet. </a:t>
                      </a:r>
                    </a:p>
                  </a:txBody>
                  <a:tcPr marL="77990" marR="77990" marT="38995" marB="38995" anchor="ctr"/>
                </a:tc>
                <a:extLst>
                  <a:ext uri="{0D108BD9-81ED-4DB2-BD59-A6C34878D82A}">
                    <a16:rowId xmlns:a16="http://schemas.microsoft.com/office/drawing/2014/main" val="10002"/>
                  </a:ext>
                </a:extLst>
              </a:tr>
              <a:tr h="2109655">
                <a:tc vMerge="1">
                  <a:txBody>
                    <a:bodyPr/>
                    <a:lstStyle/>
                    <a:p>
                      <a:endParaRPr lang="en-US"/>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dirty="0">
                          <a:effectLst/>
                        </a:rPr>
                        <a:t>Bridges learn which side a host resides on by copying the MAC address of the source device and placing it into the MAC address table. </a:t>
                      </a:r>
                    </a:p>
                    <a:p>
                      <a:pPr marL="285750" marR="0" indent="-285750">
                        <a:lnSpc>
                          <a:spcPct val="107000"/>
                        </a:lnSpc>
                        <a:spcBef>
                          <a:spcPts val="0"/>
                        </a:spcBef>
                        <a:spcAft>
                          <a:spcPts val="0"/>
                        </a:spcAft>
                        <a:buFont typeface="Arial" panose="020B0604020202020204" pitchFamily="34" charset="0"/>
                        <a:buChar char="•"/>
                      </a:pPr>
                      <a:r>
                        <a:rPr lang="en-US" sz="1400" dirty="0">
                          <a:effectLst/>
                        </a:rPr>
                        <a:t>The port number which the frame entered is also recorded in the table and associated with the source MAC address.</a:t>
                      </a:r>
                    </a:p>
                    <a:p>
                      <a:pPr marL="285750" marR="0" indent="-285750">
                        <a:lnSpc>
                          <a:spcPct val="107000"/>
                        </a:lnSpc>
                        <a:spcBef>
                          <a:spcPts val="0"/>
                        </a:spcBef>
                        <a:spcAft>
                          <a:spcPts val="600"/>
                        </a:spcAft>
                        <a:buFont typeface="Arial" panose="020B0604020202020204" pitchFamily="34" charset="0"/>
                        <a:buChar char="•"/>
                      </a:pPr>
                      <a:r>
                        <a:rPr lang="en-US" sz="1400" dirty="0">
                          <a:effectLst/>
                        </a:rPr>
                        <a:t>Another functionality of a bridge is to convert one type of transmission medium into another. </a:t>
                      </a:r>
                    </a:p>
                    <a:p>
                      <a:pPr marL="285750" marR="0" indent="-285750">
                        <a:lnSpc>
                          <a:spcPct val="107000"/>
                        </a:lnSpc>
                        <a:spcBef>
                          <a:spcPts val="0"/>
                        </a:spcBef>
                        <a:spcAft>
                          <a:spcPts val="600"/>
                        </a:spcAft>
                        <a:buFont typeface="Arial" panose="020B0604020202020204" pitchFamily="34" charset="0"/>
                        <a:buChar char="•"/>
                      </a:pPr>
                      <a:r>
                        <a:rPr lang="en-US" sz="1400" dirty="0">
                          <a:effectLst/>
                        </a:rPr>
                        <a:t>A common example of this is a wireless bridge, which converts wired transmissions into wireless transmissions, and vice versa.</a:t>
                      </a:r>
                    </a:p>
                  </a:txBody>
                  <a:tcPr marL="77990" marR="77990" marT="38995" marB="38995" anchor="ctr"/>
                </a:tc>
                <a:extLst>
                  <a:ext uri="{0D108BD9-81ED-4DB2-BD59-A6C34878D82A}">
                    <a16:rowId xmlns:a16="http://schemas.microsoft.com/office/drawing/2014/main" val="1870543680"/>
                  </a:ext>
                </a:extLst>
              </a:tr>
            </a:tbl>
          </a:graphicData>
        </a:graphic>
      </p:graphicFrame>
    </p:spTree>
    <p:extLst>
      <p:ext uri="{BB962C8B-B14F-4D97-AF65-F5344CB8AC3E}">
        <p14:creationId xmlns:p14="http://schemas.microsoft.com/office/powerpoint/2010/main" val="119075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4146487"/>
              </p:ext>
            </p:extLst>
          </p:nvPr>
        </p:nvGraphicFramePr>
        <p:xfrm>
          <a:off x="1065520" y="1376737"/>
          <a:ext cx="10653584" cy="5279788"/>
        </p:xfrm>
        <a:graphic>
          <a:graphicData uri="http://schemas.openxmlformats.org/drawingml/2006/table">
            <a:tbl>
              <a:tblPr firstRow="1" firstCol="1" bandRow="1">
                <a:tableStyleId>{5C22544A-7EE6-4342-B048-85BDC9FD1C3A}</a:tableStyleId>
              </a:tblPr>
              <a:tblGrid>
                <a:gridCol w="1718303">
                  <a:extLst>
                    <a:ext uri="{9D8B030D-6E8A-4147-A177-3AD203B41FA5}">
                      <a16:colId xmlns:a16="http://schemas.microsoft.com/office/drawing/2014/main" val="20000"/>
                    </a:ext>
                  </a:extLst>
                </a:gridCol>
                <a:gridCol w="8935281">
                  <a:extLst>
                    <a:ext uri="{9D8B030D-6E8A-4147-A177-3AD203B41FA5}">
                      <a16:colId xmlns:a16="http://schemas.microsoft.com/office/drawing/2014/main" val="20001"/>
                    </a:ext>
                  </a:extLst>
                </a:gridCol>
              </a:tblGrid>
              <a:tr h="408806">
                <a:tc>
                  <a:txBody>
                    <a:bodyPr/>
                    <a:lstStyle/>
                    <a:p>
                      <a:pPr marL="0" marR="0" algn="ctr">
                        <a:lnSpc>
                          <a:spcPct val="107000"/>
                        </a:lnSpc>
                        <a:spcBef>
                          <a:spcPts val="375"/>
                        </a:spcBef>
                        <a:spcAft>
                          <a:spcPts val="375"/>
                        </a:spcAft>
                      </a:pPr>
                      <a:r>
                        <a:rPr lang="en-US" sz="1200" dirty="0">
                          <a:effectLst/>
                        </a:rPr>
                        <a:t>Component</a:t>
                      </a:r>
                      <a:endParaRPr lang="en-US" sz="1200" dirty="0">
                        <a:effectLst/>
                        <a:latin typeface="Calibri" charset="0"/>
                        <a:ea typeface="Calibri" charset="0"/>
                        <a:cs typeface="Times New Roman" charset="0"/>
                      </a:endParaRPr>
                    </a:p>
                  </a:txBody>
                  <a:tcPr marL="116800" marR="116800" marT="29200" marB="29200" anchor="ctr"/>
                </a:tc>
                <a:tc>
                  <a:txBody>
                    <a:bodyPr/>
                    <a:lstStyle/>
                    <a:p>
                      <a:pPr marL="0" marR="0">
                        <a:lnSpc>
                          <a:spcPct val="107000"/>
                        </a:lnSpc>
                        <a:spcBef>
                          <a:spcPts val="375"/>
                        </a:spcBef>
                        <a:spcAft>
                          <a:spcPts val="375"/>
                        </a:spcAft>
                      </a:pPr>
                      <a:r>
                        <a:rPr lang="en-US" sz="1200" dirty="0">
                          <a:effectLst/>
                        </a:rPr>
                        <a:t>Description</a:t>
                      </a:r>
                      <a:endParaRPr lang="en-US" sz="1200" dirty="0">
                        <a:effectLst/>
                        <a:latin typeface="Calibri" charset="0"/>
                        <a:ea typeface="Calibri" charset="0"/>
                        <a:cs typeface="Times New Roman" charset="0"/>
                      </a:endParaRPr>
                    </a:p>
                  </a:txBody>
                  <a:tcPr marL="116800" marR="116800" marT="29200" marB="29200" anchor="ctr"/>
                </a:tc>
                <a:extLst>
                  <a:ext uri="{0D108BD9-81ED-4DB2-BD59-A6C34878D82A}">
                    <a16:rowId xmlns:a16="http://schemas.microsoft.com/office/drawing/2014/main" val="10000"/>
                  </a:ext>
                </a:extLst>
              </a:tr>
              <a:tr h="496173">
                <a:tc rowSpan="3">
                  <a:txBody>
                    <a:bodyPr/>
                    <a:lstStyle/>
                    <a:p>
                      <a:pPr marL="0" marR="0" algn="ctr">
                        <a:lnSpc>
                          <a:spcPct val="107000"/>
                        </a:lnSpc>
                        <a:spcBef>
                          <a:spcPts val="375"/>
                        </a:spcBef>
                        <a:spcAft>
                          <a:spcPts val="375"/>
                        </a:spcAft>
                      </a:pPr>
                      <a:r>
                        <a:rPr lang="en-US" sz="2800" dirty="0">
                          <a:effectLst/>
                        </a:rPr>
                        <a:t>Server</a:t>
                      </a:r>
                      <a:endParaRPr lang="en-US" sz="2800" dirty="0">
                        <a:effectLst/>
                        <a:latin typeface="Calibri" charset="0"/>
                        <a:ea typeface="Calibri" charset="0"/>
                        <a:cs typeface="Times New Roman" charset="0"/>
                      </a:endParaRPr>
                    </a:p>
                  </a:txBody>
                  <a:tcPr marL="116800" marR="116800" marT="29200" marB="29200" vert="vert270" anchor="ctr"/>
                </a:tc>
                <a:tc>
                  <a:txBody>
                    <a:bodyPr/>
                    <a:lstStyle/>
                    <a:p>
                      <a:pPr marL="0" marR="0">
                        <a:lnSpc>
                          <a:spcPct val="107000"/>
                        </a:lnSpc>
                        <a:spcBef>
                          <a:spcPts val="375"/>
                        </a:spcBef>
                        <a:spcAft>
                          <a:spcPts val="375"/>
                        </a:spcAft>
                      </a:pPr>
                      <a:r>
                        <a:rPr lang="en-US" sz="1300" dirty="0">
                          <a:effectLst/>
                        </a:rPr>
                        <a:t>Networks contain two types of hosts: hosts that consume a service and hosts that provide a service. Hosts that provide a server are called servers. </a:t>
                      </a:r>
                      <a:endParaRPr lang="en-US" sz="1300" dirty="0">
                        <a:effectLst/>
                        <a:latin typeface="Calibri" charset="0"/>
                        <a:ea typeface="Calibri" charset="0"/>
                        <a:cs typeface="Times New Roman" charset="0"/>
                      </a:endParaRPr>
                    </a:p>
                  </a:txBody>
                  <a:tcPr marL="116800" marR="116800" marT="58400" marB="58400" anchor="ctr"/>
                </a:tc>
                <a:extLst>
                  <a:ext uri="{0D108BD9-81ED-4DB2-BD59-A6C34878D82A}">
                    <a16:rowId xmlns:a16="http://schemas.microsoft.com/office/drawing/2014/main" val="10001"/>
                  </a:ext>
                </a:extLst>
              </a:tr>
              <a:tr h="365560">
                <a:tc vMerge="1">
                  <a:txBody>
                    <a:bodyPr/>
                    <a:lstStyle/>
                    <a:p>
                      <a:endParaRPr lang="en-US"/>
                    </a:p>
                  </a:txBody>
                  <a:tcPr/>
                </a:tc>
                <a:tc>
                  <a:txBody>
                    <a:bodyPr/>
                    <a:lstStyle/>
                    <a:p>
                      <a:pPr marL="0" marR="0">
                        <a:lnSpc>
                          <a:spcPct val="107000"/>
                        </a:lnSpc>
                        <a:spcBef>
                          <a:spcPts val="375"/>
                        </a:spcBef>
                        <a:spcAft>
                          <a:spcPts val="375"/>
                        </a:spcAft>
                      </a:pPr>
                      <a:r>
                        <a:rPr lang="en-US" sz="1300" dirty="0">
                          <a:effectLst/>
                        </a:rPr>
                        <a:t>The following are some of the more common types of servers:</a:t>
                      </a:r>
                    </a:p>
                  </a:txBody>
                  <a:tcPr marL="116800" marR="116800" marT="58400" marB="58400" anchor="ctr"/>
                </a:tc>
                <a:extLst>
                  <a:ext uri="{0D108BD9-81ED-4DB2-BD59-A6C34878D82A}">
                    <a16:rowId xmlns:a16="http://schemas.microsoft.com/office/drawing/2014/main" val="2025539441"/>
                  </a:ext>
                </a:extLst>
              </a:tr>
              <a:tr h="2671281">
                <a:tc vMerge="1">
                  <a:txBody>
                    <a:bodyPr/>
                    <a:lstStyle/>
                    <a:p>
                      <a:endParaRPr lang="en-US"/>
                    </a:p>
                  </a:txBody>
                  <a:tcPr/>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File and Print Server - Provides file sharing and print sharing services.</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Application Server - Provides access to a shared network application (e.g., a database server that contains customer information).</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Directory Server - Handles user authentication. Also stores user credentials, permissions, and settings.</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Remote Access Server - Provides remote access to network resources.</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Web Server - Serves web pages and web content via HTTP.</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DNS Server - Uses the domain name service to map IP addresses to domain names.</a:t>
                      </a:r>
                    </a:p>
                    <a:p>
                      <a:pPr marL="342900" marR="0" lvl="0" indent="-342900">
                        <a:lnSpc>
                          <a:spcPct val="107000"/>
                        </a:lnSpc>
                        <a:spcBef>
                          <a:spcPts val="0"/>
                        </a:spcBef>
                        <a:spcAft>
                          <a:spcPts val="800"/>
                        </a:spcAft>
                        <a:buSzPts val="1000"/>
                        <a:buFont typeface="Symbol" charset="2"/>
                        <a:buChar char=""/>
                        <a:tabLst>
                          <a:tab pos="457200" algn="l"/>
                        </a:tabLst>
                      </a:pPr>
                      <a:r>
                        <a:rPr lang="en-US" sz="1300" dirty="0">
                          <a:effectLst/>
                        </a:rPr>
                        <a:t>DHCP Server - Automatically configures network hosts with an IP address, subnet mask, DNS server, and default gateway.</a:t>
                      </a:r>
                      <a:endParaRPr lang="en-US" sz="1300" dirty="0">
                        <a:effectLst/>
                        <a:latin typeface="Calibri" charset="0"/>
                        <a:ea typeface="Calibri" charset="0"/>
                        <a:cs typeface="Times New Roman" charset="0"/>
                      </a:endParaRPr>
                    </a:p>
                  </a:txBody>
                  <a:tcPr marL="116800" marR="116800" marT="58400" marB="58400" anchor="ctr"/>
                </a:tc>
                <a:extLst>
                  <a:ext uri="{0D108BD9-81ED-4DB2-BD59-A6C34878D82A}">
                    <a16:rowId xmlns:a16="http://schemas.microsoft.com/office/drawing/2014/main" val="10003"/>
                  </a:ext>
                </a:extLst>
              </a:tr>
              <a:tr h="301895">
                <a:tc rowSpan="2">
                  <a:txBody>
                    <a:bodyPr/>
                    <a:lstStyle/>
                    <a:p>
                      <a:pPr marL="0" marR="0" algn="ctr">
                        <a:lnSpc>
                          <a:spcPct val="107000"/>
                        </a:lnSpc>
                        <a:spcBef>
                          <a:spcPts val="0"/>
                        </a:spcBef>
                        <a:spcAft>
                          <a:spcPts val="0"/>
                        </a:spcAft>
                      </a:pPr>
                      <a:r>
                        <a:rPr lang="en-US" sz="2800" dirty="0">
                          <a:effectLst/>
                        </a:rPr>
                        <a:t>VoIP</a:t>
                      </a:r>
                      <a:endParaRPr lang="en-US" sz="2800" dirty="0">
                        <a:effectLst/>
                        <a:latin typeface="Calibri" charset="0"/>
                        <a:ea typeface="Calibri" charset="0"/>
                        <a:cs typeface="Times New Roman" charset="0"/>
                      </a:endParaRPr>
                    </a:p>
                  </a:txBody>
                  <a:tcPr marL="116800" marR="116800" marT="29200" marB="29200" vert="vert270" anchor="ctr"/>
                </a:tc>
                <a:tc>
                  <a:txBody>
                    <a:bodyPr/>
                    <a:lstStyle/>
                    <a:p>
                      <a:pPr marL="0" marR="0">
                        <a:lnSpc>
                          <a:spcPct val="107000"/>
                        </a:lnSpc>
                        <a:spcBef>
                          <a:spcPts val="0"/>
                        </a:spcBef>
                        <a:spcAft>
                          <a:spcPts val="0"/>
                        </a:spcAft>
                      </a:pPr>
                      <a:r>
                        <a:rPr lang="en-US" sz="1300" dirty="0">
                          <a:effectLst/>
                        </a:rPr>
                        <a:t>VoIP devices provide voice communication over a packet-switched network (an IP network). </a:t>
                      </a:r>
                    </a:p>
                  </a:txBody>
                  <a:tcPr marL="116800" marR="116800" marT="58400" marB="58400" anchor="ctr"/>
                </a:tc>
                <a:extLst>
                  <a:ext uri="{0D108BD9-81ED-4DB2-BD59-A6C34878D82A}">
                    <a16:rowId xmlns:a16="http://schemas.microsoft.com/office/drawing/2014/main" val="10002"/>
                  </a:ext>
                </a:extLst>
              </a:tr>
              <a:tr h="661652">
                <a:tc vMerge="1">
                  <a:txBody>
                    <a:bodyPr/>
                    <a:lstStyle/>
                    <a:p>
                      <a:endParaRPr lang="en-US"/>
                    </a:p>
                  </a:txBody>
                  <a:tcPr/>
                </a:tc>
                <a:tc>
                  <a:txBody>
                    <a:bodyPr/>
                    <a:lstStyle/>
                    <a:p>
                      <a:pPr marL="171450" marR="0" indent="-171450">
                        <a:lnSpc>
                          <a:spcPct val="107000"/>
                        </a:lnSpc>
                        <a:spcBef>
                          <a:spcPts val="0"/>
                        </a:spcBef>
                        <a:spcAft>
                          <a:spcPts val="0"/>
                        </a:spcAft>
                        <a:buFont typeface="Arial" panose="020B0604020202020204" pitchFamily="34" charset="0"/>
                        <a:buChar char="•"/>
                      </a:pPr>
                      <a:r>
                        <a:rPr lang="en-US" sz="1300" dirty="0">
                          <a:effectLst/>
                        </a:rPr>
                        <a:t>The most common VoIP device is an IP phone. Instead of using the standard public switched telephone network, IP phones connect to an Ethernet network using an RJ45 connection. </a:t>
                      </a:r>
                    </a:p>
                    <a:p>
                      <a:pPr marL="171450" marR="0" indent="-171450">
                        <a:lnSpc>
                          <a:spcPct val="107000"/>
                        </a:lnSpc>
                        <a:spcBef>
                          <a:spcPts val="0"/>
                        </a:spcBef>
                        <a:spcAft>
                          <a:spcPts val="0"/>
                        </a:spcAft>
                        <a:buFont typeface="Arial" panose="020B0604020202020204" pitchFamily="34" charset="0"/>
                        <a:buChar char="•"/>
                      </a:pPr>
                      <a:r>
                        <a:rPr lang="en-US" sz="1300" dirty="0">
                          <a:effectLst/>
                        </a:rPr>
                        <a:t>Basic VoIP services include Skype or Google Voice.</a:t>
                      </a:r>
                    </a:p>
                    <a:p>
                      <a:pPr marL="171450" marR="0" indent="-171450">
                        <a:lnSpc>
                          <a:spcPct val="107000"/>
                        </a:lnSpc>
                        <a:spcBef>
                          <a:spcPts val="0"/>
                        </a:spcBef>
                        <a:spcAft>
                          <a:spcPts val="600"/>
                        </a:spcAft>
                        <a:buFont typeface="Arial" panose="020B0604020202020204" pitchFamily="34" charset="0"/>
                        <a:buChar char="•"/>
                      </a:pPr>
                      <a:r>
                        <a:rPr lang="en-US" sz="1300" dirty="0">
                          <a:effectLst/>
                        </a:rPr>
                        <a:t>Businesses that use VoIP typically hire a third-party entity (e.g., Vonage or Jive) to set up the service and configure devices.</a:t>
                      </a:r>
                      <a:endParaRPr lang="en-US" sz="1300" dirty="0">
                        <a:effectLst/>
                        <a:latin typeface="Calibri" charset="0"/>
                        <a:ea typeface="Calibri" charset="0"/>
                        <a:cs typeface="Times New Roman" charset="0"/>
                      </a:endParaRPr>
                    </a:p>
                  </a:txBody>
                  <a:tcPr marL="116800" marR="116800" marT="58400" marB="58400" anchor="ctr"/>
                </a:tc>
                <a:extLst>
                  <a:ext uri="{0D108BD9-81ED-4DB2-BD59-A6C34878D82A}">
                    <a16:rowId xmlns:a16="http://schemas.microsoft.com/office/drawing/2014/main" val="3371826972"/>
                  </a:ext>
                </a:extLst>
              </a:tr>
            </a:tbl>
          </a:graphicData>
        </a:graphic>
      </p:graphicFrame>
      <p:sp>
        <p:nvSpPr>
          <p:cNvPr id="6" name="Rectangle 1"/>
          <p:cNvSpPr>
            <a:spLocks noChangeArrowheads="1"/>
          </p:cNvSpPr>
          <p:nvPr/>
        </p:nvSpPr>
        <p:spPr bwMode="auto">
          <a:xfrm>
            <a:off x="954559" y="757036"/>
            <a:ext cx="10653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400" b="0" i="0" u="none" strike="noStrike" cap="none" normalizeH="0" baseline="0" dirty="0">
                <a:ln>
                  <a:noFill/>
                </a:ln>
                <a:solidFill>
                  <a:schemeClr val="tx1"/>
                </a:solidFill>
                <a:effectLst/>
                <a:latin typeface="Arial" charset="0"/>
              </a:rPr>
              <a:t>In addition to the physical infrastructure, networks are also made up of other networking devices that provide specific services or perform a specific role.</a:t>
            </a:r>
          </a:p>
        </p:txBody>
      </p:sp>
      <p:sp>
        <p:nvSpPr>
          <p:cNvPr id="4" name="Title 1">
            <a:extLst>
              <a:ext uri="{FF2B5EF4-FFF2-40B4-BE49-F238E27FC236}">
                <a16:creationId xmlns:a16="http://schemas.microsoft.com/office/drawing/2014/main" id="{229288D4-6E77-402C-A049-2AEA5F0576BF}"/>
              </a:ext>
            </a:extLst>
          </p:cNvPr>
          <p:cNvSpPr>
            <a:spLocks noGrp="1"/>
          </p:cNvSpPr>
          <p:nvPr>
            <p:ph type="title"/>
          </p:nvPr>
        </p:nvSpPr>
        <p:spPr>
          <a:xfrm>
            <a:off x="954559" y="388711"/>
            <a:ext cx="9601200" cy="481340"/>
          </a:xfrm>
        </p:spPr>
        <p:txBody>
          <a:bodyPr>
            <a:normAutofit/>
          </a:bodyPr>
          <a:lstStyle/>
          <a:p>
            <a:r>
              <a:rPr lang="en-US" sz="2000" b="1" dirty="0"/>
              <a:t>6.2.3 Networking Infrastructure and Device Facts (continued)</a:t>
            </a:r>
            <a:endParaRPr lang="en-US" sz="2000" dirty="0"/>
          </a:p>
        </p:txBody>
      </p:sp>
    </p:spTree>
    <p:extLst>
      <p:ext uri="{BB962C8B-B14F-4D97-AF65-F5344CB8AC3E}">
        <p14:creationId xmlns:p14="http://schemas.microsoft.com/office/powerpoint/2010/main" val="79671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45570712"/>
              </p:ext>
            </p:extLst>
          </p:nvPr>
        </p:nvGraphicFramePr>
        <p:xfrm>
          <a:off x="1123372" y="1137561"/>
          <a:ext cx="10653584" cy="4956294"/>
        </p:xfrm>
        <a:graphic>
          <a:graphicData uri="http://schemas.openxmlformats.org/drawingml/2006/table">
            <a:tbl>
              <a:tblPr firstRow="1" firstCol="1" bandRow="1">
                <a:tableStyleId>{5C22544A-7EE6-4342-B048-85BDC9FD1C3A}</a:tableStyleId>
              </a:tblPr>
              <a:tblGrid>
                <a:gridCol w="1774573">
                  <a:extLst>
                    <a:ext uri="{9D8B030D-6E8A-4147-A177-3AD203B41FA5}">
                      <a16:colId xmlns:a16="http://schemas.microsoft.com/office/drawing/2014/main" val="20000"/>
                    </a:ext>
                  </a:extLst>
                </a:gridCol>
                <a:gridCol w="8879011">
                  <a:extLst>
                    <a:ext uri="{9D8B030D-6E8A-4147-A177-3AD203B41FA5}">
                      <a16:colId xmlns:a16="http://schemas.microsoft.com/office/drawing/2014/main" val="20001"/>
                    </a:ext>
                  </a:extLst>
                </a:gridCol>
              </a:tblGrid>
              <a:tr h="321821">
                <a:tc>
                  <a:txBody>
                    <a:bodyPr/>
                    <a:lstStyle/>
                    <a:p>
                      <a:pPr marL="0" marR="0" algn="ctr">
                        <a:lnSpc>
                          <a:spcPct val="107000"/>
                        </a:lnSpc>
                        <a:spcBef>
                          <a:spcPts val="375"/>
                        </a:spcBef>
                        <a:spcAft>
                          <a:spcPts val="375"/>
                        </a:spcAft>
                      </a:pPr>
                      <a:r>
                        <a:rPr lang="en-US" sz="1400" dirty="0">
                          <a:effectLst/>
                        </a:rPr>
                        <a:t>Component</a:t>
                      </a:r>
                      <a:endParaRPr lang="en-US" sz="1400" dirty="0">
                        <a:effectLst/>
                        <a:latin typeface="Calibri" charset="0"/>
                        <a:ea typeface="Calibri" charset="0"/>
                        <a:cs typeface="Times New Roman" charset="0"/>
                      </a:endParaRPr>
                    </a:p>
                  </a:txBody>
                  <a:tcPr marL="116800" marR="116800" marT="29200" marB="29200" anchor="ctr"/>
                </a:tc>
                <a:tc>
                  <a:txBody>
                    <a:bodyPr/>
                    <a:lstStyle/>
                    <a:p>
                      <a:pPr marL="0" marR="0">
                        <a:lnSpc>
                          <a:spcPct val="107000"/>
                        </a:lnSpc>
                        <a:spcBef>
                          <a:spcPts val="375"/>
                        </a:spcBef>
                        <a:spcAft>
                          <a:spcPts val="375"/>
                        </a:spcAft>
                      </a:pPr>
                      <a:r>
                        <a:rPr lang="en-US" sz="1400" dirty="0">
                          <a:effectLst/>
                        </a:rPr>
                        <a:t>Description</a:t>
                      </a:r>
                      <a:endParaRPr lang="en-US" sz="1400" dirty="0">
                        <a:effectLst/>
                        <a:latin typeface="Calibri" charset="0"/>
                        <a:ea typeface="Calibri" charset="0"/>
                        <a:cs typeface="Times New Roman" charset="0"/>
                      </a:endParaRPr>
                    </a:p>
                  </a:txBody>
                  <a:tcPr marL="116800" marR="116800" marT="29200" marB="29200" anchor="ctr"/>
                </a:tc>
                <a:extLst>
                  <a:ext uri="{0D108BD9-81ED-4DB2-BD59-A6C34878D82A}">
                    <a16:rowId xmlns:a16="http://schemas.microsoft.com/office/drawing/2014/main" val="10000"/>
                  </a:ext>
                </a:extLst>
              </a:tr>
              <a:tr h="696176">
                <a:tc rowSpan="3">
                  <a:txBody>
                    <a:bodyPr/>
                    <a:lstStyle/>
                    <a:p>
                      <a:pPr marL="0" marR="0" algn="ctr">
                        <a:lnSpc>
                          <a:spcPct val="107000"/>
                        </a:lnSpc>
                        <a:spcBef>
                          <a:spcPts val="0"/>
                        </a:spcBef>
                        <a:spcAft>
                          <a:spcPts val="0"/>
                        </a:spcAft>
                      </a:pPr>
                      <a:r>
                        <a:rPr lang="en-US" sz="1800" dirty="0">
                          <a:effectLst/>
                        </a:rPr>
                        <a:t>Internet appliance</a:t>
                      </a:r>
                      <a:endParaRPr lang="en-US" sz="1800" dirty="0">
                        <a:effectLst/>
                        <a:latin typeface="Calibri" charset="0"/>
                        <a:ea typeface="Calibri" charset="0"/>
                        <a:cs typeface="Times New Roman" charset="0"/>
                      </a:endParaRPr>
                    </a:p>
                  </a:txBody>
                  <a:tcPr marL="116800" marR="116800" marT="29200" marB="29200" vert="vert270" anchor="ctr"/>
                </a:tc>
                <a:tc>
                  <a:txBody>
                    <a:bodyPr/>
                    <a:lstStyle/>
                    <a:p>
                      <a:pPr marL="0" marR="0">
                        <a:lnSpc>
                          <a:spcPct val="107000"/>
                        </a:lnSpc>
                        <a:spcBef>
                          <a:spcPts val="0"/>
                        </a:spcBef>
                        <a:spcAft>
                          <a:spcPts val="0"/>
                        </a:spcAft>
                      </a:pPr>
                      <a:r>
                        <a:rPr lang="en-US" sz="1600" dirty="0">
                          <a:effectLst/>
                        </a:rPr>
                        <a:t>An Internet appliance is a specialized device that performs a specific network role. The following are some common Internet appliances:</a:t>
                      </a:r>
                    </a:p>
                  </a:txBody>
                  <a:tcPr marL="116800" marR="116800" marT="58400" marB="58400" anchor="ctr"/>
                </a:tc>
                <a:extLst>
                  <a:ext uri="{0D108BD9-81ED-4DB2-BD59-A6C34878D82A}">
                    <a16:rowId xmlns:a16="http://schemas.microsoft.com/office/drawing/2014/main" val="10003"/>
                  </a:ext>
                </a:extLst>
              </a:tr>
              <a:tr h="1217183">
                <a:tc vMerge="1">
                  <a:txBody>
                    <a:bodyPr/>
                    <a:lstStyle/>
                    <a:p>
                      <a:endParaRPr lang="en-US"/>
                    </a:p>
                  </a:txBody>
                  <a:tcPr/>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Web proxy</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Content filter</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Malware scanner</a:t>
                      </a:r>
                    </a:p>
                  </a:txBody>
                  <a:tcPr marL="116800" marR="116800" marT="58400" marB="58400" anchor="ctr"/>
                </a:tc>
                <a:extLst>
                  <a:ext uri="{0D108BD9-81ED-4DB2-BD59-A6C34878D82A}">
                    <a16:rowId xmlns:a16="http://schemas.microsoft.com/office/drawing/2014/main" val="1499223164"/>
                  </a:ext>
                </a:extLst>
              </a:tr>
              <a:tr h="787774">
                <a:tc vMerge="1">
                  <a:txBody>
                    <a:bodyPr/>
                    <a:lstStyle/>
                    <a:p>
                      <a:endParaRPr lang="en-US"/>
                    </a:p>
                  </a:txBody>
                  <a:tcPr/>
                </a:tc>
                <a:tc>
                  <a:txBody>
                    <a:bodyPr/>
                    <a:lstStyle/>
                    <a:p>
                      <a:pPr marL="0" marR="0">
                        <a:lnSpc>
                          <a:spcPct val="107000"/>
                        </a:lnSpc>
                        <a:spcBef>
                          <a:spcPts val="0"/>
                        </a:spcBef>
                        <a:spcAft>
                          <a:spcPts val="600"/>
                        </a:spcAft>
                      </a:pPr>
                      <a:r>
                        <a:rPr lang="en-US" sz="1600" dirty="0">
                          <a:effectLst/>
                        </a:rPr>
                        <a:t>Internet appliances are typically more expensive than configuring a server to perform the same task. </a:t>
                      </a:r>
                    </a:p>
                    <a:p>
                      <a:pPr marL="0" marR="0">
                        <a:lnSpc>
                          <a:spcPct val="107000"/>
                        </a:lnSpc>
                        <a:spcBef>
                          <a:spcPts val="0"/>
                        </a:spcBef>
                        <a:spcAft>
                          <a:spcPts val="600"/>
                        </a:spcAft>
                      </a:pPr>
                      <a:r>
                        <a:rPr lang="en-US" sz="1600" dirty="0">
                          <a:effectLst/>
                        </a:rPr>
                        <a:t>However, Internet appliances perform much better and have more features.</a:t>
                      </a:r>
                      <a:endParaRPr lang="en-US" sz="1600" dirty="0">
                        <a:effectLst/>
                        <a:latin typeface="Calibri" charset="0"/>
                        <a:ea typeface="Calibri" charset="0"/>
                        <a:cs typeface="Times New Roman" charset="0"/>
                      </a:endParaRPr>
                    </a:p>
                  </a:txBody>
                  <a:tcPr marL="116800" marR="116800" marT="58400" marB="58400" anchor="ctr"/>
                </a:tc>
                <a:extLst>
                  <a:ext uri="{0D108BD9-81ED-4DB2-BD59-A6C34878D82A}">
                    <a16:rowId xmlns:a16="http://schemas.microsoft.com/office/drawing/2014/main" val="902318051"/>
                  </a:ext>
                </a:extLst>
              </a:tr>
              <a:tr h="944263">
                <a:tc rowSpan="2">
                  <a:txBody>
                    <a:bodyPr/>
                    <a:lstStyle/>
                    <a:p>
                      <a:pPr marL="0" marR="0" algn="ctr">
                        <a:lnSpc>
                          <a:spcPct val="107000"/>
                        </a:lnSpc>
                        <a:spcBef>
                          <a:spcPts val="0"/>
                        </a:spcBef>
                        <a:spcAft>
                          <a:spcPts val="0"/>
                        </a:spcAft>
                      </a:pPr>
                      <a:r>
                        <a:rPr lang="en-US" sz="1800" dirty="0">
                          <a:effectLst/>
                        </a:rPr>
                        <a:t>Network attached storage (NAS)</a:t>
                      </a:r>
                      <a:endParaRPr lang="en-US" sz="1800" dirty="0">
                        <a:effectLst/>
                        <a:latin typeface="Calibri" charset="0"/>
                        <a:ea typeface="Calibri" charset="0"/>
                        <a:cs typeface="Times New Roman" charset="0"/>
                      </a:endParaRPr>
                    </a:p>
                  </a:txBody>
                  <a:tcPr marL="116800" marR="116800" marT="29200" marB="29200" vert="vert270" anchor="ctr"/>
                </a:tc>
                <a:tc>
                  <a:txBody>
                    <a:bodyPr/>
                    <a:lstStyle/>
                    <a:p>
                      <a:pPr marL="0" marR="0">
                        <a:lnSpc>
                          <a:spcPct val="107000"/>
                        </a:lnSpc>
                        <a:spcBef>
                          <a:spcPts val="0"/>
                        </a:spcBef>
                        <a:spcAft>
                          <a:spcPts val="0"/>
                        </a:spcAft>
                      </a:pPr>
                      <a:r>
                        <a:rPr lang="en-US" sz="1600" dirty="0">
                          <a:effectLst/>
                        </a:rPr>
                        <a:t>A NAS is a device that is optimized to provide a single service: file sharing. </a:t>
                      </a:r>
                    </a:p>
                  </a:txBody>
                  <a:tcPr marL="116800" marR="116800" marT="58400" marB="58400" anchor="ctr"/>
                </a:tc>
                <a:extLst>
                  <a:ext uri="{0D108BD9-81ED-4DB2-BD59-A6C34878D82A}">
                    <a16:rowId xmlns:a16="http://schemas.microsoft.com/office/drawing/2014/main" val="10004"/>
                  </a:ext>
                </a:extLst>
              </a:tr>
              <a:tr h="989077">
                <a:tc vMerge="1">
                  <a:txBody>
                    <a:bodyPr/>
                    <a:lstStyle/>
                    <a:p>
                      <a:endParaRPr lang="en-US"/>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600" dirty="0">
                          <a:effectLst/>
                        </a:rPr>
                        <a:t>NAS devices range in price from several hundred to several thousand dollars. </a:t>
                      </a:r>
                    </a:p>
                    <a:p>
                      <a:pPr marL="285750" marR="0" indent="-285750">
                        <a:lnSpc>
                          <a:spcPct val="107000"/>
                        </a:lnSpc>
                        <a:spcBef>
                          <a:spcPts val="0"/>
                        </a:spcBef>
                        <a:spcAft>
                          <a:spcPts val="0"/>
                        </a:spcAft>
                        <a:buFont typeface="Arial" panose="020B0604020202020204" pitchFamily="34" charset="0"/>
                        <a:buChar char="•"/>
                      </a:pPr>
                      <a:r>
                        <a:rPr lang="en-US" sz="1600" dirty="0">
                          <a:effectLst/>
                        </a:rPr>
                        <a:t>A NAS can be connected to a network and configured very easily. </a:t>
                      </a:r>
                    </a:p>
                    <a:p>
                      <a:pPr marL="285750" marR="0" indent="-285750">
                        <a:lnSpc>
                          <a:spcPct val="107000"/>
                        </a:lnSpc>
                        <a:spcBef>
                          <a:spcPts val="0"/>
                        </a:spcBef>
                        <a:spcAft>
                          <a:spcPts val="0"/>
                        </a:spcAft>
                        <a:buFont typeface="Arial" panose="020B0604020202020204" pitchFamily="34" charset="0"/>
                        <a:buChar char="•"/>
                      </a:pPr>
                      <a:r>
                        <a:rPr lang="en-US" sz="1600" dirty="0">
                          <a:effectLst/>
                        </a:rPr>
                        <a:t>This makes them a great choice for most networks needing a file sharing service.</a:t>
                      </a:r>
                    </a:p>
                  </a:txBody>
                  <a:tcPr marL="116800" marR="116800" marT="58400" marB="58400" anchor="ctr"/>
                </a:tc>
                <a:extLst>
                  <a:ext uri="{0D108BD9-81ED-4DB2-BD59-A6C34878D82A}">
                    <a16:rowId xmlns:a16="http://schemas.microsoft.com/office/drawing/2014/main" val="2282339536"/>
                  </a:ext>
                </a:extLst>
              </a:tr>
            </a:tbl>
          </a:graphicData>
        </a:graphic>
      </p:graphicFrame>
      <p:sp>
        <p:nvSpPr>
          <p:cNvPr id="6" name="Rectangle 1"/>
          <p:cNvSpPr>
            <a:spLocks noChangeArrowheads="1"/>
          </p:cNvSpPr>
          <p:nvPr/>
        </p:nvSpPr>
        <p:spPr bwMode="auto">
          <a:xfrm>
            <a:off x="1123372" y="547010"/>
            <a:ext cx="10653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400" b="0" i="0" u="none" strike="noStrike" cap="none" normalizeH="0" baseline="0" dirty="0">
                <a:ln>
                  <a:noFill/>
                </a:ln>
                <a:solidFill>
                  <a:schemeClr val="tx1"/>
                </a:solidFill>
                <a:effectLst/>
                <a:latin typeface="Arial" charset="0"/>
              </a:rPr>
              <a:t>In addition to the physical infrastructure, networks are also made up of other networking devices that provide specific services or perform a specific role.</a:t>
            </a:r>
          </a:p>
        </p:txBody>
      </p:sp>
      <p:sp>
        <p:nvSpPr>
          <p:cNvPr id="4" name="Title 1">
            <a:extLst>
              <a:ext uri="{FF2B5EF4-FFF2-40B4-BE49-F238E27FC236}">
                <a16:creationId xmlns:a16="http://schemas.microsoft.com/office/drawing/2014/main" id="{6B96B5EA-762C-4869-AEF0-2B1FD69B02B7}"/>
              </a:ext>
            </a:extLst>
          </p:cNvPr>
          <p:cNvSpPr>
            <a:spLocks noGrp="1"/>
          </p:cNvSpPr>
          <p:nvPr>
            <p:ph type="title"/>
          </p:nvPr>
        </p:nvSpPr>
        <p:spPr>
          <a:xfrm>
            <a:off x="1123372" y="162679"/>
            <a:ext cx="9601200" cy="553824"/>
          </a:xfrm>
        </p:spPr>
        <p:txBody>
          <a:bodyPr>
            <a:normAutofit/>
          </a:bodyPr>
          <a:lstStyle/>
          <a:p>
            <a:r>
              <a:rPr lang="en-US" sz="2000" dirty="0"/>
              <a:t>6.2.3 Networking Infrastructure and Device Facts (continued)</a:t>
            </a:r>
          </a:p>
        </p:txBody>
      </p:sp>
    </p:spTree>
    <p:extLst>
      <p:ext uri="{BB962C8B-B14F-4D97-AF65-F5344CB8AC3E}">
        <p14:creationId xmlns:p14="http://schemas.microsoft.com/office/powerpoint/2010/main" val="280851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641"/>
            <a:ext cx="9601200" cy="1485900"/>
          </a:xfrm>
        </p:spPr>
        <p:txBody>
          <a:bodyPr>
            <a:normAutofit/>
          </a:bodyPr>
          <a:lstStyle/>
          <a:p>
            <a:r>
              <a:rPr lang="en-US" sz="2000" b="1" dirty="0"/>
              <a:t>6.2.4 Network Adapter Facts</a:t>
            </a:r>
            <a:br>
              <a:rPr lang="en-US" sz="2000" b="1" dirty="0"/>
            </a:br>
            <a:endParaRPr lang="en-US" sz="2000" dirty="0"/>
          </a:p>
        </p:txBody>
      </p:sp>
      <p:sp>
        <p:nvSpPr>
          <p:cNvPr id="3" name="Content Placeholder 2"/>
          <p:cNvSpPr>
            <a:spLocks noGrp="1"/>
          </p:cNvSpPr>
          <p:nvPr>
            <p:ph idx="1"/>
          </p:nvPr>
        </p:nvSpPr>
        <p:spPr>
          <a:xfrm>
            <a:off x="838200" y="748894"/>
            <a:ext cx="10515600" cy="5609967"/>
          </a:xfrm>
        </p:spPr>
        <p:txBody>
          <a:bodyPr>
            <a:normAutofit/>
          </a:bodyPr>
          <a:lstStyle/>
          <a:p>
            <a:endParaRPr lang="en-US" sz="3200" dirty="0"/>
          </a:p>
          <a:p>
            <a:pPr lvl="0"/>
            <a:endParaRPr lang="en-US" sz="3200" dirty="0"/>
          </a:p>
          <a:p>
            <a:pPr lvl="1"/>
            <a:endParaRPr lang="en-US" sz="2800" dirty="0"/>
          </a:p>
          <a:p>
            <a:pPr lvl="0"/>
            <a:endParaRPr lang="en-US" sz="32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69831096"/>
              </p:ext>
            </p:extLst>
          </p:nvPr>
        </p:nvGraphicFramePr>
        <p:xfrm>
          <a:off x="999446" y="750488"/>
          <a:ext cx="10354353" cy="5270169"/>
        </p:xfrm>
        <a:graphic>
          <a:graphicData uri="http://schemas.openxmlformats.org/drawingml/2006/table">
            <a:tbl>
              <a:tblPr firstRow="1" bandRow="1">
                <a:tableStyleId>{5C22544A-7EE6-4342-B048-85BDC9FD1C3A}</a:tableStyleId>
              </a:tblPr>
              <a:tblGrid>
                <a:gridCol w="10354353">
                  <a:extLst>
                    <a:ext uri="{9D8B030D-6E8A-4147-A177-3AD203B41FA5}">
                      <a16:colId xmlns:a16="http://schemas.microsoft.com/office/drawing/2014/main" val="20000"/>
                    </a:ext>
                  </a:extLst>
                </a:gridCol>
              </a:tblGrid>
              <a:tr h="663134">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A network adapter (also called a </a:t>
                      </a:r>
                      <a:r>
                        <a:rPr lang="en-US" sz="1600" i="1" dirty="0"/>
                        <a:t>network interface card</a:t>
                      </a:r>
                      <a:r>
                        <a:rPr lang="en-US" sz="1600" dirty="0"/>
                        <a:t> or </a:t>
                      </a:r>
                      <a:r>
                        <a:rPr lang="en-US" sz="1600" i="1" dirty="0"/>
                        <a:t>NIC</a:t>
                      </a:r>
                      <a:r>
                        <a:rPr lang="en-US" sz="1600" dirty="0"/>
                        <a:t>) connects a host to the network medium.</a:t>
                      </a:r>
                    </a:p>
                    <a:p>
                      <a:pPr marL="285750" indent="-285750">
                        <a:buFont typeface="Arial" charset="0"/>
                        <a:buChar char="•"/>
                      </a:pPr>
                      <a:endParaRPr lang="en-US" sz="1600" dirty="0"/>
                    </a:p>
                  </a:txBody>
                  <a:tcPr/>
                </a:tc>
                <a:extLst>
                  <a:ext uri="{0D108BD9-81ED-4DB2-BD59-A6C34878D82A}">
                    <a16:rowId xmlns:a16="http://schemas.microsoft.com/office/drawing/2014/main" val="10000"/>
                  </a:ext>
                </a:extLst>
              </a:tr>
              <a:tr h="663134">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The network adapter is responsible for converting binary data into a format to be sent on the network medium.</a:t>
                      </a:r>
                    </a:p>
                    <a:p>
                      <a:pPr marL="285750" indent="-285750">
                        <a:buFont typeface="Arial" charset="0"/>
                        <a:buChar char="•"/>
                      </a:pPr>
                      <a:endParaRPr lang="en-US" sz="1600" dirty="0"/>
                    </a:p>
                  </a:txBody>
                  <a:tcPr/>
                </a:tc>
                <a:extLst>
                  <a:ext uri="{0D108BD9-81ED-4DB2-BD59-A6C34878D82A}">
                    <a16:rowId xmlns:a16="http://schemas.microsoft.com/office/drawing/2014/main" val="10001"/>
                  </a:ext>
                </a:extLst>
              </a:tr>
              <a:tr h="2338419">
                <a:tc>
                  <a:txBody>
                    <a:bodyPr/>
                    <a:lstStyle/>
                    <a:p>
                      <a:pPr marL="742950" lvl="1" indent="-285750">
                        <a:buFont typeface="Courier New" charset="0"/>
                        <a:buChar char="o"/>
                      </a:pPr>
                      <a:r>
                        <a:rPr lang="en-US" sz="1600" dirty="0"/>
                        <a:t>A </a:t>
                      </a:r>
                      <a:r>
                        <a:rPr lang="en-US" sz="1600" i="1" dirty="0"/>
                        <a:t>transceiver</a:t>
                      </a:r>
                      <a:r>
                        <a:rPr lang="en-US" sz="1600" dirty="0"/>
                        <a:t> is responsible for converting digital data into digital signals to be sent on the medium. </a:t>
                      </a:r>
                    </a:p>
                    <a:p>
                      <a:pPr marL="1200150" lvl="2" indent="-285750">
                        <a:buFont typeface="Courier New" charset="0"/>
                        <a:buChar char="o"/>
                      </a:pPr>
                      <a:r>
                        <a:rPr lang="en-US" sz="1600" dirty="0"/>
                        <a:t>The type of signal the transceiver sends depends on the type of network. </a:t>
                      </a:r>
                    </a:p>
                    <a:p>
                      <a:pPr marL="1200150" lvl="2" indent="-285750">
                        <a:buFont typeface="Courier New" charset="0"/>
                        <a:buChar char="o"/>
                      </a:pPr>
                      <a:r>
                        <a:rPr lang="en-US" sz="1600" dirty="0"/>
                        <a:t>A fiber optic NIC sends light signals, an Ethernet NIC sends electronic signals on a wire, and a wireless NIC sends radio signals. </a:t>
                      </a:r>
                    </a:p>
                    <a:p>
                      <a:pPr marL="1200150" lvl="2" indent="-285750">
                        <a:buFont typeface="Courier New" charset="0"/>
                        <a:buChar char="o"/>
                      </a:pPr>
                      <a:r>
                        <a:rPr lang="en-US" sz="1600" dirty="0"/>
                        <a:t>To receive signals, the transceiver converts digital signals from the network to digital data for the PC.</a:t>
                      </a:r>
                    </a:p>
                    <a:p>
                      <a:pPr marL="914400" lvl="1" indent="-457200">
                        <a:buFont typeface="Courier New" charset="0"/>
                        <a:buChar char="o"/>
                      </a:pPr>
                      <a:endParaRPr lang="en-US" sz="1600" dirty="0"/>
                    </a:p>
                    <a:p>
                      <a:pPr marL="742950" lvl="1" indent="-285750">
                        <a:buFont typeface="Courier New" charset="0"/>
                        <a:buChar char="o"/>
                      </a:pPr>
                      <a:r>
                        <a:rPr lang="en-US" sz="1600" dirty="0"/>
                        <a:t>A </a:t>
                      </a:r>
                      <a:r>
                        <a:rPr lang="en-US" sz="1600" i="1" dirty="0"/>
                        <a:t>modem</a:t>
                      </a:r>
                      <a:r>
                        <a:rPr lang="en-US" sz="1600" dirty="0"/>
                        <a:t> converts binary data to analog waves (</a:t>
                      </a:r>
                      <a:r>
                        <a:rPr lang="en-US" sz="1600" i="1" dirty="0"/>
                        <a:t>modulation</a:t>
                      </a:r>
                      <a:r>
                        <a:rPr lang="en-US" sz="1600" dirty="0"/>
                        <a:t>) on the sending end, and then converts the analog waves back to binary data (</a:t>
                      </a:r>
                      <a:r>
                        <a:rPr lang="en-US" sz="1600" i="1" dirty="0"/>
                        <a:t>demodulation</a:t>
                      </a:r>
                      <a:r>
                        <a:rPr lang="en-US" sz="1600" dirty="0"/>
                        <a:t>) on the receiving end.</a:t>
                      </a:r>
                    </a:p>
                    <a:p>
                      <a:pPr marL="285750" indent="-285750">
                        <a:buFont typeface="Wingdings" charset="2"/>
                        <a:buChar char="§"/>
                      </a:pPr>
                      <a:endParaRPr lang="en-US" sz="1600" dirty="0"/>
                    </a:p>
                  </a:txBody>
                  <a:tcPr/>
                </a:tc>
                <a:extLst>
                  <a:ext uri="{0D108BD9-81ED-4DB2-BD59-A6C34878D82A}">
                    <a16:rowId xmlns:a16="http://schemas.microsoft.com/office/drawing/2014/main" val="10002"/>
                  </a:ext>
                </a:extLst>
              </a:tr>
              <a:tr h="942348">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Most desktop computers have motherboards with built-in network adapters. Practically all mobile devices (i.e., smartphones, tablets, laptops, etc.) have a built-in wireless NIC.</a:t>
                      </a:r>
                    </a:p>
                    <a:p>
                      <a:pPr marL="285750" indent="-285750">
                        <a:buFont typeface="Arial" charset="0"/>
                        <a:buChar char="•"/>
                      </a:pPr>
                      <a:endParaRPr lang="en-US" sz="1600" dirty="0"/>
                    </a:p>
                  </a:txBody>
                  <a:tcPr/>
                </a:tc>
                <a:extLst>
                  <a:ext uri="{0D108BD9-81ED-4DB2-BD59-A6C34878D82A}">
                    <a16:rowId xmlns:a16="http://schemas.microsoft.com/office/drawing/2014/main" val="10003"/>
                  </a:ext>
                </a:extLst>
              </a:tr>
              <a:tr h="663134">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dirty="0"/>
                        <a:t>Network adapters must match the network medium of the network.</a:t>
                      </a:r>
                    </a:p>
                    <a:p>
                      <a:pPr marL="285750" indent="-285750">
                        <a:buFont typeface="Arial" charset="0"/>
                        <a:buChar char="•"/>
                      </a:pP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530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8374"/>
            <a:ext cx="9601200" cy="434662"/>
          </a:xfrm>
        </p:spPr>
        <p:txBody>
          <a:bodyPr>
            <a:normAutofit fontScale="90000"/>
          </a:bodyPr>
          <a:lstStyle/>
          <a:p>
            <a:r>
              <a:rPr lang="en-US" sz="2000" b="1" dirty="0"/>
              <a:t>6.1 Networking Overview/ 6.1.4 Networking Facts</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33001043"/>
              </p:ext>
            </p:extLst>
          </p:nvPr>
        </p:nvGraphicFramePr>
        <p:xfrm>
          <a:off x="1371600" y="1044475"/>
          <a:ext cx="10108276" cy="5556937"/>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7198821">
                  <a:extLst>
                    <a:ext uri="{9D8B030D-6E8A-4147-A177-3AD203B41FA5}">
                      <a16:colId xmlns:a16="http://schemas.microsoft.com/office/drawing/2014/main" val="20001"/>
                    </a:ext>
                  </a:extLst>
                </a:gridCol>
              </a:tblGrid>
              <a:tr h="901922">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a:t>A </a:t>
                      </a:r>
                      <a:r>
                        <a:rPr lang="en-US" sz="1400" i="1" dirty="0"/>
                        <a:t>network</a:t>
                      </a:r>
                      <a:r>
                        <a:rPr lang="en-US" sz="1400" dirty="0"/>
                        <a:t> is a group of computers that can share information through their interconnections. A network is made up of the following components:</a:t>
                      </a:r>
                    </a:p>
                  </a:txBody>
                  <a:tcPr/>
                </a:tc>
                <a:tc hMerge="1">
                  <a:txBody>
                    <a:bodyPr/>
                    <a:lstStyle/>
                    <a:p>
                      <a:endParaRPr lang="en-US"/>
                    </a:p>
                  </a:txBody>
                  <a:tcPr/>
                </a:tc>
                <a:extLst>
                  <a:ext uri="{0D108BD9-81ED-4DB2-BD59-A6C34878D82A}">
                    <a16:rowId xmlns:a16="http://schemas.microsoft.com/office/drawing/2014/main" val="10000"/>
                  </a:ext>
                </a:extLst>
              </a:tr>
              <a:tr h="507331">
                <a:tc>
                  <a:txBody>
                    <a:bodyPr/>
                    <a:lstStyle/>
                    <a:p>
                      <a:pPr marL="742950" lvl="1" indent="-285750">
                        <a:lnSpc>
                          <a:spcPct val="150000"/>
                        </a:lnSpc>
                        <a:buFont typeface="Arial" charset="0"/>
                        <a:buChar char="•"/>
                      </a:pPr>
                      <a:r>
                        <a:rPr lang="en-US" sz="1400" dirty="0"/>
                        <a:t>Computers</a:t>
                      </a:r>
                    </a:p>
                  </a:txBody>
                  <a:tcPr/>
                </a:tc>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400" dirty="0"/>
                        <a:t>(often called </a:t>
                      </a:r>
                      <a:r>
                        <a:rPr lang="en-US" sz="1400" i="1" dirty="0"/>
                        <a:t>nodes</a:t>
                      </a:r>
                      <a:r>
                        <a:rPr lang="en-US" sz="1400" dirty="0"/>
                        <a:t> or </a:t>
                      </a:r>
                      <a:r>
                        <a:rPr lang="en-US" sz="1400" i="1" dirty="0"/>
                        <a:t>hosts</a:t>
                      </a:r>
                      <a:r>
                        <a:rPr lang="en-US" sz="1400" dirty="0"/>
                        <a:t>)</a:t>
                      </a:r>
                    </a:p>
                  </a:txBody>
                  <a:tcPr/>
                </a:tc>
                <a:extLst>
                  <a:ext uri="{0D108BD9-81ED-4DB2-BD59-A6C34878D82A}">
                    <a16:rowId xmlns:a16="http://schemas.microsoft.com/office/drawing/2014/main" val="10001"/>
                  </a:ext>
                </a:extLst>
              </a:tr>
              <a:tr h="507331">
                <a:tc>
                  <a:txBody>
                    <a:bodyPr/>
                    <a:lstStyle/>
                    <a:p>
                      <a:pPr marL="742950" lvl="1" indent="-285750">
                        <a:lnSpc>
                          <a:spcPct val="150000"/>
                        </a:lnSpc>
                        <a:buFont typeface="Arial" charset="0"/>
                        <a:buChar char="•"/>
                      </a:pPr>
                      <a:r>
                        <a:rPr lang="en-US" sz="1400" dirty="0"/>
                        <a:t>Transmission media</a:t>
                      </a:r>
                    </a:p>
                  </a:txBody>
                  <a:tcPr/>
                </a:tc>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400" dirty="0"/>
                        <a:t>a path for electrical signals between devices</a:t>
                      </a:r>
                    </a:p>
                  </a:txBody>
                  <a:tcPr/>
                </a:tc>
                <a:extLst>
                  <a:ext uri="{0D108BD9-81ED-4DB2-BD59-A6C34878D82A}">
                    <a16:rowId xmlns:a16="http://schemas.microsoft.com/office/drawing/2014/main" val="10002"/>
                  </a:ext>
                </a:extLst>
              </a:tr>
              <a:tr h="507331">
                <a:tc>
                  <a:txBody>
                    <a:bodyPr/>
                    <a:lstStyle/>
                    <a:p>
                      <a:pPr marL="742950" lvl="1" indent="-285750">
                        <a:lnSpc>
                          <a:spcPct val="150000"/>
                        </a:lnSpc>
                        <a:buFont typeface="Arial" charset="0"/>
                        <a:buChar char="•"/>
                      </a:pPr>
                      <a:r>
                        <a:rPr lang="en-US" sz="1400" dirty="0"/>
                        <a:t>Network interfaces</a:t>
                      </a:r>
                    </a:p>
                  </a:txBody>
                  <a:tcPr/>
                </a:tc>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400" dirty="0"/>
                        <a:t>devices that send and receive electrical signals</a:t>
                      </a:r>
                    </a:p>
                  </a:txBody>
                  <a:tcPr/>
                </a:tc>
                <a:extLst>
                  <a:ext uri="{0D108BD9-81ED-4DB2-BD59-A6C34878D82A}">
                    <a16:rowId xmlns:a16="http://schemas.microsoft.com/office/drawing/2014/main" val="10003"/>
                  </a:ext>
                </a:extLst>
              </a:tr>
              <a:tr h="507331">
                <a:tc>
                  <a:txBody>
                    <a:bodyPr/>
                    <a:lstStyle/>
                    <a:p>
                      <a:pPr marL="742950" lvl="1" indent="-285750">
                        <a:lnSpc>
                          <a:spcPct val="150000"/>
                        </a:lnSpc>
                        <a:buFont typeface="Arial" charset="0"/>
                        <a:buChar char="•"/>
                      </a:pPr>
                      <a:r>
                        <a:rPr lang="en-US" sz="1400" dirty="0"/>
                        <a:t>Protocols</a:t>
                      </a:r>
                    </a:p>
                  </a:txBody>
                  <a:tcPr/>
                </a:tc>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US" sz="1400" dirty="0"/>
                        <a:t>rules or standards that describe how hosts communicate and exchange data</a:t>
                      </a:r>
                    </a:p>
                  </a:txBody>
                  <a:tcPr/>
                </a:tc>
                <a:extLst>
                  <a:ext uri="{0D108BD9-81ED-4DB2-BD59-A6C34878D82A}">
                    <a16:rowId xmlns:a16="http://schemas.microsoft.com/office/drawing/2014/main" val="10004"/>
                  </a:ext>
                </a:extLst>
              </a:tr>
              <a:tr h="507331">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a:t>Despite the costs of implementation and maintenance, networks actually save organizations money by allowing them to:</a:t>
                      </a:r>
                    </a:p>
                  </a:txBody>
                  <a:tcPr/>
                </a:tc>
                <a:tc hMerge="1">
                  <a:txBody>
                    <a:bodyPr/>
                    <a:lstStyle/>
                    <a:p>
                      <a:endParaRPr lang="en-US"/>
                    </a:p>
                  </a:txBody>
                  <a:tcPr/>
                </a:tc>
                <a:extLst>
                  <a:ext uri="{0D108BD9-81ED-4DB2-BD59-A6C34878D82A}">
                    <a16:rowId xmlns:a16="http://schemas.microsoft.com/office/drawing/2014/main" val="10005"/>
                  </a:ext>
                </a:extLst>
              </a:tr>
              <a:tr h="2085696">
                <a:tc gridSpan="2">
                  <a:txBody>
                    <a:bodyPr/>
                    <a:lstStyle/>
                    <a:p>
                      <a:pPr lvl="1">
                        <a:lnSpc>
                          <a:spcPct val="200000"/>
                        </a:lnSpc>
                        <a:buFont typeface="Arial" charset="0"/>
                        <a:buChar char="•"/>
                      </a:pPr>
                      <a:r>
                        <a:rPr lang="en-US" sz="1400" dirty="0"/>
                        <a:t>Consolidate (centralize) data storage</a:t>
                      </a:r>
                    </a:p>
                    <a:p>
                      <a:pPr lvl="1">
                        <a:lnSpc>
                          <a:spcPct val="200000"/>
                        </a:lnSpc>
                        <a:buFont typeface="Arial" charset="0"/>
                        <a:buChar char="•"/>
                      </a:pPr>
                      <a:r>
                        <a:rPr lang="en-US" sz="1400" dirty="0"/>
                        <a:t>Share peripheral devices like printers</a:t>
                      </a:r>
                    </a:p>
                    <a:p>
                      <a:pPr lvl="1">
                        <a:lnSpc>
                          <a:spcPct val="200000"/>
                        </a:lnSpc>
                        <a:buFont typeface="Arial" charset="0"/>
                        <a:buChar char="•"/>
                      </a:pPr>
                      <a:r>
                        <a:rPr lang="en-US" sz="1400" dirty="0"/>
                        <a:t>Increase internal and external communications</a:t>
                      </a:r>
                    </a:p>
                    <a:p>
                      <a:pPr lvl="1">
                        <a:lnSpc>
                          <a:spcPct val="200000"/>
                        </a:lnSpc>
                        <a:buFont typeface="Arial" charset="0"/>
                        <a:buChar char="•"/>
                      </a:pPr>
                      <a:r>
                        <a:rPr lang="en-US" sz="1400" dirty="0"/>
                        <a:t>Increase productivity and collaboration</a:t>
                      </a:r>
                    </a:p>
                    <a:p>
                      <a:pPr>
                        <a:lnSpc>
                          <a:spcPct val="150000"/>
                        </a:lnSpc>
                      </a:pPr>
                      <a:endParaRPr lang="en-US" sz="1400"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223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137"/>
            <a:ext cx="9601200" cy="1485900"/>
          </a:xfrm>
        </p:spPr>
        <p:txBody>
          <a:bodyPr>
            <a:normAutofit/>
          </a:bodyPr>
          <a:lstStyle/>
          <a:p>
            <a:r>
              <a:rPr lang="en-US" sz="2000" b="1" dirty="0"/>
              <a:t>6.2.4 Network Adapter Facts (Continued)</a:t>
            </a:r>
            <a:endParaRPr lang="en-US" sz="2000" dirty="0"/>
          </a:p>
        </p:txBody>
      </p:sp>
      <p:sp>
        <p:nvSpPr>
          <p:cNvPr id="3" name="Content Placeholder 2"/>
          <p:cNvSpPr>
            <a:spLocks noGrp="1"/>
          </p:cNvSpPr>
          <p:nvPr>
            <p:ph idx="1"/>
          </p:nvPr>
        </p:nvSpPr>
        <p:spPr>
          <a:xfrm>
            <a:off x="914400" y="753873"/>
            <a:ext cx="10515600" cy="4819135"/>
          </a:xfrm>
        </p:spPr>
        <p:txBody>
          <a:bodyPr>
            <a:normAutofit/>
          </a:bodyPr>
          <a:lstStyle/>
          <a:p>
            <a:pPr lvl="0"/>
            <a:endParaRPr lang="en-US" sz="3200" dirty="0"/>
          </a:p>
          <a:p>
            <a:pPr lvl="1"/>
            <a:endParaRPr lang="en-US" dirty="0"/>
          </a:p>
          <a:p>
            <a:pPr lvl="1"/>
            <a:endParaRPr lang="en-US" sz="3200" dirty="0"/>
          </a:p>
          <a:p>
            <a:pPr lvl="0"/>
            <a:endParaRPr lang="en-US" sz="32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3327383"/>
              </p:ext>
            </p:extLst>
          </p:nvPr>
        </p:nvGraphicFramePr>
        <p:xfrm>
          <a:off x="1055955" y="668295"/>
          <a:ext cx="8128000" cy="5029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Ethernet network adapters that are connected to a switch will operate in full-duplex mode.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dirty="0"/>
                        <a:t>This allows the adapter to send and receive at the same time.</a:t>
                      </a:r>
                    </a:p>
                    <a:p>
                      <a:pPr marL="285750" indent="-285750">
                        <a:buFont typeface="Arial" charset="0"/>
                        <a:buChar char="•"/>
                      </a:pPr>
                      <a:endParaRPr lang="en-US" dirty="0"/>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The speed of an Ethernet network adapter is determined by the NIC, the network medium, and the connectivity device.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dirty="0"/>
                        <a:t>The speed can only go as fast as the slowest component. </a:t>
                      </a:r>
                    </a:p>
                    <a:p>
                      <a:pPr marL="285750" indent="-285750">
                        <a:buFont typeface="Arial" charset="0"/>
                        <a:buChar char="•"/>
                      </a:pPr>
                      <a:endParaRPr lang="en-US" dirty="0"/>
                    </a:p>
                  </a:txBody>
                  <a:tcPr/>
                </a:tc>
                <a:extLst>
                  <a:ext uri="{0D108BD9-81ED-4DB2-BD59-A6C34878D82A}">
                    <a16:rowId xmlns:a16="http://schemas.microsoft.com/office/drawing/2014/main" val="10001"/>
                  </a:ext>
                </a:extLst>
              </a:tr>
              <a:tr h="370840">
                <a:tc>
                  <a:txBody>
                    <a:bodyPr/>
                    <a:lstStyle/>
                    <a:p>
                      <a:pPr marL="1200150" marR="0" lvl="3" indent="-285750" algn="l" defTabSz="914400" rtl="0" eaLnBrk="1" fontAlgn="auto" latinLnBrk="0" hangingPunct="1">
                        <a:lnSpc>
                          <a:spcPct val="100000"/>
                        </a:lnSpc>
                        <a:spcBef>
                          <a:spcPts val="0"/>
                        </a:spcBef>
                        <a:spcAft>
                          <a:spcPts val="0"/>
                        </a:spcAft>
                        <a:buClrTx/>
                        <a:buSzTx/>
                        <a:buFont typeface="Wingdings" charset="2"/>
                        <a:buChar char="v"/>
                        <a:tabLst/>
                        <a:defRPr/>
                      </a:pPr>
                      <a:r>
                        <a:rPr lang="en-US" dirty="0"/>
                        <a:t>For example, if the NIC runs at 1000 Mbps, but the Ethernet cable only runs at 100 Mbps, the speed to the network will be 100 Mbps.</a:t>
                      </a:r>
                    </a:p>
                    <a:p>
                      <a:pPr marL="285750" indent="-285750">
                        <a:buFont typeface="Arial" charset="0"/>
                        <a:buChar char="•"/>
                      </a:pPr>
                      <a:endParaRPr lang="en-US"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Most network adapters support Wake-on-LAN (WOL) functionality, which allows you to power on a computer system over the network through the network adapter.</a:t>
                      </a:r>
                    </a:p>
                    <a:p>
                      <a:pPr marL="285750" indent="-285750">
                        <a:buFont typeface="Arial" charset="0"/>
                        <a:buChar char="•"/>
                      </a:pP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51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7873"/>
            <a:ext cx="9601200" cy="749105"/>
          </a:xfrm>
        </p:spPr>
        <p:txBody>
          <a:bodyPr>
            <a:normAutofit/>
          </a:bodyPr>
          <a:lstStyle/>
          <a:p>
            <a:r>
              <a:rPr lang="en-US" sz="2000" b="1" dirty="0"/>
              <a:t>6.2.4 Network Adapter Facts (Continued)</a:t>
            </a:r>
            <a:endParaRPr lang="en-US" sz="2000" dirty="0"/>
          </a:p>
        </p:txBody>
      </p:sp>
      <p:sp>
        <p:nvSpPr>
          <p:cNvPr id="3" name="Content Placeholder 2"/>
          <p:cNvSpPr>
            <a:spLocks noGrp="1"/>
          </p:cNvSpPr>
          <p:nvPr>
            <p:ph idx="1"/>
          </p:nvPr>
        </p:nvSpPr>
        <p:spPr>
          <a:xfrm>
            <a:off x="1371600" y="963850"/>
            <a:ext cx="9601200" cy="4909624"/>
          </a:xfrm>
        </p:spPr>
        <p:txBody>
          <a:bodyPr>
            <a:normAutofit/>
          </a:bodyPr>
          <a:lstStyle/>
          <a:p>
            <a:pPr lvl="0"/>
            <a:endParaRPr lang="en-US" sz="3200" dirty="0"/>
          </a:p>
          <a:p>
            <a:pPr lvl="1"/>
            <a:endParaRPr lang="en-US" dirty="0"/>
          </a:p>
          <a:p>
            <a:endParaRPr lang="en-US" sz="2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262157"/>
              </p:ext>
            </p:extLst>
          </p:nvPr>
        </p:nvGraphicFramePr>
        <p:xfrm>
          <a:off x="1371600" y="761714"/>
          <a:ext cx="9924835" cy="5111759"/>
        </p:xfrm>
        <a:graphic>
          <a:graphicData uri="http://schemas.openxmlformats.org/drawingml/2006/table">
            <a:tbl>
              <a:tblPr firstRow="1" bandRow="1">
                <a:tableStyleId>{5C22544A-7EE6-4342-B048-85BDC9FD1C3A}</a:tableStyleId>
              </a:tblPr>
              <a:tblGrid>
                <a:gridCol w="9924835">
                  <a:extLst>
                    <a:ext uri="{9D8B030D-6E8A-4147-A177-3AD203B41FA5}">
                      <a16:colId xmlns:a16="http://schemas.microsoft.com/office/drawing/2014/main" val="20000"/>
                    </a:ext>
                  </a:extLst>
                </a:gridCol>
              </a:tblGrid>
              <a:tr h="629709">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 MAC address is a unique hexadecimal identifier burned into the ROM of every NIC.</a:t>
                      </a:r>
                    </a:p>
                    <a:p>
                      <a:endParaRPr lang="en-US" sz="1400" dirty="0"/>
                    </a:p>
                  </a:txBody>
                  <a:tcPr/>
                </a:tc>
                <a:extLst>
                  <a:ext uri="{0D108BD9-81ED-4DB2-BD59-A6C34878D82A}">
                    <a16:rowId xmlns:a16="http://schemas.microsoft.com/office/drawing/2014/main" val="10000"/>
                  </a:ext>
                </a:extLst>
              </a:tr>
              <a:tr h="2185462">
                <a:tc>
                  <a:txBody>
                    <a:bodyPr/>
                    <a:lstStyle/>
                    <a:p>
                      <a:pPr marL="742950" lvl="1" indent="-285750">
                        <a:buFont typeface="Courier New" charset="0"/>
                        <a:buChar char="o"/>
                      </a:pPr>
                      <a:r>
                        <a:rPr lang="en-US" sz="1400" dirty="0"/>
                        <a:t>The MAC address is a 12-digit (48-bit) hexadecimal number. Each number ranges between 0–9 or A–F.</a:t>
                      </a:r>
                    </a:p>
                    <a:p>
                      <a:pPr marL="914400" lvl="1" indent="-457200">
                        <a:buFont typeface="Courier New" charset="0"/>
                        <a:buChar char="o"/>
                      </a:pPr>
                      <a:endParaRPr lang="en-US" sz="1400" dirty="0"/>
                    </a:p>
                    <a:p>
                      <a:pPr marL="742950" lvl="1" indent="-285750">
                        <a:buFont typeface="Courier New" charset="0"/>
                        <a:buChar char="o"/>
                      </a:pPr>
                      <a:r>
                        <a:rPr lang="en-US" sz="1400" dirty="0"/>
                        <a:t>The numbers in a MAC address can be divided by dashes (00-B0-D0-06-BC-AC), periods (00B0.D006.BCAC), or colons (00:B0:D0:06:BC:AC).</a:t>
                      </a:r>
                    </a:p>
                    <a:p>
                      <a:pPr marL="914400" lvl="1" indent="-457200">
                        <a:buFont typeface="Courier New" charset="0"/>
                        <a:buChar char="o"/>
                      </a:pPr>
                      <a:endParaRPr lang="en-US" sz="1400" dirty="0"/>
                    </a:p>
                    <a:p>
                      <a:pPr marL="742950" lvl="1" indent="-285750">
                        <a:buFont typeface="Courier New" charset="0"/>
                        <a:buChar char="o"/>
                      </a:pPr>
                      <a:r>
                        <a:rPr lang="en-US" sz="1400" dirty="0"/>
                        <a:t>The MAC address is guaranteed unique through design. The first half (first six digits) of the MAC address is assigned to each manufacturer. </a:t>
                      </a:r>
                    </a:p>
                    <a:p>
                      <a:endParaRPr lang="en-US" sz="1400" dirty="0"/>
                    </a:p>
                  </a:txBody>
                  <a:tcPr/>
                </a:tc>
                <a:extLst>
                  <a:ext uri="{0D108BD9-81ED-4DB2-BD59-A6C34878D82A}">
                    <a16:rowId xmlns:a16="http://schemas.microsoft.com/office/drawing/2014/main" val="10001"/>
                  </a:ext>
                </a:extLst>
              </a:tr>
              <a:tr h="1407586">
                <a:tc>
                  <a:txBody>
                    <a:bodyPr/>
                    <a:lstStyle/>
                    <a:p>
                      <a:pPr marL="1657350" lvl="3" indent="-285750">
                        <a:buFont typeface="Wingdings" charset="2"/>
                        <a:buChar char="§"/>
                      </a:pPr>
                      <a:r>
                        <a:rPr lang="en-US" sz="1400" dirty="0"/>
                        <a:t>The manufacturer determines the rest of the address, assigning a unique value which identifies the host address. </a:t>
                      </a:r>
                    </a:p>
                    <a:p>
                      <a:pPr marL="1657350" lvl="3" indent="-285750">
                        <a:buFont typeface="Wingdings" charset="2"/>
                        <a:buChar char="§"/>
                      </a:pPr>
                      <a:endParaRPr lang="en-US" sz="1400" dirty="0"/>
                    </a:p>
                    <a:p>
                      <a:pPr marL="1657350" lvl="3" indent="-285750">
                        <a:buFont typeface="Wingdings" charset="2"/>
                        <a:buChar char="§"/>
                      </a:pPr>
                      <a:r>
                        <a:rPr lang="en-US" sz="1400" dirty="0"/>
                        <a:t>A manufacturer that uses all the addresses in the original assignment can apply for a new MAC address assignment.</a:t>
                      </a:r>
                    </a:p>
                    <a:p>
                      <a:endParaRPr lang="en-US" sz="1400" dirty="0"/>
                    </a:p>
                  </a:txBody>
                  <a:tcPr/>
                </a:tc>
                <a:extLst>
                  <a:ext uri="{0D108BD9-81ED-4DB2-BD59-A6C34878D82A}">
                    <a16:rowId xmlns:a16="http://schemas.microsoft.com/office/drawing/2014/main" val="10002"/>
                  </a:ext>
                </a:extLst>
              </a:tr>
              <a:tr h="889002">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Some network cards allow you to change the MAC address through jumpers, switches, or software. However, there is little practical reason for doing so.</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98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54" y="247919"/>
            <a:ext cx="9601200" cy="318752"/>
          </a:xfrm>
        </p:spPr>
        <p:txBody>
          <a:bodyPr>
            <a:noAutofit/>
          </a:bodyPr>
          <a:lstStyle/>
          <a:p>
            <a:r>
              <a:rPr lang="en-US" sz="2000" b="1" dirty="0"/>
              <a:t>6.2.4 Network Adapter Facts (Continued)</a:t>
            </a:r>
            <a:endParaRPr lang="en-US" sz="2000" dirty="0"/>
          </a:p>
        </p:txBody>
      </p:sp>
      <p:sp>
        <p:nvSpPr>
          <p:cNvPr id="3" name="Content Placeholder 2"/>
          <p:cNvSpPr>
            <a:spLocks noGrp="1"/>
          </p:cNvSpPr>
          <p:nvPr>
            <p:ph idx="1"/>
          </p:nvPr>
        </p:nvSpPr>
        <p:spPr>
          <a:xfrm>
            <a:off x="1358720" y="924306"/>
            <a:ext cx="10206111" cy="5521569"/>
          </a:xfrm>
        </p:spPr>
        <p:txBody>
          <a:bodyPr>
            <a:normAutofit/>
          </a:bodyPr>
          <a:lstStyle/>
          <a:p>
            <a:pPr lvl="0"/>
            <a:endParaRPr lang="en-US" sz="1000" dirty="0"/>
          </a:p>
          <a:p>
            <a:pPr lvl="1"/>
            <a:endParaRPr lang="en-US" sz="900" dirty="0"/>
          </a:p>
          <a:p>
            <a:pPr lvl="1">
              <a:buFont typeface="+mj-lt"/>
              <a:buAutoNum type="arabicPeriod" startAt="3"/>
            </a:pPr>
            <a:endParaRPr lang="en-US" sz="1000" dirty="0"/>
          </a:p>
          <a:p>
            <a:pPr lvl="1"/>
            <a:endParaRPr lang="en-US" sz="9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2669340"/>
              </p:ext>
            </p:extLst>
          </p:nvPr>
        </p:nvGraphicFramePr>
        <p:xfrm>
          <a:off x="1217054" y="678568"/>
          <a:ext cx="10259180" cy="5767307"/>
        </p:xfrm>
        <a:graphic>
          <a:graphicData uri="http://schemas.openxmlformats.org/drawingml/2006/table">
            <a:tbl>
              <a:tblPr firstRow="1" bandRow="1">
                <a:tableStyleId>{5C22544A-7EE6-4342-B048-85BDC9FD1C3A}</a:tableStyleId>
              </a:tblPr>
              <a:tblGrid>
                <a:gridCol w="10259180">
                  <a:extLst>
                    <a:ext uri="{9D8B030D-6E8A-4147-A177-3AD203B41FA5}">
                      <a16:colId xmlns:a16="http://schemas.microsoft.com/office/drawing/2014/main" val="20000"/>
                    </a:ext>
                  </a:extLst>
                </a:gridCol>
              </a:tblGrid>
              <a:tr h="591647">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Devices use the MAC address to send frames to other devices on the same subnet.</a:t>
                      </a:r>
                    </a:p>
                    <a:p>
                      <a:pPr marL="285750" indent="-285750">
                        <a:buFont typeface="Arial" charset="0"/>
                        <a:buChar char="•"/>
                      </a:pPr>
                      <a:endParaRPr lang="en-US" sz="1400" dirty="0"/>
                    </a:p>
                  </a:txBody>
                  <a:tcPr/>
                </a:tc>
                <a:extLst>
                  <a:ext uri="{0D108BD9-81ED-4DB2-BD59-A6C34878D82A}">
                    <a16:rowId xmlns:a16="http://schemas.microsoft.com/office/drawing/2014/main" val="10000"/>
                  </a:ext>
                </a:extLst>
              </a:tr>
              <a:tr h="835268">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Before two devices can communicate, they must know the MAC address of the receiving device. They do this by using the Address Resolution Protocol (ARP):</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1486562">
                <a:tc>
                  <a:txBody>
                    <a:bodyPr/>
                    <a:lstStyle/>
                    <a:p>
                      <a:pPr marL="8001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The sending device sends out a broadcast frame:</a:t>
                      </a:r>
                    </a:p>
                    <a:p>
                      <a:pPr marL="1771650" lvl="3" indent="-400050">
                        <a:buFont typeface="+mj-lt"/>
                        <a:buAutoNum type="alphaLcParenR"/>
                      </a:pPr>
                      <a:r>
                        <a:rPr lang="en-US" sz="1400" dirty="0"/>
                        <a:t>The destination MAC address is all Fs (FFFF:FFFF:FFFF).</a:t>
                      </a:r>
                    </a:p>
                    <a:p>
                      <a:pPr marL="1771650" lvl="3" indent="-400050">
                        <a:buFont typeface="+mj-lt"/>
                        <a:buAutoNum type="alphaLcParenR"/>
                      </a:pPr>
                      <a:r>
                        <a:rPr lang="en-US" sz="1400" dirty="0"/>
                        <a:t>The sending MAC address is its own MAC address.</a:t>
                      </a:r>
                    </a:p>
                    <a:p>
                      <a:pPr marL="1771650" lvl="3" indent="-400050">
                        <a:buFont typeface="+mj-lt"/>
                        <a:buAutoNum type="alphaLcParenR"/>
                      </a:pPr>
                      <a:r>
                        <a:rPr lang="en-US" sz="1400" dirty="0"/>
                        <a:t>The destination IP address is the known IP address of the destination host.</a:t>
                      </a:r>
                    </a:p>
                    <a:p>
                      <a:pPr marL="1771650" lvl="3" indent="-400050">
                        <a:buFont typeface="+mj-lt"/>
                        <a:buAutoNum type="alphaLcParenR"/>
                      </a:pPr>
                      <a:r>
                        <a:rPr lang="en-US" sz="1400" dirty="0"/>
                        <a:t>The sending IP address is its own IP address.</a:t>
                      </a:r>
                    </a:p>
                    <a:p>
                      <a:pPr marL="800100" lvl="1" indent="-342900">
                        <a:buFont typeface="+mj-lt"/>
                        <a:buAutoNum type="arabicPeriod"/>
                      </a:pPr>
                      <a:endParaRPr lang="en-US" sz="1400" dirty="0"/>
                    </a:p>
                  </a:txBody>
                  <a:tcPr/>
                </a:tc>
                <a:extLst>
                  <a:ext uri="{0D108BD9-81ED-4DB2-BD59-A6C34878D82A}">
                    <a16:rowId xmlns:a16="http://schemas.microsoft.com/office/drawing/2014/main" val="10002"/>
                  </a:ext>
                </a:extLst>
              </a:tr>
              <a:tr h="591647">
                <a:tc>
                  <a:txBody>
                    <a:bodyPr/>
                    <a:lstStyle/>
                    <a:p>
                      <a:pPr marL="800100" marR="0" lvl="2"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400" dirty="0"/>
                        <a:t>All hosts on the subnet process the broadcast frame, looking at the destination IP address.</a:t>
                      </a:r>
                    </a:p>
                    <a:p>
                      <a:pPr marL="800100" lvl="1" indent="-342900">
                        <a:buFont typeface="+mj-lt"/>
                        <a:buAutoNum type="arabicPeriod"/>
                      </a:pPr>
                      <a:endParaRPr lang="en-US" sz="1400" dirty="0"/>
                    </a:p>
                  </a:txBody>
                  <a:tcPr/>
                </a:tc>
                <a:extLst>
                  <a:ext uri="{0D108BD9-81ED-4DB2-BD59-A6C34878D82A}">
                    <a16:rowId xmlns:a16="http://schemas.microsoft.com/office/drawing/2014/main" val="10003"/>
                  </a:ext>
                </a:extLst>
              </a:tr>
              <a:tr h="835268">
                <a:tc>
                  <a:txBody>
                    <a:bodyPr/>
                    <a:lstStyle/>
                    <a:p>
                      <a:pPr marL="800100" marR="0" lvl="2"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a:t>If the destination IP address matches its own address, the host responds with a frame that includes its own MAC address as the sending MAC address.</a:t>
                      </a:r>
                    </a:p>
                    <a:p>
                      <a:pPr marL="800100" lvl="1" indent="-342900">
                        <a:buFont typeface="+mj-lt"/>
                        <a:buAutoNum type="arabicPeriod"/>
                      </a:pPr>
                      <a:endParaRPr lang="en-US" sz="1400" dirty="0"/>
                    </a:p>
                  </a:txBody>
                  <a:tcPr/>
                </a:tc>
                <a:extLst>
                  <a:ext uri="{0D108BD9-81ED-4DB2-BD59-A6C34878D82A}">
                    <a16:rowId xmlns:a16="http://schemas.microsoft.com/office/drawing/2014/main" val="10004"/>
                  </a:ext>
                </a:extLst>
              </a:tr>
              <a:tr h="835268">
                <a:tc>
                  <a:txBody>
                    <a:bodyPr/>
                    <a:lstStyle/>
                    <a:p>
                      <a:pPr marL="800100" marR="0" lvl="2"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dirty="0"/>
                        <a:t>The original sender then reads the MAC address from the frame and associates the IP address with the MAC address, saving it in cache.</a:t>
                      </a:r>
                    </a:p>
                    <a:p>
                      <a:pPr marL="800100" lvl="1" indent="-342900">
                        <a:buFont typeface="+mj-lt"/>
                        <a:buAutoNum type="arabicPeriod"/>
                      </a:pPr>
                      <a:endParaRPr lang="en-US" sz="1400" dirty="0"/>
                    </a:p>
                  </a:txBody>
                  <a:tcPr/>
                </a:tc>
                <a:extLst>
                  <a:ext uri="{0D108BD9-81ED-4DB2-BD59-A6C34878D82A}">
                    <a16:rowId xmlns:a16="http://schemas.microsoft.com/office/drawing/2014/main" val="10005"/>
                  </a:ext>
                </a:extLst>
              </a:tr>
              <a:tr h="591647">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Once the sender knows the MAC address of the receiver, it sends data in frames addressed to the destination device.</a:t>
                      </a:r>
                    </a:p>
                    <a:p>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715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1648"/>
            <a:ext cx="9601200" cy="373963"/>
          </a:xfrm>
        </p:spPr>
        <p:txBody>
          <a:bodyPr>
            <a:noAutofit/>
          </a:bodyPr>
          <a:lstStyle/>
          <a:p>
            <a:r>
              <a:rPr lang="en-US" sz="1800" b="1" dirty="0"/>
              <a:t>6.3 Networking Media / 6.3.2 Coaxial Cable Facts</a:t>
            </a:r>
            <a:br>
              <a:rPr lang="en-US" sz="3600" b="1" dirty="0"/>
            </a:br>
            <a:endParaRPr lang="en-US" sz="3600" dirty="0"/>
          </a:p>
        </p:txBody>
      </p:sp>
      <p:sp>
        <p:nvSpPr>
          <p:cNvPr id="5" name="Rectangle 3"/>
          <p:cNvSpPr>
            <a:spLocks noChangeArrowheads="1"/>
          </p:cNvSpPr>
          <p:nvPr/>
        </p:nvSpPr>
        <p:spPr bwMode="auto">
          <a:xfrm>
            <a:off x="786685" y="3913922"/>
            <a:ext cx="1051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x-none" altLang="x-none" sz="18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x-none" altLang="x-none" sz="18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x-none" altLang="x-none" sz="1800" b="0" i="0" u="none" strike="noStrike" cap="none" normalizeH="0" baseline="0" dirty="0">
              <a:ln>
                <a:noFill/>
              </a:ln>
              <a:solidFill>
                <a:schemeClr val="tx1"/>
              </a:solidFill>
              <a:effectLst/>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17258856"/>
              </p:ext>
            </p:extLst>
          </p:nvPr>
        </p:nvGraphicFramePr>
        <p:xfrm>
          <a:off x="1295398" y="874851"/>
          <a:ext cx="10417140" cy="5558888"/>
        </p:xfrm>
        <a:graphic>
          <a:graphicData uri="http://schemas.openxmlformats.org/drawingml/2006/table">
            <a:tbl>
              <a:tblPr firstRow="1" bandRow="1">
                <a:tableStyleId>{5C22544A-7EE6-4342-B048-85BDC9FD1C3A}</a:tableStyleId>
              </a:tblPr>
              <a:tblGrid>
                <a:gridCol w="1910139">
                  <a:extLst>
                    <a:ext uri="{9D8B030D-6E8A-4147-A177-3AD203B41FA5}">
                      <a16:colId xmlns:a16="http://schemas.microsoft.com/office/drawing/2014/main" val="20000"/>
                    </a:ext>
                  </a:extLst>
                </a:gridCol>
                <a:gridCol w="3298431">
                  <a:extLst>
                    <a:ext uri="{9D8B030D-6E8A-4147-A177-3AD203B41FA5}">
                      <a16:colId xmlns:a16="http://schemas.microsoft.com/office/drawing/2014/main" val="20001"/>
                    </a:ext>
                  </a:extLst>
                </a:gridCol>
                <a:gridCol w="5208570">
                  <a:extLst>
                    <a:ext uri="{9D8B030D-6E8A-4147-A177-3AD203B41FA5}">
                      <a16:colId xmlns:a16="http://schemas.microsoft.com/office/drawing/2014/main" val="20002"/>
                    </a:ext>
                  </a:extLst>
                </a:gridCol>
              </a:tblGrid>
              <a:tr h="15806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x-none" sz="1400" b="0" i="0" u="none" strike="noStrike" cap="none" normalizeH="0" baseline="0" dirty="0">
                          <a:ln>
                            <a:noFill/>
                          </a:ln>
                          <a:solidFill>
                            <a:schemeClr val="tx1"/>
                          </a:solidFill>
                          <a:effectLst/>
                          <a:latin typeface="Arial" charset="0"/>
                        </a:rPr>
                        <a:t>Coaxial cable is primarily used to carry broadband Internet signals. </a:t>
                      </a:r>
                      <a:endParaRPr kumimoji="0" lang="en-US" altLang="x-none" sz="1400" b="0" i="0" u="none" strike="noStrike" cap="none" normalizeH="0" baseline="0" dirty="0">
                        <a:ln>
                          <a:noFill/>
                        </a:ln>
                        <a:solidFill>
                          <a:schemeClr val="tx1"/>
                        </a:solidFill>
                        <a:effectLst/>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cap="none" normalizeH="0" baseline="0" dirty="0">
                        <a:ln>
                          <a:noFill/>
                        </a:ln>
                        <a:solidFill>
                          <a:schemeClr val="tx1"/>
                        </a:solidFill>
                        <a:effectLst/>
                        <a:latin typeface="Arial" charset="0"/>
                      </a:endParaRPr>
                    </a:p>
                  </a:txBody>
                  <a:tcPr/>
                </a:tc>
                <a:tc hMerge="1">
                  <a:txBody>
                    <a:bodyPr/>
                    <a:lstStyle/>
                    <a:p>
                      <a:endParaRPr lang="en-US" dirty="0"/>
                    </a:p>
                  </a:txBody>
                  <a:tcPr/>
                </a:tc>
                <a:tc rowSpan="2">
                  <a:txBody>
                    <a:bodyPr/>
                    <a:lstStyle/>
                    <a:p>
                      <a:endParaRPr lang="en-US" dirty="0"/>
                    </a:p>
                  </a:txBody>
                  <a:tcPr/>
                </a:tc>
                <a:extLst>
                  <a:ext uri="{0D108BD9-81ED-4DB2-BD59-A6C34878D82A}">
                    <a16:rowId xmlns:a16="http://schemas.microsoft.com/office/drawing/2014/main" val="10000"/>
                  </a:ext>
                </a:extLst>
              </a:tr>
              <a:tr h="4520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x-none" sz="1400" b="0" i="0" u="none" strike="noStrike" cap="none" normalizeH="0" baseline="0" dirty="0">
                          <a:ln>
                            <a:noFill/>
                          </a:ln>
                          <a:solidFill>
                            <a:schemeClr val="tx1"/>
                          </a:solidFill>
                          <a:effectLst/>
                          <a:latin typeface="Arial" charset="0"/>
                        </a:rPr>
                        <a:t>Coaxial cable is built with the following components:</a:t>
                      </a:r>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30685">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1" u="none" strike="noStrike" cap="none" normalizeH="0" baseline="0" dirty="0">
                          <a:ln>
                            <a:noFill/>
                          </a:ln>
                          <a:solidFill>
                            <a:schemeClr val="tx1"/>
                          </a:solidFill>
                          <a:effectLst/>
                          <a:latin typeface="Arial" charset="0"/>
                        </a:rPr>
                        <a:t>inner</a:t>
                      </a:r>
                      <a:r>
                        <a:rPr kumimoji="0" lang="x-none" altLang="x-none" sz="1400" b="0" i="0" u="none" strike="noStrike" cap="none" normalizeH="0" baseline="0" dirty="0">
                          <a:ln>
                            <a:noFill/>
                          </a:ln>
                          <a:solidFill>
                            <a:schemeClr val="tx1"/>
                          </a:solidFill>
                          <a:effectLst/>
                          <a:latin typeface="Arial" charset="0"/>
                        </a:rPr>
                        <a:t> conductor</a:t>
                      </a:r>
                      <a:endParaRPr lang="en-US" sz="14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carries data signals and is made of solid copper or tin.</a:t>
                      </a:r>
                      <a:endParaRPr kumimoji="0" lang="en-US" altLang="x-none" sz="1400" b="0" i="0" u="none" strike="noStrike" cap="none" normalizeH="0" baseline="0" dirty="0">
                        <a:ln>
                          <a:noFill/>
                        </a:ln>
                        <a:solidFill>
                          <a:schemeClr val="tx1"/>
                        </a:solidFill>
                        <a:effectLst/>
                        <a:latin typeface="Arial" charset="0"/>
                      </a:endParaRPr>
                    </a:p>
                    <a:p>
                      <a:pPr marL="285750" indent="-285750">
                        <a:buFont typeface="Arial" charset="0"/>
                        <a:buChar char="•"/>
                      </a:pPr>
                      <a:endParaRPr lang="en-US" sz="1400" dirty="0"/>
                    </a:p>
                    <a:p>
                      <a:pPr marL="285750" indent="-285750">
                        <a:buFont typeface="Arial" charset="0"/>
                        <a:buChar char="•"/>
                      </a:pPr>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1031556">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1" u="none" strike="noStrike" cap="none" normalizeH="0" baseline="0" dirty="0">
                          <a:ln>
                            <a:noFill/>
                          </a:ln>
                          <a:solidFill>
                            <a:schemeClr val="tx1"/>
                          </a:solidFill>
                          <a:effectLst/>
                          <a:latin typeface="Arial" charset="0"/>
                        </a:rPr>
                        <a:t>insulator</a:t>
                      </a:r>
                      <a:r>
                        <a:rPr kumimoji="0" lang="x-none" altLang="x-none" sz="1400" b="0" i="0" u="none" strike="noStrike" cap="none" normalizeH="0" baseline="0" dirty="0">
                          <a:ln>
                            <a:noFill/>
                          </a:ln>
                          <a:solidFill>
                            <a:schemeClr val="tx1"/>
                          </a:solidFill>
                          <a:effectLst/>
                          <a:latin typeface="Arial" charset="0"/>
                        </a:rPr>
                        <a:t> </a:t>
                      </a:r>
                      <a:endParaRPr lang="en-US" sz="14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surrounds the inner conductor and keeps the signal separated from the mesh conductor. It is made of PVC plastic.</a:t>
                      </a:r>
                      <a:endParaRPr kumimoji="0" lang="en-US" altLang="x-none" sz="1400" b="0" i="0" u="none" strike="noStrike" cap="none" normalizeH="0" baseline="0" dirty="0">
                        <a:ln>
                          <a:noFill/>
                        </a:ln>
                        <a:solidFill>
                          <a:schemeClr val="tx1"/>
                        </a:solidFill>
                        <a:effectLst/>
                        <a:latin typeface="Arial" charset="0"/>
                      </a:endParaRPr>
                    </a:p>
                    <a:p>
                      <a:pPr marL="285750" indent="-285750">
                        <a:buFont typeface="Arial" charset="0"/>
                        <a:buChar char="•"/>
                      </a:pPr>
                      <a:endParaRPr lang="en-US" sz="1400" dirty="0"/>
                    </a:p>
                  </a:txBody>
                  <a:tcPr/>
                </a:tc>
                <a:tc hMerge="1">
                  <a:txBody>
                    <a:bodyPr/>
                    <a:lstStyle/>
                    <a:p>
                      <a:endParaRPr lang="en-US"/>
                    </a:p>
                  </a:txBody>
                  <a:tcPr/>
                </a:tc>
                <a:extLst>
                  <a:ext uri="{0D108BD9-81ED-4DB2-BD59-A6C34878D82A}">
                    <a16:rowId xmlns:a16="http://schemas.microsoft.com/office/drawing/2014/main" val="10003"/>
                  </a:ext>
                </a:extLst>
              </a:tr>
              <a:tr h="1031556">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1" u="none" strike="noStrike" cap="none" normalizeH="0" baseline="0" dirty="0">
                          <a:ln>
                            <a:noFill/>
                          </a:ln>
                          <a:solidFill>
                            <a:schemeClr val="tx1"/>
                          </a:solidFill>
                          <a:effectLst/>
                          <a:latin typeface="Arial" charset="0"/>
                        </a:rPr>
                        <a:t>braided mesh</a:t>
                      </a:r>
                      <a:r>
                        <a:rPr kumimoji="0" lang="x-none" altLang="x-none" sz="1400" b="0" i="0" u="none" strike="noStrike" cap="none" normalizeH="0" baseline="0" dirty="0">
                          <a:ln>
                            <a:noFill/>
                          </a:ln>
                          <a:solidFill>
                            <a:schemeClr val="tx1"/>
                          </a:solidFill>
                          <a:effectLst/>
                          <a:latin typeface="Arial" charset="0"/>
                        </a:rPr>
                        <a:t> </a:t>
                      </a:r>
                      <a:endParaRPr lang="en-US" sz="14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conductor is a second physical channel and also functions as a ground. It is made of aluminum or copper-coated tin.</a:t>
                      </a:r>
                      <a:endParaRPr kumimoji="0" lang="en-US" altLang="x-none" sz="1400" b="0" i="0" u="none" strike="noStrike" cap="none" normalizeH="0" baseline="0" dirty="0">
                        <a:ln>
                          <a:noFill/>
                        </a:ln>
                        <a:solidFill>
                          <a:schemeClr val="tx1"/>
                        </a:solidFill>
                        <a:effectLst/>
                        <a:latin typeface="Arial" charset="0"/>
                      </a:endParaRPr>
                    </a:p>
                    <a:p>
                      <a:pPr marL="285750" indent="-285750">
                        <a:buFont typeface="Arial" charset="0"/>
                        <a:buChar char="•"/>
                      </a:pPr>
                      <a:endParaRPr lang="en-US" sz="1400" dirty="0"/>
                    </a:p>
                    <a:p>
                      <a:pPr marL="285750" indent="-285750">
                        <a:buFont typeface="Arial" charset="0"/>
                        <a:buChar char="•"/>
                      </a:pPr>
                      <a:endParaRPr lang="en-US" sz="1400" dirty="0"/>
                    </a:p>
                  </a:txBody>
                  <a:tcPr/>
                </a:tc>
                <a:tc hMerge="1">
                  <a:txBody>
                    <a:bodyPr/>
                    <a:lstStyle/>
                    <a:p>
                      <a:endParaRPr lang="en-US"/>
                    </a:p>
                  </a:txBody>
                  <a:tcPr/>
                </a:tc>
                <a:extLst>
                  <a:ext uri="{0D108BD9-81ED-4DB2-BD59-A6C34878D82A}">
                    <a16:rowId xmlns:a16="http://schemas.microsoft.com/office/drawing/2014/main" val="10004"/>
                  </a:ext>
                </a:extLst>
              </a:tr>
              <a:tr h="730685">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1" u="none" strike="noStrike" cap="none" normalizeH="0" baseline="0" dirty="0">
                          <a:ln>
                            <a:noFill/>
                          </a:ln>
                          <a:solidFill>
                            <a:schemeClr val="tx1"/>
                          </a:solidFill>
                          <a:effectLst/>
                          <a:latin typeface="Arial" charset="0"/>
                        </a:rPr>
                        <a:t>sheath</a:t>
                      </a:r>
                      <a:r>
                        <a:rPr kumimoji="0" lang="x-none" altLang="x-none" sz="1400" b="0" i="0" u="none" strike="noStrike" cap="none" normalizeH="0" baseline="0" dirty="0">
                          <a:ln>
                            <a:noFill/>
                          </a:ln>
                          <a:solidFill>
                            <a:schemeClr val="tx1"/>
                          </a:solidFill>
                          <a:effectLst/>
                          <a:latin typeface="Arial" charset="0"/>
                        </a:rPr>
                        <a:t> </a:t>
                      </a:r>
                      <a:endParaRPr lang="en-US" sz="1400" dirty="0"/>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is made of PVC plastic and encases the cable, protecting it from external elements.</a:t>
                      </a:r>
                    </a:p>
                    <a:p>
                      <a:pPr marL="285750" indent="-285750">
                        <a:buFont typeface="Arial" charset="0"/>
                        <a:buChar char="•"/>
                      </a:pPr>
                      <a:endParaRPr lang="en-US" sz="1400" dirty="0"/>
                    </a:p>
                    <a:p>
                      <a:pPr marL="285750" indent="-285750">
                        <a:buFont typeface="Arial" charset="0"/>
                        <a:buChar char="•"/>
                      </a:pPr>
                      <a:endParaRPr lang="en-US" sz="1400" dirty="0"/>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2289" name="Picture 68" descr="http://cdn.testout.com/pcpro2016-en-us/en-us/resources/text/coax_fct/coaxial-cable-cros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363" y="1059335"/>
            <a:ext cx="4762500"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9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085"/>
            <a:ext cx="9601200" cy="1485900"/>
          </a:xfrm>
        </p:spPr>
        <p:txBody>
          <a:bodyPr>
            <a:normAutofit/>
          </a:bodyPr>
          <a:lstStyle/>
          <a:p>
            <a:r>
              <a:rPr lang="en-US" sz="2000" b="1" dirty="0"/>
              <a:t>6.3.2 Coaxial Cable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1578990"/>
              </p:ext>
            </p:extLst>
          </p:nvPr>
        </p:nvGraphicFramePr>
        <p:xfrm>
          <a:off x="838200" y="3397328"/>
          <a:ext cx="10515600" cy="2191849"/>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69436">
                <a:tc>
                  <a:txBody>
                    <a:bodyPr/>
                    <a:lstStyle/>
                    <a:p>
                      <a:pPr marL="0" marR="0" algn="ctr">
                        <a:lnSpc>
                          <a:spcPct val="107000"/>
                        </a:lnSpc>
                        <a:spcBef>
                          <a:spcPts val="375"/>
                        </a:spcBef>
                        <a:spcAft>
                          <a:spcPts val="375"/>
                        </a:spcAft>
                      </a:pPr>
                      <a:r>
                        <a:rPr lang="en-US" sz="1400" dirty="0">
                          <a:effectLst/>
                        </a:rPr>
                        <a:t>Type</a:t>
                      </a:r>
                      <a:endParaRPr lang="en-US" sz="1400" dirty="0">
                        <a:effectLst/>
                        <a:latin typeface="Calibri" charset="0"/>
                        <a:ea typeface="Calibri" charset="0"/>
                        <a:cs typeface="Times New Roman" charset="0"/>
                      </a:endParaRPr>
                    </a:p>
                  </a:txBody>
                  <a:tcPr marL="190500" marR="190500" marT="47625" marB="47625" anchor="ctr"/>
                </a:tc>
                <a:tc>
                  <a:txBody>
                    <a:bodyPr/>
                    <a:lstStyle/>
                    <a:p>
                      <a:pPr marL="0" marR="0">
                        <a:lnSpc>
                          <a:spcPct val="107000"/>
                        </a:lnSpc>
                        <a:spcBef>
                          <a:spcPts val="375"/>
                        </a:spcBef>
                        <a:spcAft>
                          <a:spcPts val="375"/>
                        </a:spcAft>
                      </a:pPr>
                      <a:r>
                        <a:rPr lang="en-US" sz="1400" dirty="0">
                          <a:effectLst/>
                        </a:rPr>
                        <a:t>Uses</a:t>
                      </a:r>
                      <a:endParaRPr lang="en-US" sz="1400" dirty="0">
                        <a:effectLst/>
                        <a:latin typeface="Calibri" charset="0"/>
                        <a:ea typeface="Calibri" charset="0"/>
                        <a:cs typeface="Times New Roman" charset="0"/>
                      </a:endParaRPr>
                    </a:p>
                  </a:txBody>
                  <a:tcPr marL="190500" marR="190500" marT="95250" marB="95250" anchor="ctr"/>
                </a:tc>
                <a:tc>
                  <a:txBody>
                    <a:bodyPr/>
                    <a:lstStyle/>
                    <a:p>
                      <a:pPr marL="0" marR="0" algn="ctr">
                        <a:lnSpc>
                          <a:spcPct val="107000"/>
                        </a:lnSpc>
                        <a:spcBef>
                          <a:spcPts val="375"/>
                        </a:spcBef>
                        <a:spcAft>
                          <a:spcPts val="375"/>
                        </a:spcAft>
                      </a:pPr>
                      <a:r>
                        <a:rPr lang="en-US" sz="1400" dirty="0">
                          <a:effectLst/>
                        </a:rPr>
                        <a:t>Resistance Rating</a:t>
                      </a:r>
                      <a:endParaRPr lang="en-US" sz="1400" dirty="0">
                        <a:effectLst/>
                        <a:latin typeface="Calibri" charset="0"/>
                        <a:ea typeface="Calibri" charset="0"/>
                        <a:cs typeface="Times New Roman" charset="0"/>
                      </a:endParaRPr>
                    </a:p>
                  </a:txBody>
                  <a:tcPr marL="190500" marR="190500" marT="47625" marB="47625" anchor="ctr"/>
                </a:tc>
                <a:extLst>
                  <a:ext uri="{0D108BD9-81ED-4DB2-BD59-A6C34878D82A}">
                    <a16:rowId xmlns:a16="http://schemas.microsoft.com/office/drawing/2014/main" val="10000"/>
                  </a:ext>
                </a:extLst>
              </a:tr>
              <a:tr h="705253">
                <a:tc>
                  <a:txBody>
                    <a:bodyPr/>
                    <a:lstStyle/>
                    <a:p>
                      <a:pPr marL="0" marR="0" algn="ctr">
                        <a:lnSpc>
                          <a:spcPct val="107000"/>
                        </a:lnSpc>
                        <a:spcBef>
                          <a:spcPts val="375"/>
                        </a:spcBef>
                        <a:spcAft>
                          <a:spcPts val="375"/>
                        </a:spcAft>
                      </a:pPr>
                      <a:r>
                        <a:rPr lang="en-US" sz="1400">
                          <a:effectLst/>
                        </a:rPr>
                        <a:t>RG-59</a:t>
                      </a:r>
                      <a:endParaRPr lang="en-US" sz="1400">
                        <a:effectLst/>
                        <a:latin typeface="Calibri" charset="0"/>
                        <a:ea typeface="Calibri" charset="0"/>
                        <a:cs typeface="Times New Roman" charset="0"/>
                      </a:endParaRPr>
                    </a:p>
                  </a:txBody>
                  <a:tcPr marL="190500" marR="190500" marT="47625" marB="47625" anchor="ctr"/>
                </a:tc>
                <a:tc>
                  <a:txBody>
                    <a:bodyPr/>
                    <a:lstStyle/>
                    <a:p>
                      <a:pPr marL="0" marR="0">
                        <a:lnSpc>
                          <a:spcPct val="107000"/>
                        </a:lnSpc>
                        <a:spcBef>
                          <a:spcPts val="375"/>
                        </a:spcBef>
                        <a:spcAft>
                          <a:spcPts val="375"/>
                        </a:spcAft>
                      </a:pPr>
                      <a:r>
                        <a:rPr lang="en-US" sz="1400">
                          <a:effectLst/>
                        </a:rPr>
                        <a:t>CCTV video systems; short cable lengths (less than 3 meters) are sometimes used for cable TV</a:t>
                      </a:r>
                      <a:endParaRPr lang="en-US" sz="1400">
                        <a:effectLst/>
                        <a:latin typeface="Calibri" charset="0"/>
                        <a:ea typeface="Calibri" charset="0"/>
                        <a:cs typeface="Times New Roman" charset="0"/>
                      </a:endParaRPr>
                    </a:p>
                  </a:txBody>
                  <a:tcPr marL="190500" marR="190500" marT="95250" marB="95250" anchor="ctr"/>
                </a:tc>
                <a:tc>
                  <a:txBody>
                    <a:bodyPr/>
                    <a:lstStyle/>
                    <a:p>
                      <a:pPr marL="0" marR="0" algn="ctr">
                        <a:lnSpc>
                          <a:spcPct val="107000"/>
                        </a:lnSpc>
                        <a:spcBef>
                          <a:spcPts val="375"/>
                        </a:spcBef>
                        <a:spcAft>
                          <a:spcPts val="375"/>
                        </a:spcAft>
                      </a:pPr>
                      <a:r>
                        <a:rPr lang="en-US" sz="1400" dirty="0">
                          <a:effectLst/>
                        </a:rPr>
                        <a:t>75 ohms</a:t>
                      </a:r>
                      <a:endParaRPr lang="en-US" sz="1400" dirty="0">
                        <a:effectLst/>
                        <a:latin typeface="Calibri" charset="0"/>
                        <a:ea typeface="Calibri" charset="0"/>
                        <a:cs typeface="Times New Roman" charset="0"/>
                      </a:endParaRPr>
                    </a:p>
                  </a:txBody>
                  <a:tcPr marL="190500" marR="190500" marT="47625" marB="47625" anchor="ctr"/>
                </a:tc>
                <a:extLst>
                  <a:ext uri="{0D108BD9-81ED-4DB2-BD59-A6C34878D82A}">
                    <a16:rowId xmlns:a16="http://schemas.microsoft.com/office/drawing/2014/main" val="10001"/>
                  </a:ext>
                </a:extLst>
              </a:tr>
              <a:tr h="475398">
                <a:tc>
                  <a:txBody>
                    <a:bodyPr/>
                    <a:lstStyle/>
                    <a:p>
                      <a:pPr marL="0" marR="0" algn="ctr">
                        <a:lnSpc>
                          <a:spcPct val="107000"/>
                        </a:lnSpc>
                        <a:spcBef>
                          <a:spcPts val="375"/>
                        </a:spcBef>
                        <a:spcAft>
                          <a:spcPts val="375"/>
                        </a:spcAft>
                      </a:pPr>
                      <a:r>
                        <a:rPr lang="en-US" sz="1400">
                          <a:effectLst/>
                        </a:rPr>
                        <a:t>RG-6</a:t>
                      </a:r>
                      <a:endParaRPr lang="en-US" sz="1400">
                        <a:effectLst/>
                        <a:latin typeface="Calibri" charset="0"/>
                        <a:ea typeface="Calibri" charset="0"/>
                        <a:cs typeface="Times New Roman" charset="0"/>
                      </a:endParaRPr>
                    </a:p>
                  </a:txBody>
                  <a:tcPr marL="190500" marR="190500" marT="47625" marB="47625" anchor="ctr"/>
                </a:tc>
                <a:tc>
                  <a:txBody>
                    <a:bodyPr/>
                    <a:lstStyle/>
                    <a:p>
                      <a:pPr marL="0" marR="0">
                        <a:lnSpc>
                          <a:spcPct val="107000"/>
                        </a:lnSpc>
                        <a:spcBef>
                          <a:spcPts val="375"/>
                        </a:spcBef>
                        <a:spcAft>
                          <a:spcPts val="375"/>
                        </a:spcAft>
                      </a:pPr>
                      <a:r>
                        <a:rPr lang="en-US" sz="1400">
                          <a:effectLst/>
                        </a:rPr>
                        <a:t>Cable TV, satellite TV, and broadband cable Internet</a:t>
                      </a:r>
                      <a:endParaRPr lang="en-US" sz="1400">
                        <a:effectLst/>
                        <a:latin typeface="Calibri" charset="0"/>
                        <a:ea typeface="Calibri" charset="0"/>
                        <a:cs typeface="Times New Roman" charset="0"/>
                      </a:endParaRPr>
                    </a:p>
                  </a:txBody>
                  <a:tcPr marL="190500" marR="190500" marT="95250" marB="95250" anchor="ctr"/>
                </a:tc>
                <a:tc>
                  <a:txBody>
                    <a:bodyPr/>
                    <a:lstStyle/>
                    <a:p>
                      <a:pPr marL="0" marR="0" algn="ctr">
                        <a:lnSpc>
                          <a:spcPct val="107000"/>
                        </a:lnSpc>
                        <a:spcBef>
                          <a:spcPts val="375"/>
                        </a:spcBef>
                        <a:spcAft>
                          <a:spcPts val="375"/>
                        </a:spcAft>
                      </a:pPr>
                      <a:r>
                        <a:rPr lang="en-US" sz="1400" dirty="0">
                          <a:effectLst/>
                        </a:rPr>
                        <a:t>75 ohms</a:t>
                      </a:r>
                      <a:endParaRPr lang="en-US" sz="1400" dirty="0">
                        <a:effectLst/>
                        <a:latin typeface="Calibri" charset="0"/>
                        <a:ea typeface="Calibri" charset="0"/>
                        <a:cs typeface="Times New Roman" charset="0"/>
                      </a:endParaRPr>
                    </a:p>
                  </a:txBody>
                  <a:tcPr marL="190500" marR="190500" marT="47625" marB="47625" anchor="ctr"/>
                </a:tc>
                <a:extLst>
                  <a:ext uri="{0D108BD9-81ED-4DB2-BD59-A6C34878D82A}">
                    <a16:rowId xmlns:a16="http://schemas.microsoft.com/office/drawing/2014/main" val="10002"/>
                  </a:ext>
                </a:extLst>
              </a:tr>
            </a:tbl>
          </a:graphicData>
        </a:graphic>
      </p:graphicFrame>
      <p:sp>
        <p:nvSpPr>
          <p:cNvPr id="5" name="TextBox 4"/>
          <p:cNvSpPr txBox="1"/>
          <p:nvPr/>
        </p:nvSpPr>
        <p:spPr>
          <a:xfrm>
            <a:off x="838200" y="5688283"/>
            <a:ext cx="10515600" cy="923330"/>
          </a:xfrm>
          <a:prstGeom prst="rect">
            <a:avLst/>
          </a:prstGeom>
          <a:noFill/>
        </p:spPr>
        <p:txBody>
          <a:bodyPr wrap="square" rtlCol="0">
            <a:spAutoFit/>
          </a:bodyPr>
          <a:lstStyle/>
          <a:p>
            <a:r>
              <a:rPr lang="en-US" dirty="0"/>
              <a:t>Because RG-6 is able to carry a higher-quality signal with much lower signal loss than RG-59, RG-6 cabling should always be used for any coaxial cable implementation.</a:t>
            </a:r>
          </a:p>
          <a:p>
            <a:endParaRPr lang="en-US" dirty="0"/>
          </a:p>
        </p:txBody>
      </p:sp>
      <p:sp>
        <p:nvSpPr>
          <p:cNvPr id="6" name="TextBox 5"/>
          <p:cNvSpPr txBox="1"/>
          <p:nvPr/>
        </p:nvSpPr>
        <p:spPr>
          <a:xfrm>
            <a:off x="838200" y="2973055"/>
            <a:ext cx="10515600" cy="646331"/>
          </a:xfrm>
          <a:prstGeom prst="rect">
            <a:avLst/>
          </a:prstGeom>
          <a:noFill/>
        </p:spPr>
        <p:txBody>
          <a:bodyPr wrap="square" rtlCol="0">
            <a:spAutoFit/>
          </a:bodyPr>
          <a:lstStyle/>
          <a:p>
            <a:r>
              <a:rPr lang="en-US" dirty="0"/>
              <a:t>The table below describes the different coaxial cable grades.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6328610"/>
              </p:ext>
            </p:extLst>
          </p:nvPr>
        </p:nvGraphicFramePr>
        <p:xfrm>
          <a:off x="838200" y="1283077"/>
          <a:ext cx="10515600" cy="1476027"/>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29768">
                <a:tc>
                  <a:txBody>
                    <a:bodyPr/>
                    <a:lstStyle/>
                    <a:p>
                      <a:pPr marL="0" marR="0" algn="ctr">
                        <a:lnSpc>
                          <a:spcPct val="107000"/>
                        </a:lnSpc>
                        <a:spcBef>
                          <a:spcPts val="375"/>
                        </a:spcBef>
                        <a:spcAft>
                          <a:spcPts val="375"/>
                        </a:spcAft>
                      </a:pPr>
                      <a:r>
                        <a:rPr lang="en-US" sz="1400" dirty="0">
                          <a:effectLst/>
                        </a:rPr>
                        <a:t>Advantages</a:t>
                      </a:r>
                      <a:endParaRPr lang="en-US" sz="1400" dirty="0">
                        <a:effectLst/>
                        <a:latin typeface="Calibri" charset="0"/>
                        <a:ea typeface="Calibri" charset="0"/>
                        <a:cs typeface="Times New Roman" charset="0"/>
                      </a:endParaRPr>
                    </a:p>
                  </a:txBody>
                  <a:tcPr marL="190500" marR="190500" marT="47625" marB="47625" anchor="ctr"/>
                </a:tc>
                <a:tc>
                  <a:txBody>
                    <a:bodyPr/>
                    <a:lstStyle/>
                    <a:p>
                      <a:pPr marL="0" marR="0" algn="ctr">
                        <a:lnSpc>
                          <a:spcPct val="107000"/>
                        </a:lnSpc>
                        <a:spcBef>
                          <a:spcPts val="375"/>
                        </a:spcBef>
                        <a:spcAft>
                          <a:spcPts val="375"/>
                        </a:spcAft>
                      </a:pPr>
                      <a:r>
                        <a:rPr lang="en-US" sz="1400" dirty="0">
                          <a:effectLst/>
                        </a:rPr>
                        <a:t>Disadvantages</a:t>
                      </a:r>
                      <a:endParaRPr lang="en-US" sz="1400" dirty="0">
                        <a:effectLst/>
                        <a:latin typeface="Calibri" charset="0"/>
                        <a:ea typeface="Calibri" charset="0"/>
                        <a:cs typeface="Times New Roman" charset="0"/>
                      </a:endParaRPr>
                    </a:p>
                  </a:txBody>
                  <a:tcPr marL="190500" marR="190500" marT="47625" marB="47625" anchor="ctr"/>
                </a:tc>
                <a:extLst>
                  <a:ext uri="{0D108BD9-81ED-4DB2-BD59-A6C34878D82A}">
                    <a16:rowId xmlns:a16="http://schemas.microsoft.com/office/drawing/2014/main" val="10000"/>
                  </a:ext>
                </a:extLst>
              </a:tr>
              <a:tr h="1146259">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400">
                          <a:effectLst/>
                        </a:rPr>
                        <a:t>Less susceptible to electromagnetic Interference (EMI)</a:t>
                      </a:r>
                    </a:p>
                    <a:p>
                      <a:pPr marL="342900" marR="0" lvl="0" indent="-342900">
                        <a:lnSpc>
                          <a:spcPct val="107000"/>
                        </a:lnSpc>
                        <a:spcBef>
                          <a:spcPts val="0"/>
                        </a:spcBef>
                        <a:spcAft>
                          <a:spcPts val="800"/>
                        </a:spcAft>
                        <a:buSzPts val="1000"/>
                        <a:buFont typeface="Symbol" charset="2"/>
                        <a:buChar char=""/>
                        <a:tabLst>
                          <a:tab pos="457200" algn="l"/>
                        </a:tabLst>
                      </a:pPr>
                      <a:r>
                        <a:rPr lang="en-US" sz="1400">
                          <a:effectLst/>
                        </a:rPr>
                        <a:t>Resistant to physical damage</a:t>
                      </a:r>
                    </a:p>
                    <a:p>
                      <a:pPr marL="342900" marR="0" lvl="0" indent="-342900">
                        <a:lnSpc>
                          <a:spcPct val="107000"/>
                        </a:lnSpc>
                        <a:spcBef>
                          <a:spcPts val="0"/>
                        </a:spcBef>
                        <a:spcAft>
                          <a:spcPts val="800"/>
                        </a:spcAft>
                        <a:buSzPts val="1000"/>
                        <a:buFont typeface="Symbol" charset="2"/>
                        <a:buChar char=""/>
                        <a:tabLst>
                          <a:tab pos="457200" algn="l"/>
                        </a:tabLst>
                      </a:pPr>
                      <a:r>
                        <a:rPr lang="en-US" sz="1400">
                          <a:effectLst/>
                        </a:rPr>
                        <a:t>Large existing infrastructure</a:t>
                      </a:r>
                      <a:endParaRPr lang="en-US" sz="1400">
                        <a:effectLst/>
                        <a:latin typeface="Calibri" charset="0"/>
                        <a:ea typeface="Calibri" charset="0"/>
                        <a:cs typeface="Times New Roman" charset="0"/>
                      </a:endParaRPr>
                    </a:p>
                  </a:txBody>
                  <a:tcPr marL="190500" marR="190500" marT="47625" marB="47625"/>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Expensive</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Not very flexible (difficult to bend around corners)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Using splitters degrades signal quality</a:t>
                      </a:r>
                      <a:endParaRPr lang="en-US" sz="1400" dirty="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1"/>
                  </a:ext>
                </a:extLst>
              </a:tr>
            </a:tbl>
          </a:graphicData>
        </a:graphic>
      </p:graphicFrame>
      <p:sp>
        <p:nvSpPr>
          <p:cNvPr id="8" name="TextBox 7"/>
          <p:cNvSpPr txBox="1"/>
          <p:nvPr/>
        </p:nvSpPr>
        <p:spPr>
          <a:xfrm>
            <a:off x="838200" y="886647"/>
            <a:ext cx="10515600" cy="584775"/>
          </a:xfrm>
          <a:prstGeom prst="rect">
            <a:avLst/>
          </a:prstGeom>
          <a:noFill/>
        </p:spPr>
        <p:txBody>
          <a:bodyPr wrap="square" rtlCol="0">
            <a:spAutoFit/>
          </a:bodyPr>
          <a:lstStyle/>
          <a:p>
            <a:r>
              <a:rPr lang="en-US" sz="1400" dirty="0"/>
              <a:t>Coaxial cable has the following advantages and disadvantages:</a:t>
            </a:r>
          </a:p>
          <a:p>
            <a:endParaRPr lang="en-US" dirty="0"/>
          </a:p>
        </p:txBody>
      </p:sp>
    </p:spTree>
    <p:extLst>
      <p:ext uri="{BB962C8B-B14F-4D97-AF65-F5344CB8AC3E}">
        <p14:creationId xmlns:p14="http://schemas.microsoft.com/office/powerpoint/2010/main" val="1193401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98" y="136255"/>
            <a:ext cx="9601200" cy="1485900"/>
          </a:xfrm>
        </p:spPr>
        <p:txBody>
          <a:bodyPr>
            <a:normAutofit/>
          </a:bodyPr>
          <a:lstStyle/>
          <a:p>
            <a:r>
              <a:rPr lang="en-US" sz="2000" b="1" dirty="0"/>
              <a:t>6.3.2 Coaxial Cable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129447"/>
              </p:ext>
            </p:extLst>
          </p:nvPr>
        </p:nvGraphicFramePr>
        <p:xfrm>
          <a:off x="1011196" y="1235700"/>
          <a:ext cx="10515600" cy="4209442"/>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33112">
                <a:tc>
                  <a:txBody>
                    <a:bodyPr/>
                    <a:lstStyle/>
                    <a:p>
                      <a:pPr marL="0" marR="0" algn="ctr">
                        <a:lnSpc>
                          <a:spcPct val="107000"/>
                        </a:lnSpc>
                        <a:spcBef>
                          <a:spcPts val="375"/>
                        </a:spcBef>
                        <a:spcAft>
                          <a:spcPts val="375"/>
                        </a:spcAft>
                      </a:pPr>
                      <a:r>
                        <a:rPr lang="en-US" sz="1600">
                          <a:effectLst/>
                        </a:rPr>
                        <a:t>Connector</a:t>
                      </a:r>
                      <a:endParaRPr lang="en-US" sz="1600">
                        <a:effectLst/>
                        <a:latin typeface="Calibri" charset="0"/>
                        <a:ea typeface="Calibri" charset="0"/>
                        <a:cs typeface="Times New Roman" charset="0"/>
                      </a:endParaRPr>
                    </a:p>
                  </a:txBody>
                  <a:tcPr marL="190500" marR="190500" marT="47625" marB="47625" anchor="ctr"/>
                </a:tc>
                <a:tc>
                  <a:txBody>
                    <a:bodyPr/>
                    <a:lstStyle/>
                    <a:p>
                      <a:pPr marL="0" marR="0">
                        <a:lnSpc>
                          <a:spcPct val="107000"/>
                        </a:lnSpc>
                        <a:spcBef>
                          <a:spcPts val="375"/>
                        </a:spcBef>
                        <a:spcAft>
                          <a:spcPts val="375"/>
                        </a:spcAft>
                      </a:pPr>
                      <a:r>
                        <a:rPr lang="en-US" sz="1600">
                          <a:effectLst/>
                        </a:rPr>
                        <a:t>Description</a:t>
                      </a:r>
                      <a:endParaRPr lang="en-US" sz="160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0"/>
                  </a:ext>
                </a:extLst>
              </a:tr>
              <a:tr h="1999170">
                <a:tc>
                  <a:txBody>
                    <a:bodyPr/>
                    <a:lstStyle/>
                    <a:p>
                      <a:pPr marL="0" marR="0" algn="ctr">
                        <a:lnSpc>
                          <a:spcPct val="107000"/>
                        </a:lnSpc>
                        <a:spcBef>
                          <a:spcPts val="375"/>
                        </a:spcBef>
                        <a:spcAft>
                          <a:spcPts val="375"/>
                        </a:spcAft>
                      </a:pPr>
                      <a:r>
                        <a:rPr lang="en-US" sz="1600" dirty="0">
                          <a:effectLst/>
                        </a:rPr>
                        <a:t>F-Type</a:t>
                      </a:r>
                      <a:br>
                        <a:rPr lang="en-US" sz="1600" dirty="0">
                          <a:effectLst/>
                        </a:rPr>
                      </a:br>
                      <a:endParaRPr lang="en-US" sz="1600" dirty="0">
                        <a:effectLst/>
                        <a:latin typeface="Calibri" charset="0"/>
                        <a:ea typeface="Calibri" charset="0"/>
                        <a:cs typeface="Times New Roman" charset="0"/>
                      </a:endParaRPr>
                    </a:p>
                  </a:txBody>
                  <a:tcPr marL="190500" marR="190500" marT="47625" marB="47625"/>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Crimped onto the cable using a special tool</a:t>
                      </a:r>
                    </a:p>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Used to create cable and satellite TV connections</a:t>
                      </a:r>
                    </a:p>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Used to connect a cable modem to a broadband cable connection</a:t>
                      </a:r>
                    </a:p>
                    <a:p>
                      <a:pPr marL="0" marR="0">
                        <a:lnSpc>
                          <a:spcPct val="107000"/>
                        </a:lnSpc>
                        <a:spcBef>
                          <a:spcPts val="0"/>
                        </a:spcBef>
                        <a:spcAft>
                          <a:spcPts val="600"/>
                        </a:spcAft>
                      </a:pPr>
                      <a:r>
                        <a:rPr lang="en-US" sz="1600">
                          <a:effectLst/>
                        </a:rPr>
                        <a:t>Some F-Type connectors can be twisted onto a cable without needing a special tool. However, these types of connectors can cause signal leakage.</a:t>
                      </a:r>
                      <a:endParaRPr lang="en-US" sz="160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1"/>
                  </a:ext>
                </a:extLst>
              </a:tr>
              <a:tr h="1354579">
                <a:tc>
                  <a:txBody>
                    <a:bodyPr/>
                    <a:lstStyle/>
                    <a:p>
                      <a:pPr marL="0" marR="0" algn="ctr">
                        <a:lnSpc>
                          <a:spcPct val="107000"/>
                        </a:lnSpc>
                        <a:spcBef>
                          <a:spcPts val="0"/>
                        </a:spcBef>
                        <a:spcAft>
                          <a:spcPts val="0"/>
                        </a:spcAft>
                      </a:pPr>
                      <a:r>
                        <a:rPr lang="en-US" sz="1600" dirty="0">
                          <a:effectLst/>
                        </a:rPr>
                        <a:t>BNC</a:t>
                      </a:r>
                      <a:endParaRPr lang="en-US" sz="1600" dirty="0">
                        <a:effectLst/>
                        <a:latin typeface="Calibri" charset="0"/>
                        <a:ea typeface="Calibri" charset="0"/>
                        <a:cs typeface="Times New Roman" charset="0"/>
                      </a:endParaRPr>
                    </a:p>
                  </a:txBody>
                  <a:tcPr marL="190500" marR="190500" marT="47625" marB="47625"/>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Molded onto the cable</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Used in legacy 10Base2 Ethernet networks</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Used in specialized industries</a:t>
                      </a:r>
                      <a:endParaRPr lang="en-US" sz="1600" dirty="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2"/>
                  </a:ext>
                </a:extLst>
              </a:tr>
            </a:tbl>
          </a:graphicData>
        </a:graphic>
      </p:graphicFrame>
      <p:pic>
        <p:nvPicPr>
          <p:cNvPr id="10242" name="Picture 69" descr="http://cdn.testout.com/pcpro2016-en-us/en-us/resources/text/coax_fct/coaxial-connector-f-type-crimp-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433" y="2419461"/>
            <a:ext cx="2032000" cy="92096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70" descr="http://cdn.testout.com/pcpro2016-en-us/en-us/resources/text/coax_fct/coaxial-connector-bnc-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433" y="4429065"/>
            <a:ext cx="2032000" cy="920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4698" y="748270"/>
            <a:ext cx="10515600" cy="584775"/>
          </a:xfrm>
          <a:prstGeom prst="rect">
            <a:avLst/>
          </a:prstGeom>
          <a:noFill/>
        </p:spPr>
        <p:txBody>
          <a:bodyPr wrap="square" rtlCol="0">
            <a:spAutoFit/>
          </a:bodyPr>
          <a:lstStyle/>
          <a:p>
            <a:r>
              <a:rPr lang="en-US" sz="1400" dirty="0"/>
              <a:t>The following table describes the two most common types of connectors used with coaxial cable</a:t>
            </a:r>
          </a:p>
          <a:p>
            <a:endParaRPr lang="en-US" dirty="0"/>
          </a:p>
        </p:txBody>
      </p:sp>
    </p:spTree>
    <p:extLst>
      <p:ext uri="{BB962C8B-B14F-4D97-AF65-F5344CB8AC3E}">
        <p14:creationId xmlns:p14="http://schemas.microsoft.com/office/powerpoint/2010/main" val="195763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00" y="-258988"/>
            <a:ext cx="9601200" cy="515155"/>
          </a:xfrm>
        </p:spPr>
        <p:txBody>
          <a:bodyPr>
            <a:normAutofit fontScale="90000"/>
          </a:bodyPr>
          <a:lstStyle/>
          <a:p>
            <a:br>
              <a:rPr lang="en-US" dirty="0"/>
            </a:br>
            <a:r>
              <a:rPr lang="en-US" sz="2000" b="1" dirty="0"/>
              <a:t>6.3.3 Twisted Pair Facts</a:t>
            </a:r>
            <a:br>
              <a:rPr lang="en-US" b="1"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1145794"/>
              </p:ext>
            </p:extLst>
          </p:nvPr>
        </p:nvGraphicFramePr>
        <p:xfrm>
          <a:off x="1025132" y="677124"/>
          <a:ext cx="10671266" cy="5713403"/>
        </p:xfrm>
        <a:graphic>
          <a:graphicData uri="http://schemas.openxmlformats.org/drawingml/2006/table">
            <a:tbl>
              <a:tblPr firstRow="1" bandRow="1">
                <a:tableStyleId>{5C22544A-7EE6-4342-B048-85BDC9FD1C3A}</a:tableStyleId>
              </a:tblPr>
              <a:tblGrid>
                <a:gridCol w="5335633">
                  <a:extLst>
                    <a:ext uri="{9D8B030D-6E8A-4147-A177-3AD203B41FA5}">
                      <a16:colId xmlns:a16="http://schemas.microsoft.com/office/drawing/2014/main" val="20000"/>
                    </a:ext>
                  </a:extLst>
                </a:gridCol>
                <a:gridCol w="5335633">
                  <a:extLst>
                    <a:ext uri="{9D8B030D-6E8A-4147-A177-3AD203B41FA5}">
                      <a16:colId xmlns:a16="http://schemas.microsoft.com/office/drawing/2014/main" val="20001"/>
                    </a:ext>
                  </a:extLst>
                </a:gridCol>
              </a:tblGrid>
              <a:tr h="1460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Twisted pair cables support a wide range of fast, modern network standards. </a:t>
                      </a:r>
                      <a:endParaRPr kumimoji="0" lang="en-US" altLang="x-none" sz="1400" b="0" i="0" u="none" strike="noStrike" cap="none" normalizeH="0" baseline="0" dirty="0">
                        <a:ln>
                          <a:noFill/>
                        </a:ln>
                        <a:solidFill>
                          <a:schemeClr val="tx1"/>
                        </a:solidFill>
                        <a:effectLst/>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altLang="x-none" sz="1400" b="0" i="0" u="none" strike="noStrike" cap="none" normalizeH="0" baseline="0" dirty="0">
                        <a:ln>
                          <a:noFill/>
                        </a:ln>
                        <a:solidFill>
                          <a:schemeClr val="tx1"/>
                        </a:solidFill>
                        <a:effectLst/>
                        <a:latin typeface="Arial"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Twisted pair cabling is composed of the following components:</a:t>
                      </a:r>
                    </a:p>
                    <a:p>
                      <a:endParaRPr lang="en-US" sz="1400" dirty="0"/>
                    </a:p>
                  </a:txBody>
                  <a:tcPr/>
                </a:tc>
                <a:tc rowSpan="2">
                  <a:txBody>
                    <a:bodyPr/>
                    <a:lstStyle/>
                    <a:p>
                      <a:endParaRPr lang="en-US" sz="1400" dirty="0"/>
                    </a:p>
                  </a:txBody>
                  <a:tcPr/>
                </a:tc>
                <a:extLst>
                  <a:ext uri="{0D108BD9-81ED-4DB2-BD59-A6C34878D82A}">
                    <a16:rowId xmlns:a16="http://schemas.microsoft.com/office/drawing/2014/main" val="10000"/>
                  </a:ext>
                </a:extLst>
              </a:tr>
              <a:tr h="1688051">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Four pairs of copper wires carry the data signals (one wire in the pair carries a positive signal, the other carries a negative signal). </a:t>
                      </a:r>
                      <a:endParaRPr kumimoji="0" lang="en-US" altLang="x-none" sz="1400" b="0" i="0" u="none" strike="noStrike" cap="none" normalizeH="0" baseline="0" dirty="0">
                        <a:ln>
                          <a:noFill/>
                        </a:ln>
                        <a:solidFill>
                          <a:schemeClr val="tx1"/>
                        </a:solidFill>
                        <a:effectLst/>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altLang="x-none" sz="1400" b="0" i="0" u="none" strike="noStrike" cap="none" normalizeH="0" baseline="0" dirty="0">
                        <a:ln>
                          <a:noFill/>
                        </a:ln>
                        <a:solidFill>
                          <a:schemeClr val="tx1"/>
                        </a:solidFill>
                        <a:effectLst/>
                        <a:latin typeface="Arial"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x-none" altLang="x-none" sz="1400" b="0" i="0" u="none" strike="noStrike" cap="none" normalizeH="0" baseline="0" dirty="0">
                          <a:ln>
                            <a:noFill/>
                          </a:ln>
                          <a:solidFill>
                            <a:schemeClr val="tx1"/>
                          </a:solidFill>
                          <a:effectLst/>
                          <a:latin typeface="Arial" charset="0"/>
                        </a:rPr>
                        <a:t>Wires are twisted into pairs to reduce the effects of electromagnetic interference and crosstalk.</a:t>
                      </a:r>
                    </a:p>
                    <a:p>
                      <a:endParaRPr lang="en-US" sz="1400" dirty="0"/>
                    </a:p>
                  </a:txBody>
                  <a:tcPr/>
                </a:tc>
                <a:tc vMerge="1">
                  <a:txBody>
                    <a:bodyPr/>
                    <a:lstStyle/>
                    <a:p>
                      <a:endParaRPr lang="en-US" dirty="0"/>
                    </a:p>
                  </a:txBody>
                  <a:tcPr/>
                </a:tc>
                <a:extLst>
                  <a:ext uri="{0D108BD9-81ED-4DB2-BD59-A6C34878D82A}">
                    <a16:rowId xmlns:a16="http://schemas.microsoft.com/office/drawing/2014/main" val="10001"/>
                  </a:ext>
                </a:extLst>
              </a:tr>
              <a:tr h="5518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x-none" sz="1400" b="0" i="0" u="none" strike="noStrike" cap="none" normalizeH="0" baseline="0" dirty="0">
                          <a:ln>
                            <a:noFill/>
                          </a:ln>
                          <a:solidFill>
                            <a:schemeClr val="tx1"/>
                          </a:solidFill>
                          <a:effectLst/>
                          <a:latin typeface="Arial" charset="0"/>
                        </a:rPr>
                        <a:t>PVC plastic insulation surrounds each copper wire.</a:t>
                      </a:r>
                    </a:p>
                    <a:p>
                      <a:endParaRPr lang="en-US" sz="1400" dirty="0"/>
                    </a:p>
                  </a:txBody>
                  <a:tcPr/>
                </a:tc>
                <a:tc hMerge="1">
                  <a:txBody>
                    <a:bodyPr/>
                    <a:lstStyle/>
                    <a:p>
                      <a:endParaRPr lang="en-US"/>
                    </a:p>
                  </a:txBody>
                  <a:tcPr/>
                </a:tc>
                <a:extLst>
                  <a:ext uri="{0D108BD9-81ED-4DB2-BD59-A6C34878D82A}">
                    <a16:rowId xmlns:a16="http://schemas.microsoft.com/office/drawing/2014/main" val="10002"/>
                  </a:ext>
                </a:extLst>
              </a:tr>
              <a:tr h="5518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x-none" sz="1400" b="0" i="0" u="none" strike="noStrike" cap="none" normalizeH="0" baseline="0" dirty="0">
                          <a:ln>
                            <a:noFill/>
                          </a:ln>
                          <a:solidFill>
                            <a:schemeClr val="tx1"/>
                          </a:solidFill>
                          <a:effectLst/>
                          <a:latin typeface="Arial" charset="0"/>
                        </a:rPr>
                        <a:t>An outer plastic sheath bundles the wires together and protects them.</a:t>
                      </a:r>
                    </a:p>
                    <a:p>
                      <a:endParaRPr lang="en-US" sz="1400" dirty="0"/>
                    </a:p>
                  </a:txBody>
                  <a:tcPr/>
                </a:tc>
                <a:tc hMerge="1">
                  <a:txBody>
                    <a:bodyPr/>
                    <a:lstStyle/>
                    <a:p>
                      <a:endParaRPr lang="en-US"/>
                    </a:p>
                  </a:txBody>
                  <a:tcPr/>
                </a:tc>
                <a:extLst>
                  <a:ext uri="{0D108BD9-81ED-4DB2-BD59-A6C34878D82A}">
                    <a16:rowId xmlns:a16="http://schemas.microsoft.com/office/drawing/2014/main" val="10003"/>
                  </a:ext>
                </a:extLst>
              </a:tr>
              <a:tr h="1460813">
                <a:tc gridSpan="2">
                  <a:txBody>
                    <a:bodyPr/>
                    <a:lstStyle/>
                    <a:p>
                      <a:pPr marL="742950" lvl="1" indent="-285750" eaLnBrk="0" fontAlgn="base" hangingPunct="0">
                        <a:spcBef>
                          <a:spcPct val="0"/>
                        </a:spcBef>
                        <a:spcAft>
                          <a:spcPct val="0"/>
                        </a:spcAft>
                        <a:buFont typeface="Arial" charset="0"/>
                        <a:buChar char="•"/>
                      </a:pPr>
                      <a:r>
                        <a:rPr kumimoji="0" lang="x-none" altLang="x-none" sz="1400" b="0" i="0" u="none" strike="noStrike" cap="none" normalizeH="0" baseline="0" dirty="0">
                          <a:ln>
                            <a:noFill/>
                          </a:ln>
                          <a:solidFill>
                            <a:schemeClr val="tx1"/>
                          </a:solidFill>
                          <a:effectLst/>
                          <a:latin typeface="Arial" charset="0"/>
                        </a:rPr>
                        <a:t>Unshielded twisted pair (UTP) has only an outer plastic sheath. UTP cables are easier to work with and are less expensive than shielded cables.</a:t>
                      </a:r>
                      <a:endParaRPr kumimoji="0" lang="en-US" altLang="x-none" sz="1400" b="0" i="0" u="none" strike="noStrike" cap="none" normalizeH="0" baseline="0" dirty="0">
                        <a:ln>
                          <a:noFill/>
                        </a:ln>
                        <a:solidFill>
                          <a:schemeClr val="tx1"/>
                        </a:solidFill>
                        <a:effectLst/>
                        <a:latin typeface="Arial" charset="0"/>
                      </a:endParaRPr>
                    </a:p>
                    <a:p>
                      <a:pPr marL="742950" lvl="1" indent="-285750" eaLnBrk="0" fontAlgn="base" hangingPunct="0">
                        <a:spcBef>
                          <a:spcPct val="0"/>
                        </a:spcBef>
                        <a:spcAft>
                          <a:spcPct val="0"/>
                        </a:spcAft>
                        <a:buFont typeface="Arial" charset="0"/>
                        <a:buChar char="•"/>
                      </a:pPr>
                      <a:endParaRPr kumimoji="0" lang="x-none" altLang="x-none" sz="1400" b="0" i="0" u="none" strike="noStrike" cap="none" normalizeH="0" baseline="0" dirty="0">
                        <a:ln>
                          <a:noFill/>
                        </a:ln>
                        <a:solidFill>
                          <a:schemeClr val="tx1"/>
                        </a:solidFill>
                        <a:effectLst/>
                        <a:latin typeface="Arial" charset="0"/>
                      </a:endParaRPr>
                    </a:p>
                    <a:p>
                      <a:pPr marL="742950" lvl="1" indent="-285750" eaLnBrk="0" fontAlgn="base" hangingPunct="0">
                        <a:spcBef>
                          <a:spcPct val="0"/>
                        </a:spcBef>
                        <a:spcAft>
                          <a:spcPct val="0"/>
                        </a:spcAft>
                        <a:buFont typeface="Arial" charset="0"/>
                        <a:buChar char="•"/>
                      </a:pPr>
                      <a:r>
                        <a:rPr kumimoji="0" lang="x-none" altLang="x-none" sz="1400" b="0" i="0" u="none" strike="noStrike" cap="none" normalizeH="0" baseline="0" dirty="0">
                          <a:ln>
                            <a:noFill/>
                          </a:ln>
                          <a:solidFill>
                            <a:schemeClr val="tx1"/>
                          </a:solidFill>
                          <a:effectLst/>
                          <a:latin typeface="Arial" charset="0"/>
                        </a:rPr>
                        <a:t>Shielded twisted pair (STP) has a grounded outer copper shield around the entire wire bundle or around each wire pair. STP provides additional EMI protection, but costs considerably more than UTP.</a:t>
                      </a:r>
                    </a:p>
                    <a:p>
                      <a:endParaRPr lang="en-US" sz="1400" dirty="0"/>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9217" name="Picture 73" descr="http://cdn.testout.com/pcpro2016-en-us/en-us/resources/text/twst_fct/utp-stp-cabl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71" y="852755"/>
            <a:ext cx="4321326" cy="277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97" y="195242"/>
            <a:ext cx="9601200" cy="1485900"/>
          </a:xfrm>
        </p:spPr>
        <p:txBody>
          <a:bodyPr>
            <a:normAutofit/>
          </a:bodyPr>
          <a:lstStyle/>
          <a:p>
            <a:r>
              <a:rPr lang="en-US" sz="2000" b="1" dirty="0"/>
              <a:t>6.3.3 Twisted Pair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71411"/>
              </p:ext>
            </p:extLst>
          </p:nvPr>
        </p:nvGraphicFramePr>
        <p:xfrm>
          <a:off x="879297" y="1280266"/>
          <a:ext cx="10515600" cy="2766922"/>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36025">
                <a:tc>
                  <a:txBody>
                    <a:bodyPr/>
                    <a:lstStyle/>
                    <a:p>
                      <a:pPr marL="0" marR="0" algn="ctr">
                        <a:lnSpc>
                          <a:spcPct val="107000"/>
                        </a:lnSpc>
                        <a:spcBef>
                          <a:spcPts val="375"/>
                        </a:spcBef>
                        <a:spcAft>
                          <a:spcPts val="375"/>
                        </a:spcAft>
                      </a:pPr>
                      <a:r>
                        <a:rPr lang="en-US" sz="1050" dirty="0">
                          <a:effectLst/>
                        </a:rPr>
                        <a:t>Advantages</a:t>
                      </a:r>
                      <a:endParaRPr lang="en-US" sz="1100" dirty="0">
                        <a:effectLst/>
                        <a:latin typeface="Calibri" charset="0"/>
                        <a:ea typeface="Calibri" charset="0"/>
                        <a:cs typeface="Times New Roman" charset="0"/>
                      </a:endParaRPr>
                    </a:p>
                  </a:txBody>
                  <a:tcPr marL="190500" marR="190500" marT="47625" marB="47625" anchor="ctr"/>
                </a:tc>
                <a:tc>
                  <a:txBody>
                    <a:bodyPr/>
                    <a:lstStyle/>
                    <a:p>
                      <a:pPr marL="0" marR="0" algn="ctr">
                        <a:lnSpc>
                          <a:spcPct val="107000"/>
                        </a:lnSpc>
                        <a:spcBef>
                          <a:spcPts val="375"/>
                        </a:spcBef>
                        <a:spcAft>
                          <a:spcPts val="375"/>
                        </a:spcAft>
                      </a:pPr>
                      <a:r>
                        <a:rPr lang="en-US" sz="1050">
                          <a:effectLst/>
                        </a:rPr>
                        <a:t>Disadvantages</a:t>
                      </a:r>
                      <a:endParaRPr lang="en-US" sz="1100">
                        <a:effectLst/>
                        <a:latin typeface="Calibri" charset="0"/>
                        <a:ea typeface="Calibri" charset="0"/>
                        <a:cs typeface="Times New Roman" charset="0"/>
                      </a:endParaRPr>
                    </a:p>
                  </a:txBody>
                  <a:tcPr marL="190500" marR="190500" marT="47625" marB="47625" anchor="ctr"/>
                </a:tc>
                <a:extLst>
                  <a:ext uri="{0D108BD9-81ED-4DB2-BD59-A6C34878D82A}">
                    <a16:rowId xmlns:a16="http://schemas.microsoft.com/office/drawing/2014/main" val="10000"/>
                  </a:ext>
                </a:extLst>
              </a:tr>
              <a:tr h="2230897">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Inexpensive compared to other media types</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Easy to install and manage</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Very common (media and tools are easy to obtain)</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The most common (and most supported) network medium</a:t>
                      </a:r>
                      <a:endParaRPr lang="en-US" sz="1600" dirty="0">
                        <a:effectLst/>
                        <a:latin typeface="Calibri" charset="0"/>
                        <a:ea typeface="Calibri" charset="0"/>
                        <a:cs typeface="Times New Roman" charset="0"/>
                      </a:endParaRPr>
                    </a:p>
                  </a:txBody>
                  <a:tcPr marL="190500" marR="190500" marT="47625" marB="47625" anchor="ctr"/>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Very susceptible to EMI</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Cables are easily damaged</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Vulnerable to eavesdropping</a:t>
                      </a:r>
                      <a:endParaRPr lang="en-US" sz="1600" dirty="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1"/>
                  </a:ext>
                </a:extLst>
              </a:tr>
            </a:tbl>
          </a:graphicData>
        </a:graphic>
      </p:graphicFrame>
      <p:sp>
        <p:nvSpPr>
          <p:cNvPr id="5" name="TextBox 4"/>
          <p:cNvSpPr txBox="1"/>
          <p:nvPr/>
        </p:nvSpPr>
        <p:spPr>
          <a:xfrm>
            <a:off x="879297" y="608752"/>
            <a:ext cx="10474503" cy="369332"/>
          </a:xfrm>
          <a:prstGeom prst="rect">
            <a:avLst/>
          </a:prstGeom>
          <a:noFill/>
        </p:spPr>
        <p:txBody>
          <a:bodyPr wrap="square" rtlCol="0">
            <a:spAutoFit/>
          </a:bodyPr>
          <a:lstStyle/>
          <a:p>
            <a:r>
              <a:rPr lang="en-US" dirty="0"/>
              <a:t>Twisted pair cable has the following advantages and disadvantages:</a:t>
            </a:r>
          </a:p>
        </p:txBody>
      </p:sp>
    </p:spTree>
    <p:extLst>
      <p:ext uri="{BB962C8B-B14F-4D97-AF65-F5344CB8AC3E}">
        <p14:creationId xmlns:p14="http://schemas.microsoft.com/office/powerpoint/2010/main" val="129912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317"/>
            <a:ext cx="9601200" cy="1485900"/>
          </a:xfrm>
        </p:spPr>
        <p:txBody>
          <a:bodyPr>
            <a:normAutofit/>
          </a:bodyPr>
          <a:lstStyle/>
          <a:p>
            <a:r>
              <a:rPr lang="en-US" sz="2000" b="1" dirty="0"/>
              <a:t>6.3.3 Twisted Pair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566752"/>
              </p:ext>
            </p:extLst>
          </p:nvPr>
        </p:nvGraphicFramePr>
        <p:xfrm>
          <a:off x="914400" y="1196876"/>
          <a:ext cx="10515600" cy="4769501"/>
        </p:xfrm>
        <a:graphic>
          <a:graphicData uri="http://schemas.openxmlformats.org/drawingml/2006/table">
            <a:tbl>
              <a:tblPr firstRow="1" firstCol="1" bandRow="1">
                <a:tableStyleId>{5C22544A-7EE6-4342-B048-85BDC9FD1C3A}</a:tableStyleId>
              </a:tblPr>
              <a:tblGrid>
                <a:gridCol w="1511105">
                  <a:extLst>
                    <a:ext uri="{9D8B030D-6E8A-4147-A177-3AD203B41FA5}">
                      <a16:colId xmlns:a16="http://schemas.microsoft.com/office/drawing/2014/main" val="20000"/>
                    </a:ext>
                  </a:extLst>
                </a:gridCol>
                <a:gridCol w="1336430">
                  <a:extLst>
                    <a:ext uri="{9D8B030D-6E8A-4147-A177-3AD203B41FA5}">
                      <a16:colId xmlns:a16="http://schemas.microsoft.com/office/drawing/2014/main" val="20001"/>
                    </a:ext>
                  </a:extLst>
                </a:gridCol>
                <a:gridCol w="1885071">
                  <a:extLst>
                    <a:ext uri="{9D8B030D-6E8A-4147-A177-3AD203B41FA5}">
                      <a16:colId xmlns:a16="http://schemas.microsoft.com/office/drawing/2014/main" val="20002"/>
                    </a:ext>
                  </a:extLst>
                </a:gridCol>
                <a:gridCol w="1420837">
                  <a:extLst>
                    <a:ext uri="{9D8B030D-6E8A-4147-A177-3AD203B41FA5}">
                      <a16:colId xmlns:a16="http://schemas.microsoft.com/office/drawing/2014/main" val="20003"/>
                    </a:ext>
                  </a:extLst>
                </a:gridCol>
                <a:gridCol w="4362157">
                  <a:extLst>
                    <a:ext uri="{9D8B030D-6E8A-4147-A177-3AD203B41FA5}">
                      <a16:colId xmlns:a16="http://schemas.microsoft.com/office/drawing/2014/main" val="20004"/>
                    </a:ext>
                  </a:extLst>
                </a:gridCol>
              </a:tblGrid>
              <a:tr h="214154">
                <a:tc>
                  <a:txBody>
                    <a:bodyPr/>
                    <a:lstStyle/>
                    <a:p>
                      <a:pPr marL="0" marR="0" algn="ctr">
                        <a:lnSpc>
                          <a:spcPct val="107000"/>
                        </a:lnSpc>
                        <a:spcBef>
                          <a:spcPts val="375"/>
                        </a:spcBef>
                        <a:spcAft>
                          <a:spcPts val="375"/>
                        </a:spcAft>
                      </a:pPr>
                      <a:r>
                        <a:rPr lang="en-US" sz="1200">
                          <a:effectLst/>
                        </a:rPr>
                        <a:t>Category</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Connector</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Speed</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Frequency</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Description</a:t>
                      </a:r>
                      <a:endParaRPr lang="en-US" sz="1200">
                        <a:effectLst/>
                        <a:latin typeface="Calibri" charset="0"/>
                        <a:ea typeface="Calibri" charset="0"/>
                        <a:cs typeface="Times New Roman" charset="0"/>
                      </a:endParaRPr>
                    </a:p>
                  </a:txBody>
                  <a:tcPr marL="152904" marR="152904" marT="38225" marB="38225" anchor="ctr"/>
                </a:tc>
                <a:extLst>
                  <a:ext uri="{0D108BD9-81ED-4DB2-BD59-A6C34878D82A}">
                    <a16:rowId xmlns:a16="http://schemas.microsoft.com/office/drawing/2014/main" val="10000"/>
                  </a:ext>
                </a:extLst>
              </a:tr>
              <a:tr h="944656">
                <a:tc>
                  <a:txBody>
                    <a:bodyPr/>
                    <a:lstStyle/>
                    <a:p>
                      <a:pPr marL="0" marR="0" algn="ctr">
                        <a:lnSpc>
                          <a:spcPct val="107000"/>
                        </a:lnSpc>
                        <a:spcBef>
                          <a:spcPts val="375"/>
                        </a:spcBef>
                        <a:spcAft>
                          <a:spcPts val="375"/>
                        </a:spcAft>
                      </a:pPr>
                      <a:r>
                        <a:rPr lang="en-US" sz="1200">
                          <a:effectLst/>
                        </a:rPr>
                        <a:t>Phone cable</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dirty="0">
                          <a:effectLst/>
                        </a:rPr>
                        <a:t>RJ-11</a:t>
                      </a:r>
                      <a:endParaRPr lang="en-US" sz="1200" dirty="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10 Mbps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N/A</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dirty="0">
                          <a:effectLst/>
                        </a:rPr>
                        <a:t>Used to connect a modem to a phone jack in a wall outlet to establish a dial-up Internet connection</a:t>
                      </a:r>
                      <a:br>
                        <a:rPr lang="en-US" sz="1200" dirty="0">
                          <a:effectLst/>
                        </a:rPr>
                      </a:br>
                      <a:r>
                        <a:rPr lang="en-US" sz="1200" dirty="0">
                          <a:effectLst/>
                        </a:rPr>
                        <a:t>Has two pairs of twisted cable (a total of 4 wires).</a:t>
                      </a:r>
                      <a:endParaRPr lang="en-US" sz="1200" dirty="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1"/>
                  </a:ext>
                </a:extLst>
              </a:tr>
              <a:tr h="542215">
                <a:tc>
                  <a:txBody>
                    <a:bodyPr/>
                    <a:lstStyle/>
                    <a:p>
                      <a:pPr marL="0" marR="0" algn="ctr">
                        <a:lnSpc>
                          <a:spcPct val="107000"/>
                        </a:lnSpc>
                        <a:spcBef>
                          <a:spcPts val="375"/>
                        </a:spcBef>
                        <a:spcAft>
                          <a:spcPts val="375"/>
                        </a:spcAft>
                      </a:pPr>
                      <a:r>
                        <a:rPr lang="en-US" sz="1200">
                          <a:effectLst/>
                        </a:rPr>
                        <a:t>Cat 3</a:t>
                      </a:r>
                      <a:endParaRPr lang="en-US" sz="1200">
                        <a:effectLst/>
                        <a:latin typeface="Calibri" charset="0"/>
                        <a:ea typeface="Calibri" charset="0"/>
                        <a:cs typeface="Times New Roman" charset="0"/>
                      </a:endParaRPr>
                    </a:p>
                  </a:txBody>
                  <a:tcPr marL="152904" marR="152904" marT="38225" marB="38225" anchor="ctr"/>
                </a:tc>
                <a:tc rowSpan="6">
                  <a:txBody>
                    <a:bodyPr/>
                    <a:lstStyle/>
                    <a:p>
                      <a:pPr marL="0" marR="0" algn="ctr">
                        <a:lnSpc>
                          <a:spcPct val="107000"/>
                        </a:lnSpc>
                        <a:spcBef>
                          <a:spcPts val="375"/>
                        </a:spcBef>
                        <a:spcAft>
                          <a:spcPts val="375"/>
                        </a:spcAft>
                      </a:pPr>
                      <a:r>
                        <a:rPr lang="en-US" sz="1200" dirty="0">
                          <a:effectLst/>
                        </a:rPr>
                        <a:t>RJ-45</a:t>
                      </a:r>
                      <a:endParaRPr lang="en-US" sz="1200" dirty="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10 Mbps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16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Designed for use with 10 megabit Ethernet or 16 megabit token ring.</a:t>
                      </a:r>
                      <a:endParaRPr lang="en-US" sz="120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2"/>
                  </a:ext>
                </a:extLst>
              </a:tr>
              <a:tr h="408068">
                <a:tc>
                  <a:txBody>
                    <a:bodyPr/>
                    <a:lstStyle/>
                    <a:p>
                      <a:pPr marL="0" marR="0" algn="ctr">
                        <a:lnSpc>
                          <a:spcPct val="107000"/>
                        </a:lnSpc>
                        <a:spcBef>
                          <a:spcPts val="375"/>
                        </a:spcBef>
                        <a:spcAft>
                          <a:spcPts val="375"/>
                        </a:spcAft>
                      </a:pPr>
                      <a:r>
                        <a:rPr lang="en-US" sz="1200" dirty="0">
                          <a:effectLst/>
                        </a:rPr>
                        <a:t>Cat 5</a:t>
                      </a:r>
                      <a:endParaRPr lang="en-US" sz="1200" dirty="0">
                        <a:effectLst/>
                        <a:latin typeface="Calibri" charset="0"/>
                        <a:ea typeface="Calibri" charset="0"/>
                        <a:cs typeface="Times New Roman" charset="0"/>
                      </a:endParaRPr>
                    </a:p>
                  </a:txBody>
                  <a:tcPr marL="152904" marR="152904" marT="38225" marB="38225" anchor="ctr"/>
                </a:tc>
                <a:tc vMerge="1">
                  <a:txBody>
                    <a:bodyPr/>
                    <a:lstStyle/>
                    <a:p>
                      <a:endParaRPr lang="en-US"/>
                    </a:p>
                  </a:txBody>
                  <a:tcPr/>
                </a:tc>
                <a:tc>
                  <a:txBody>
                    <a:bodyPr/>
                    <a:lstStyle/>
                    <a:p>
                      <a:pPr marL="0" marR="0" algn="ctr">
                        <a:lnSpc>
                          <a:spcPct val="107000"/>
                        </a:lnSpc>
                        <a:spcBef>
                          <a:spcPts val="375"/>
                        </a:spcBef>
                        <a:spcAft>
                          <a:spcPts val="375"/>
                        </a:spcAft>
                      </a:pPr>
                      <a:r>
                        <a:rPr lang="en-US" sz="1200">
                          <a:effectLst/>
                        </a:rPr>
                        <a:t>100 Mbps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100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Supports up to 100 Mbps Ethernet.</a:t>
                      </a:r>
                      <a:endParaRPr lang="en-US" sz="120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3"/>
                  </a:ext>
                </a:extLst>
              </a:tr>
              <a:tr h="944656">
                <a:tc>
                  <a:txBody>
                    <a:bodyPr/>
                    <a:lstStyle/>
                    <a:p>
                      <a:pPr marL="0" marR="0" algn="ctr">
                        <a:lnSpc>
                          <a:spcPct val="107000"/>
                        </a:lnSpc>
                        <a:spcBef>
                          <a:spcPts val="375"/>
                        </a:spcBef>
                        <a:spcAft>
                          <a:spcPts val="375"/>
                        </a:spcAft>
                      </a:pPr>
                      <a:r>
                        <a:rPr lang="en-US" sz="1200">
                          <a:effectLst/>
                        </a:rPr>
                        <a:t>Cat 5e</a:t>
                      </a:r>
                      <a:endParaRPr lang="en-US" sz="1200">
                        <a:effectLst/>
                        <a:latin typeface="Calibri" charset="0"/>
                        <a:ea typeface="Calibri" charset="0"/>
                        <a:cs typeface="Times New Roman" charset="0"/>
                      </a:endParaRPr>
                    </a:p>
                  </a:txBody>
                  <a:tcPr marL="152904" marR="152904" marT="38225" marB="38225" anchor="ctr"/>
                </a:tc>
                <a:tc vMerge="1">
                  <a:txBody>
                    <a:bodyPr/>
                    <a:lstStyle/>
                    <a:p>
                      <a:endParaRPr lang="en-US"/>
                    </a:p>
                  </a:txBody>
                  <a:tcPr/>
                </a:tc>
                <a:tc>
                  <a:txBody>
                    <a:bodyPr/>
                    <a:lstStyle/>
                    <a:p>
                      <a:pPr marL="0" marR="0" algn="ctr">
                        <a:lnSpc>
                          <a:spcPct val="107000"/>
                        </a:lnSpc>
                        <a:spcBef>
                          <a:spcPts val="375"/>
                        </a:spcBef>
                        <a:spcAft>
                          <a:spcPts val="375"/>
                        </a:spcAft>
                      </a:pPr>
                      <a:r>
                        <a:rPr lang="en-US" sz="1200">
                          <a:effectLst/>
                        </a:rPr>
                        <a:t>1000 Mbps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100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Similar to Cat 5 but provides better EMI protection. Supports gigabit Ethernet (gigabit connections require the use of all four twisted pairs)</a:t>
                      </a:r>
                      <a:endParaRPr lang="en-US" sz="120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4"/>
                  </a:ext>
                </a:extLst>
              </a:tr>
              <a:tr h="542215">
                <a:tc>
                  <a:txBody>
                    <a:bodyPr/>
                    <a:lstStyle/>
                    <a:p>
                      <a:pPr marL="0" marR="0" algn="ctr">
                        <a:lnSpc>
                          <a:spcPct val="107000"/>
                        </a:lnSpc>
                        <a:spcBef>
                          <a:spcPts val="375"/>
                        </a:spcBef>
                        <a:spcAft>
                          <a:spcPts val="375"/>
                        </a:spcAft>
                      </a:pPr>
                      <a:r>
                        <a:rPr lang="en-US" sz="1200">
                          <a:effectLst/>
                        </a:rPr>
                        <a:t>Cat 6</a:t>
                      </a:r>
                      <a:endParaRPr lang="en-US" sz="1200">
                        <a:effectLst/>
                        <a:latin typeface="Calibri" charset="0"/>
                        <a:ea typeface="Calibri" charset="0"/>
                        <a:cs typeface="Times New Roman" charset="0"/>
                      </a:endParaRPr>
                    </a:p>
                  </a:txBody>
                  <a:tcPr marL="152904" marR="152904" marT="38225" marB="38225" anchor="ctr"/>
                </a:tc>
                <a:tc vMerge="1">
                  <a:txBody>
                    <a:bodyPr/>
                    <a:lstStyle/>
                    <a:p>
                      <a:endParaRPr lang="en-US"/>
                    </a:p>
                  </a:txBody>
                  <a:tcPr/>
                </a:tc>
                <a:tc>
                  <a:txBody>
                    <a:bodyPr/>
                    <a:lstStyle/>
                    <a:p>
                      <a:pPr marL="0" marR="0" algn="ctr">
                        <a:lnSpc>
                          <a:spcPct val="107000"/>
                        </a:lnSpc>
                        <a:spcBef>
                          <a:spcPts val="375"/>
                        </a:spcBef>
                        <a:spcAft>
                          <a:spcPts val="375"/>
                        </a:spcAft>
                      </a:pPr>
                      <a:r>
                        <a:rPr lang="en-US" sz="1200">
                          <a:effectLst/>
                        </a:rPr>
                        <a:t>10 Gbps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250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10 Gbps speeds are limited to cable lengths less than 55 meters.</a:t>
                      </a:r>
                      <a:endParaRPr lang="en-US" sz="120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5"/>
                  </a:ext>
                </a:extLst>
              </a:tr>
              <a:tr h="569113">
                <a:tc>
                  <a:txBody>
                    <a:bodyPr/>
                    <a:lstStyle/>
                    <a:p>
                      <a:pPr marL="0" marR="0" algn="ctr">
                        <a:lnSpc>
                          <a:spcPct val="107000"/>
                        </a:lnSpc>
                        <a:spcBef>
                          <a:spcPts val="375"/>
                        </a:spcBef>
                        <a:spcAft>
                          <a:spcPts val="375"/>
                        </a:spcAft>
                      </a:pPr>
                      <a:r>
                        <a:rPr lang="en-US" sz="1200">
                          <a:effectLst/>
                        </a:rPr>
                        <a:t>Cat 6e</a:t>
                      </a:r>
                      <a:endParaRPr lang="en-US" sz="1200">
                        <a:effectLst/>
                        <a:latin typeface="Calibri" charset="0"/>
                        <a:ea typeface="Calibri" charset="0"/>
                        <a:cs typeface="Times New Roman" charset="0"/>
                      </a:endParaRPr>
                    </a:p>
                  </a:txBody>
                  <a:tcPr marL="152904" marR="152904" marT="38225" marB="38225" anchor="ctr"/>
                </a:tc>
                <a:tc vMerge="1">
                  <a:txBody>
                    <a:bodyPr/>
                    <a:lstStyle/>
                    <a:p>
                      <a:endParaRPr lang="en-US"/>
                    </a:p>
                  </a:txBody>
                  <a:tcPr/>
                </a:tc>
                <a:tc>
                  <a:txBody>
                    <a:bodyPr/>
                    <a:lstStyle/>
                    <a:p>
                      <a:pPr marL="0" marR="0" algn="ctr">
                        <a:lnSpc>
                          <a:spcPct val="107000"/>
                        </a:lnSpc>
                        <a:spcBef>
                          <a:spcPts val="375"/>
                        </a:spcBef>
                        <a:spcAft>
                          <a:spcPts val="375"/>
                        </a:spcAft>
                      </a:pPr>
                      <a:r>
                        <a:rPr lang="en-US" sz="1200">
                          <a:effectLst/>
                        </a:rPr>
                        <a:t>10 Gbps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500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a:effectLst/>
                        </a:rPr>
                        <a:t>Provides additional shielding and tighter cable twists than standard Cat 6.</a:t>
                      </a:r>
                      <a:endParaRPr lang="en-US" sz="120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6"/>
                  </a:ext>
                </a:extLst>
              </a:tr>
              <a:tr h="542215">
                <a:tc>
                  <a:txBody>
                    <a:bodyPr/>
                    <a:lstStyle/>
                    <a:p>
                      <a:pPr marL="0" marR="0" algn="ctr">
                        <a:lnSpc>
                          <a:spcPct val="107000"/>
                        </a:lnSpc>
                        <a:spcBef>
                          <a:spcPts val="375"/>
                        </a:spcBef>
                        <a:spcAft>
                          <a:spcPts val="375"/>
                        </a:spcAft>
                      </a:pPr>
                      <a:r>
                        <a:rPr lang="en-US" sz="1200">
                          <a:effectLst/>
                        </a:rPr>
                        <a:t>Cat 7</a:t>
                      </a:r>
                      <a:endParaRPr lang="en-US" sz="1200">
                        <a:effectLst/>
                        <a:latin typeface="Calibri" charset="0"/>
                        <a:ea typeface="Calibri" charset="0"/>
                        <a:cs typeface="Times New Roman" charset="0"/>
                      </a:endParaRPr>
                    </a:p>
                  </a:txBody>
                  <a:tcPr marL="152904" marR="152904" marT="38225" marB="38225" anchor="ctr"/>
                </a:tc>
                <a:tc vMerge="1">
                  <a:txBody>
                    <a:bodyPr/>
                    <a:lstStyle/>
                    <a:p>
                      <a:endParaRPr lang="en-US"/>
                    </a:p>
                  </a:txBody>
                  <a:tcPr/>
                </a:tc>
                <a:tc>
                  <a:txBody>
                    <a:bodyPr/>
                    <a:lstStyle/>
                    <a:p>
                      <a:pPr marL="0" marR="0" algn="ctr">
                        <a:lnSpc>
                          <a:spcPct val="107000"/>
                        </a:lnSpc>
                        <a:spcBef>
                          <a:spcPts val="375"/>
                        </a:spcBef>
                        <a:spcAft>
                          <a:spcPts val="375"/>
                        </a:spcAft>
                      </a:pPr>
                      <a:r>
                        <a:rPr lang="en-US" sz="1200">
                          <a:effectLst/>
                        </a:rPr>
                        <a:t>10 Gbps</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gn="ctr">
                        <a:lnSpc>
                          <a:spcPct val="107000"/>
                        </a:lnSpc>
                        <a:spcBef>
                          <a:spcPts val="375"/>
                        </a:spcBef>
                        <a:spcAft>
                          <a:spcPts val="375"/>
                        </a:spcAft>
                      </a:pPr>
                      <a:r>
                        <a:rPr lang="en-US" sz="1200">
                          <a:effectLst/>
                        </a:rPr>
                        <a:t>600 MHz</a:t>
                      </a:r>
                      <a:endParaRPr lang="en-US" sz="1200">
                        <a:effectLst/>
                        <a:latin typeface="Calibri" charset="0"/>
                        <a:ea typeface="Calibri" charset="0"/>
                        <a:cs typeface="Times New Roman" charset="0"/>
                      </a:endParaRPr>
                    </a:p>
                  </a:txBody>
                  <a:tcPr marL="152904" marR="152904" marT="38225" marB="38225" anchor="ctr"/>
                </a:tc>
                <a:tc>
                  <a:txBody>
                    <a:bodyPr/>
                    <a:lstStyle/>
                    <a:p>
                      <a:pPr marL="0" marR="0">
                        <a:lnSpc>
                          <a:spcPct val="107000"/>
                        </a:lnSpc>
                        <a:spcBef>
                          <a:spcPts val="375"/>
                        </a:spcBef>
                        <a:spcAft>
                          <a:spcPts val="375"/>
                        </a:spcAft>
                      </a:pPr>
                      <a:r>
                        <a:rPr lang="en-US" sz="1200" dirty="0">
                          <a:effectLst/>
                        </a:rPr>
                        <a:t>Has the strictest specifications for crosstalk and noise.</a:t>
                      </a:r>
                      <a:endParaRPr lang="en-US" sz="1200" dirty="0">
                        <a:effectLst/>
                        <a:latin typeface="Calibri" charset="0"/>
                        <a:ea typeface="Calibri" charset="0"/>
                        <a:cs typeface="Times New Roman" charset="0"/>
                      </a:endParaRPr>
                    </a:p>
                  </a:txBody>
                  <a:tcPr marL="152904" marR="152904" marT="76452" marB="76452" anchor="ctr"/>
                </a:tc>
                <a:extLst>
                  <a:ext uri="{0D108BD9-81ED-4DB2-BD59-A6C34878D82A}">
                    <a16:rowId xmlns:a16="http://schemas.microsoft.com/office/drawing/2014/main" val="10007"/>
                  </a:ext>
                </a:extLst>
              </a:tr>
            </a:tbl>
          </a:graphicData>
        </a:graphic>
      </p:graphicFrame>
      <p:sp>
        <p:nvSpPr>
          <p:cNvPr id="5" name="TextBox 4"/>
          <p:cNvSpPr txBox="1"/>
          <p:nvPr/>
        </p:nvSpPr>
        <p:spPr>
          <a:xfrm>
            <a:off x="914400" y="612101"/>
            <a:ext cx="10515600" cy="584775"/>
          </a:xfrm>
          <a:prstGeom prst="rect">
            <a:avLst/>
          </a:prstGeom>
          <a:noFill/>
        </p:spPr>
        <p:txBody>
          <a:bodyPr wrap="square" rtlCol="0">
            <a:spAutoFit/>
          </a:bodyPr>
          <a:lstStyle/>
          <a:p>
            <a:r>
              <a:rPr lang="en-US" sz="1400" dirty="0"/>
              <a:t>The table below describes the different unshielded twisted pair (UTP) cable categories.</a:t>
            </a:r>
          </a:p>
          <a:p>
            <a:endParaRPr lang="en-US" dirty="0"/>
          </a:p>
        </p:txBody>
      </p:sp>
    </p:spTree>
    <p:extLst>
      <p:ext uri="{BB962C8B-B14F-4D97-AF65-F5344CB8AC3E}">
        <p14:creationId xmlns:p14="http://schemas.microsoft.com/office/powerpoint/2010/main" val="94240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21"/>
            <a:ext cx="9601200" cy="1485900"/>
          </a:xfrm>
        </p:spPr>
        <p:txBody>
          <a:bodyPr>
            <a:normAutofit/>
          </a:bodyPr>
          <a:lstStyle/>
          <a:p>
            <a:r>
              <a:rPr lang="en-US" sz="2000" b="1" dirty="0"/>
              <a:t>6.3.3 Twisted Pair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723386"/>
              </p:ext>
            </p:extLst>
          </p:nvPr>
        </p:nvGraphicFramePr>
        <p:xfrm>
          <a:off x="838200" y="1401765"/>
          <a:ext cx="10515600" cy="4619373"/>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pPr marL="0" marR="0" algn="ctr">
                        <a:lnSpc>
                          <a:spcPct val="107000"/>
                        </a:lnSpc>
                        <a:spcBef>
                          <a:spcPts val="375"/>
                        </a:spcBef>
                        <a:spcAft>
                          <a:spcPts val="375"/>
                        </a:spcAft>
                      </a:pPr>
                      <a:r>
                        <a:rPr lang="en-US" sz="1600" dirty="0">
                          <a:effectLst/>
                        </a:rPr>
                        <a:t>Connector</a:t>
                      </a:r>
                      <a:endParaRPr lang="en-US" sz="1600" dirty="0">
                        <a:effectLst/>
                        <a:latin typeface="Calibri" charset="0"/>
                        <a:ea typeface="Calibri" charset="0"/>
                        <a:cs typeface="Times New Roman" charset="0"/>
                      </a:endParaRPr>
                    </a:p>
                  </a:txBody>
                  <a:tcPr marL="190500" marR="190500" marT="47625" marB="47625" anchor="ctr"/>
                </a:tc>
                <a:tc>
                  <a:txBody>
                    <a:bodyPr/>
                    <a:lstStyle/>
                    <a:p>
                      <a:pPr marL="0" marR="0">
                        <a:lnSpc>
                          <a:spcPct val="107000"/>
                        </a:lnSpc>
                        <a:spcBef>
                          <a:spcPts val="375"/>
                        </a:spcBef>
                        <a:spcAft>
                          <a:spcPts val="375"/>
                        </a:spcAft>
                      </a:pPr>
                      <a:r>
                        <a:rPr lang="en-US" sz="1600">
                          <a:effectLst/>
                        </a:rPr>
                        <a:t>Description</a:t>
                      </a:r>
                      <a:endParaRPr lang="en-US" sz="160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0"/>
                  </a:ext>
                </a:extLst>
              </a:tr>
              <a:tr h="0">
                <a:tc>
                  <a:txBody>
                    <a:bodyPr/>
                    <a:lstStyle/>
                    <a:p>
                      <a:pPr marL="0" marR="0" algn="ctr">
                        <a:lnSpc>
                          <a:spcPct val="107000"/>
                        </a:lnSpc>
                        <a:spcBef>
                          <a:spcPts val="375"/>
                        </a:spcBef>
                        <a:spcAft>
                          <a:spcPts val="375"/>
                        </a:spcAft>
                      </a:pPr>
                      <a:r>
                        <a:rPr lang="en-US" sz="1600" dirty="0">
                          <a:effectLst/>
                        </a:rPr>
                        <a:t>RJ-11</a:t>
                      </a:r>
                      <a:endParaRPr lang="en-US" sz="1600" dirty="0">
                        <a:effectLst/>
                        <a:latin typeface="Calibri" charset="0"/>
                        <a:ea typeface="Calibri" charset="0"/>
                        <a:cs typeface="Times New Roman" charset="0"/>
                      </a:endParaRPr>
                    </a:p>
                  </a:txBody>
                  <a:tcPr marL="190500" marR="190500" marT="47625" marB="47625"/>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Has 4 connectors</a:t>
                      </a:r>
                    </a:p>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Supports up to 2 pairs of wires</a:t>
                      </a:r>
                    </a:p>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Uses a locking tab to keep a connector secure in an outlet</a:t>
                      </a:r>
                    </a:p>
                    <a:p>
                      <a:pPr marL="342900" marR="0" lvl="0" indent="-342900">
                        <a:lnSpc>
                          <a:spcPct val="107000"/>
                        </a:lnSpc>
                        <a:spcBef>
                          <a:spcPts val="0"/>
                        </a:spcBef>
                        <a:spcAft>
                          <a:spcPts val="800"/>
                        </a:spcAft>
                        <a:buSzPts val="1000"/>
                        <a:buFont typeface="Symbol" charset="2"/>
                        <a:buChar char=""/>
                        <a:tabLst>
                          <a:tab pos="457200" algn="l"/>
                        </a:tabLst>
                      </a:pPr>
                      <a:r>
                        <a:rPr lang="en-US" sz="1600">
                          <a:effectLst/>
                        </a:rPr>
                        <a:t>Used primarily for telephone wiring</a:t>
                      </a:r>
                      <a:endParaRPr lang="en-US" sz="160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1"/>
                  </a:ext>
                </a:extLst>
              </a:tr>
              <a:tr h="0">
                <a:tc>
                  <a:txBody>
                    <a:bodyPr/>
                    <a:lstStyle/>
                    <a:p>
                      <a:pPr marL="0" marR="0" algn="ctr">
                        <a:lnSpc>
                          <a:spcPct val="107000"/>
                        </a:lnSpc>
                        <a:spcBef>
                          <a:spcPts val="0"/>
                        </a:spcBef>
                        <a:spcAft>
                          <a:spcPts val="0"/>
                        </a:spcAft>
                      </a:pPr>
                      <a:r>
                        <a:rPr lang="en-US" sz="1600" dirty="0">
                          <a:effectLst/>
                        </a:rPr>
                        <a:t>RJ-45</a:t>
                      </a:r>
                      <a:endParaRPr lang="en-US" sz="1600" dirty="0">
                        <a:effectLst/>
                        <a:latin typeface="Calibri" charset="0"/>
                        <a:ea typeface="Calibri" charset="0"/>
                        <a:cs typeface="Times New Roman" charset="0"/>
                      </a:endParaRPr>
                    </a:p>
                  </a:txBody>
                  <a:tcPr marL="190500" marR="190500" marT="47625" marB="47625"/>
                </a:tc>
                <a:tc>
                  <a:txBody>
                    <a:bodyPr/>
                    <a:lstStyle/>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Has 8 connectors</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Supports up to 4 pairs of wires</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Uses a locking tab to keep </a:t>
                      </a:r>
                      <a:r>
                        <a:rPr lang="en-US" sz="1600" dirty="0" err="1">
                          <a:effectLst/>
                        </a:rPr>
                        <a:t>aconnector</a:t>
                      </a:r>
                      <a:r>
                        <a:rPr lang="en-US" sz="1600" dirty="0">
                          <a:effectLst/>
                        </a:rPr>
                        <a:t> secure in an outlet</a:t>
                      </a:r>
                    </a:p>
                    <a:p>
                      <a:pPr marL="342900" marR="0" lvl="0" indent="-342900">
                        <a:lnSpc>
                          <a:spcPct val="107000"/>
                        </a:lnSpc>
                        <a:spcBef>
                          <a:spcPts val="0"/>
                        </a:spcBef>
                        <a:spcAft>
                          <a:spcPts val="800"/>
                        </a:spcAft>
                        <a:buSzPts val="1000"/>
                        <a:buFont typeface="Symbol" charset="2"/>
                        <a:buChar char=""/>
                        <a:tabLst>
                          <a:tab pos="457200" algn="l"/>
                        </a:tabLst>
                      </a:pPr>
                      <a:r>
                        <a:rPr lang="en-US" sz="1600" dirty="0">
                          <a:effectLst/>
                        </a:rPr>
                        <a:t>Used for Ethernet networks</a:t>
                      </a:r>
                      <a:endParaRPr lang="en-US" sz="1600" dirty="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2"/>
                  </a:ext>
                </a:extLst>
              </a:tr>
              <a:tr h="0">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Always use a special crimping tool to attach connectors to UTP cable.</a:t>
                      </a:r>
                    </a:p>
                    <a:p>
                      <a:pPr marL="0" marR="0" algn="ctr">
                        <a:lnSpc>
                          <a:spcPct val="107000"/>
                        </a:lnSpc>
                        <a:spcBef>
                          <a:spcPts val="0"/>
                        </a:spcBef>
                        <a:spcAft>
                          <a:spcPts val="0"/>
                        </a:spcAft>
                      </a:pPr>
                      <a:endParaRPr lang="en-US" sz="1100" dirty="0">
                        <a:effectLst/>
                        <a:latin typeface="Calibri" charset="0"/>
                        <a:ea typeface="Calibri" charset="0"/>
                        <a:cs typeface="Times New Roman" charset="0"/>
                      </a:endParaRPr>
                    </a:p>
                  </a:txBody>
                  <a:tcPr marL="190500" marR="190500" marT="47625" marB="47625"/>
                </a:tc>
                <a:tc hMerge="1">
                  <a:txBody>
                    <a:bodyPr/>
                    <a:lstStyle/>
                    <a:p>
                      <a:pPr marL="342900" marR="0" lvl="0" indent="-342900">
                        <a:lnSpc>
                          <a:spcPct val="107000"/>
                        </a:lnSpc>
                        <a:spcBef>
                          <a:spcPts val="0"/>
                        </a:spcBef>
                        <a:spcAft>
                          <a:spcPts val="800"/>
                        </a:spcAft>
                        <a:buSzPts val="1000"/>
                        <a:buFont typeface="Symbol" charset="2"/>
                        <a:buChar char=""/>
                        <a:tabLst>
                          <a:tab pos="457200" algn="l"/>
                        </a:tabLst>
                      </a:pPr>
                      <a:endParaRPr lang="en-US" sz="1100" dirty="0">
                        <a:effectLst/>
                        <a:latin typeface="Calibri" charset="0"/>
                        <a:ea typeface="Calibri" charset="0"/>
                        <a:cs typeface="Times New Roman" charset="0"/>
                      </a:endParaRPr>
                    </a:p>
                  </a:txBody>
                  <a:tcPr marL="190500" marR="190500" marT="95250" marB="95250" anchor="ctr"/>
                </a:tc>
                <a:extLst>
                  <a:ext uri="{0D108BD9-81ED-4DB2-BD59-A6C34878D82A}">
                    <a16:rowId xmlns:a16="http://schemas.microsoft.com/office/drawing/2014/main" val="10003"/>
                  </a:ext>
                </a:extLst>
              </a:tr>
            </a:tbl>
          </a:graphicData>
        </a:graphic>
      </p:graphicFrame>
      <p:pic>
        <p:nvPicPr>
          <p:cNvPr id="6146" name="Picture 72" descr="http://cdn.testout.com/pcpro2016-en-us/en-us/resources/text/twst_fct/twist-cable-end_rj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740" y="2358986"/>
            <a:ext cx="1974931" cy="106753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71" descr="http://cdn.testout.com/pcpro2016-en-us/en-us/resources/text/twst_fct/twist-cable-end_rj4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741" y="4163397"/>
            <a:ext cx="1974930" cy="879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79929"/>
            <a:ext cx="10515600" cy="584775"/>
          </a:xfrm>
          <a:prstGeom prst="rect">
            <a:avLst/>
          </a:prstGeom>
          <a:noFill/>
        </p:spPr>
        <p:txBody>
          <a:bodyPr wrap="square" rtlCol="0">
            <a:spAutoFit/>
          </a:bodyPr>
          <a:lstStyle/>
          <a:p>
            <a:r>
              <a:rPr lang="en-US" sz="1400" dirty="0"/>
              <a:t>The table below describes the two types of connectors used with twisted pair cables.</a:t>
            </a:r>
          </a:p>
          <a:p>
            <a:endParaRPr lang="en-US" dirty="0"/>
          </a:p>
        </p:txBody>
      </p:sp>
    </p:spTree>
    <p:extLst>
      <p:ext uri="{BB962C8B-B14F-4D97-AF65-F5344CB8AC3E}">
        <p14:creationId xmlns:p14="http://schemas.microsoft.com/office/powerpoint/2010/main" val="42820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2002495"/>
              </p:ext>
            </p:extLst>
          </p:nvPr>
        </p:nvGraphicFramePr>
        <p:xfrm>
          <a:off x="1066781" y="1124298"/>
          <a:ext cx="10515597" cy="5466550"/>
        </p:xfrm>
        <a:graphic>
          <a:graphicData uri="http://schemas.openxmlformats.org/drawingml/2006/table">
            <a:tbl>
              <a:tblPr firstRow="1" firstCol="1" bandRow="1">
                <a:tableStyleId>{5C22544A-7EE6-4342-B048-85BDC9FD1C3A}</a:tableStyleId>
              </a:tblPr>
              <a:tblGrid>
                <a:gridCol w="1458256">
                  <a:extLst>
                    <a:ext uri="{9D8B030D-6E8A-4147-A177-3AD203B41FA5}">
                      <a16:colId xmlns:a16="http://schemas.microsoft.com/office/drawing/2014/main" val="20000"/>
                    </a:ext>
                  </a:extLst>
                </a:gridCol>
                <a:gridCol w="1356498">
                  <a:extLst>
                    <a:ext uri="{9D8B030D-6E8A-4147-A177-3AD203B41FA5}">
                      <a16:colId xmlns:a16="http://schemas.microsoft.com/office/drawing/2014/main" val="20001"/>
                    </a:ext>
                  </a:extLst>
                </a:gridCol>
                <a:gridCol w="3384314">
                  <a:extLst>
                    <a:ext uri="{9D8B030D-6E8A-4147-A177-3AD203B41FA5}">
                      <a16:colId xmlns:a16="http://schemas.microsoft.com/office/drawing/2014/main" val="20002"/>
                    </a:ext>
                  </a:extLst>
                </a:gridCol>
                <a:gridCol w="4316529">
                  <a:extLst>
                    <a:ext uri="{9D8B030D-6E8A-4147-A177-3AD203B41FA5}">
                      <a16:colId xmlns:a16="http://schemas.microsoft.com/office/drawing/2014/main" val="982138660"/>
                    </a:ext>
                  </a:extLst>
                </a:gridCol>
              </a:tblGrid>
              <a:tr h="268816">
                <a:tc>
                  <a:txBody>
                    <a:bodyPr/>
                    <a:lstStyle/>
                    <a:p>
                      <a:pPr marL="0" marR="0" algn="ctr">
                        <a:lnSpc>
                          <a:spcPct val="107000"/>
                        </a:lnSpc>
                        <a:spcBef>
                          <a:spcPts val="375"/>
                        </a:spcBef>
                        <a:spcAft>
                          <a:spcPts val="375"/>
                        </a:spcAft>
                      </a:pPr>
                      <a:r>
                        <a:rPr lang="en-US" sz="1600">
                          <a:effectLst/>
                        </a:rPr>
                        <a:t>Type</a:t>
                      </a:r>
                      <a:endParaRPr lang="en-US" sz="1600" dirty="0">
                        <a:effectLst/>
                        <a:latin typeface="Calibri" charset="0"/>
                        <a:ea typeface="Calibri" charset="0"/>
                        <a:cs typeface="Times New Roman" charset="0"/>
                      </a:endParaRPr>
                    </a:p>
                  </a:txBody>
                  <a:tcPr marL="41517" marR="41517" marT="10379" marB="10379" anchor="ctr"/>
                </a:tc>
                <a:tc>
                  <a:txBody>
                    <a:bodyPr/>
                    <a:lstStyle/>
                    <a:p>
                      <a:pPr marL="0" marR="0" algn="ctr">
                        <a:lnSpc>
                          <a:spcPct val="107000"/>
                        </a:lnSpc>
                        <a:spcBef>
                          <a:spcPts val="375"/>
                        </a:spcBef>
                        <a:spcAft>
                          <a:spcPts val="375"/>
                        </a:spcAft>
                      </a:pPr>
                      <a:r>
                        <a:rPr lang="en-US" sz="1600">
                          <a:effectLst/>
                        </a:rPr>
                        <a:t>Classification</a:t>
                      </a:r>
                      <a:endParaRPr lang="en-US" sz="1600">
                        <a:effectLst/>
                        <a:latin typeface="Calibri" charset="0"/>
                        <a:ea typeface="Calibri" charset="0"/>
                        <a:cs typeface="Times New Roman" charset="0"/>
                      </a:endParaRPr>
                    </a:p>
                  </a:txBody>
                  <a:tcPr marL="41517" marR="41517" marT="10379" marB="10379" anchor="ctr"/>
                </a:tc>
                <a:tc gridSpan="2">
                  <a:txBody>
                    <a:bodyPr/>
                    <a:lstStyle/>
                    <a:p>
                      <a:pPr marL="0" marR="0">
                        <a:lnSpc>
                          <a:spcPct val="107000"/>
                        </a:lnSpc>
                        <a:spcBef>
                          <a:spcPts val="375"/>
                        </a:spcBef>
                        <a:spcAft>
                          <a:spcPts val="375"/>
                        </a:spcAft>
                      </a:pPr>
                      <a:r>
                        <a:rPr lang="en-US" sz="1600" dirty="0">
                          <a:effectLst/>
                        </a:rPr>
                        <a:t>Description</a:t>
                      </a:r>
                      <a:endParaRPr lang="en-US" sz="1600" dirty="0">
                        <a:effectLst/>
                        <a:latin typeface="Calibri" charset="0"/>
                        <a:ea typeface="Calibri" charset="0"/>
                        <a:cs typeface="Times New Roman" charset="0"/>
                      </a:endParaRPr>
                    </a:p>
                  </a:txBody>
                  <a:tcPr marL="41517" marR="41517" marT="10379" marB="10379" anchor="ctr"/>
                </a:tc>
                <a:tc hMerge="1">
                  <a:txBody>
                    <a:bodyPr/>
                    <a:lstStyle/>
                    <a:p>
                      <a:endParaRPr lang="en-US"/>
                    </a:p>
                  </a:txBody>
                  <a:tcPr/>
                </a:tc>
                <a:extLst>
                  <a:ext uri="{0D108BD9-81ED-4DB2-BD59-A6C34878D82A}">
                    <a16:rowId xmlns:a16="http://schemas.microsoft.com/office/drawing/2014/main" val="10000"/>
                  </a:ext>
                </a:extLst>
              </a:tr>
              <a:tr h="482341">
                <a:tc rowSpan="6">
                  <a:txBody>
                    <a:bodyPr/>
                    <a:lstStyle/>
                    <a:p>
                      <a:pPr marL="0" marR="0" algn="ctr">
                        <a:lnSpc>
                          <a:spcPct val="107000"/>
                        </a:lnSpc>
                        <a:spcBef>
                          <a:spcPts val="375"/>
                        </a:spcBef>
                        <a:spcAft>
                          <a:spcPts val="375"/>
                        </a:spcAft>
                      </a:pPr>
                      <a:r>
                        <a:rPr lang="en-US" sz="4000" b="1" dirty="0">
                          <a:effectLst/>
                        </a:rPr>
                        <a:t>Host Role</a:t>
                      </a:r>
                      <a:endParaRPr lang="en-US" sz="4000" b="1" dirty="0">
                        <a:effectLst/>
                        <a:latin typeface="Calibri" charset="0"/>
                        <a:ea typeface="Calibri" charset="0"/>
                        <a:cs typeface="Times New Roman" charset="0"/>
                      </a:endParaRPr>
                    </a:p>
                  </a:txBody>
                  <a:tcPr marL="41517" marR="41517" marT="10379" marB="10379" vert="vert270" anchor="ctr"/>
                </a:tc>
                <a:tc rowSpan="3">
                  <a:txBody>
                    <a:bodyPr/>
                    <a:lstStyle/>
                    <a:p>
                      <a:pPr marL="0" marR="0" algn="ctr">
                        <a:lnSpc>
                          <a:spcPct val="107000"/>
                        </a:lnSpc>
                        <a:spcBef>
                          <a:spcPts val="375"/>
                        </a:spcBef>
                        <a:spcAft>
                          <a:spcPts val="375"/>
                        </a:spcAft>
                      </a:pPr>
                      <a:r>
                        <a:rPr lang="en-US" sz="1600" b="1" dirty="0">
                          <a:effectLst/>
                        </a:rPr>
                        <a:t>Peer-to-Peer</a:t>
                      </a:r>
                      <a:endParaRPr lang="en-US" sz="1600" b="1" dirty="0">
                        <a:effectLst/>
                        <a:latin typeface="Calibri" charset="0"/>
                        <a:ea typeface="Calibri" charset="0"/>
                        <a:cs typeface="Times New Roman" charset="0"/>
                      </a:endParaRPr>
                    </a:p>
                  </a:txBody>
                  <a:tcPr marL="41517" marR="41517" marT="10379" marB="10379" vert="vert270" anchor="ctr"/>
                </a:tc>
                <a:tc gridSpan="2">
                  <a:txBody>
                    <a:bodyPr/>
                    <a:lstStyle/>
                    <a:p>
                      <a:pPr marL="0" marR="0">
                        <a:lnSpc>
                          <a:spcPct val="107000"/>
                        </a:lnSpc>
                        <a:spcBef>
                          <a:spcPts val="375"/>
                        </a:spcBef>
                        <a:spcAft>
                          <a:spcPts val="375"/>
                        </a:spcAft>
                      </a:pPr>
                      <a:r>
                        <a:rPr lang="en-US" sz="1400" dirty="0">
                          <a:effectLst/>
                        </a:rPr>
                        <a:t>In a peer-to-peer network, each host can provide network resources to other hosts or access resources located on other hosts. Each host is in charge of controlling access to those resources. </a:t>
                      </a:r>
                    </a:p>
                  </a:txBody>
                  <a:tcPr marL="41517" marR="41517" marT="20758" marB="20758" anchor="ctr"/>
                </a:tc>
                <a:tc hMerge="1">
                  <a:txBody>
                    <a:bodyPr/>
                    <a:lstStyle/>
                    <a:p>
                      <a:endParaRPr lang="en-US"/>
                    </a:p>
                  </a:txBody>
                  <a:tcPr/>
                </a:tc>
                <a:extLst>
                  <a:ext uri="{0D108BD9-81ED-4DB2-BD59-A6C34878D82A}">
                    <a16:rowId xmlns:a16="http://schemas.microsoft.com/office/drawing/2014/main" val="10001"/>
                  </a:ext>
                </a:extLst>
              </a:tr>
              <a:tr h="773834">
                <a:tc vMerge="1">
                  <a:txBody>
                    <a:bodyPr/>
                    <a:lstStyle/>
                    <a:p>
                      <a:endParaRPr lang="en-US"/>
                    </a:p>
                  </a:txBody>
                  <a:tcPr/>
                </a:tc>
                <a:tc vMerge="1">
                  <a:txBody>
                    <a:bodyPr/>
                    <a:lstStyle/>
                    <a:p>
                      <a:endParaRPr lang="en-US"/>
                    </a:p>
                  </a:txBody>
                  <a:tcPr/>
                </a:tc>
                <a:tc>
                  <a:txBody>
                    <a:bodyPr/>
                    <a:lstStyle/>
                    <a:p>
                      <a:pPr marL="0" marR="0">
                        <a:lnSpc>
                          <a:spcPct val="107000"/>
                        </a:lnSpc>
                        <a:spcBef>
                          <a:spcPts val="375"/>
                        </a:spcBef>
                        <a:spcAft>
                          <a:spcPts val="375"/>
                        </a:spcAft>
                      </a:pPr>
                      <a:r>
                        <a:rPr lang="en-US" sz="1400" b="1" dirty="0">
                          <a:solidFill>
                            <a:schemeClr val="tx1"/>
                          </a:solidFill>
                          <a:effectLst/>
                        </a:rPr>
                        <a:t>Advantages of peer-to-peer networks include the following:</a:t>
                      </a:r>
                    </a:p>
                  </a:txBody>
                  <a:tcPr marL="41517" marR="41517" marT="20758" marB="20758" anchor="ctr">
                    <a:solidFill>
                      <a:srgbClr val="92D050"/>
                    </a:solidFill>
                  </a:tcPr>
                </a:tc>
                <a:tc>
                  <a:txBody>
                    <a:bodyPr/>
                    <a:lstStyle/>
                    <a:p>
                      <a:pPr marL="800100" marR="0" lvl="1" indent="-342900" algn="l" defTabSz="914400" rtl="0" eaLnBrk="1" fontAlgn="auto" latinLnBrk="0" hangingPunct="1">
                        <a:lnSpc>
                          <a:spcPct val="100000"/>
                        </a:lnSpc>
                        <a:spcBef>
                          <a:spcPts val="0"/>
                        </a:spcBef>
                        <a:spcAft>
                          <a:spcPts val="800"/>
                        </a:spcAft>
                        <a:buClrTx/>
                        <a:buSzPts val="1000"/>
                        <a:buFont typeface="Symbol" charset="2"/>
                        <a:buChar char=""/>
                        <a:tabLst>
                          <a:tab pos="457200" algn="l"/>
                        </a:tabLst>
                        <a:defRPr/>
                      </a:pPr>
                      <a:r>
                        <a:rPr lang="en-US" sz="1400" dirty="0">
                          <a:solidFill>
                            <a:schemeClr val="tx1"/>
                          </a:solidFill>
                          <a:effectLst/>
                        </a:rPr>
                        <a:t>Easy implementation</a:t>
                      </a:r>
                    </a:p>
                    <a:p>
                      <a:pPr marL="800100" marR="0" lvl="1" indent="-342900" algn="l" defTabSz="914400" rtl="0" eaLnBrk="1" fontAlgn="auto" latinLnBrk="0" hangingPunct="1">
                        <a:lnSpc>
                          <a:spcPct val="100000"/>
                        </a:lnSpc>
                        <a:spcBef>
                          <a:spcPts val="0"/>
                        </a:spcBef>
                        <a:spcAft>
                          <a:spcPts val="800"/>
                        </a:spcAft>
                        <a:buClrTx/>
                        <a:buSzPts val="1000"/>
                        <a:buFont typeface="Symbol" charset="2"/>
                        <a:buChar char=""/>
                        <a:tabLst>
                          <a:tab pos="457200" algn="l"/>
                        </a:tabLst>
                        <a:defRPr/>
                      </a:pPr>
                      <a:r>
                        <a:rPr lang="en-US" sz="1400" dirty="0">
                          <a:solidFill>
                            <a:schemeClr val="tx1"/>
                          </a:solidFill>
                          <a:effectLst/>
                        </a:rPr>
                        <a:t>Inexpensive</a:t>
                      </a:r>
                    </a:p>
                  </a:txBody>
                  <a:tcPr marL="41517" marR="41517" marT="20758" marB="20758" anchor="ctr">
                    <a:solidFill>
                      <a:srgbClr val="92D050"/>
                    </a:solidFill>
                  </a:tcPr>
                </a:tc>
                <a:extLst>
                  <a:ext uri="{0D108BD9-81ED-4DB2-BD59-A6C34878D82A}">
                    <a16:rowId xmlns:a16="http://schemas.microsoft.com/office/drawing/2014/main" val="1185305982"/>
                  </a:ext>
                </a:extLst>
              </a:tr>
              <a:tr h="131189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b="1" dirty="0">
                          <a:solidFill>
                            <a:schemeClr val="tx1"/>
                          </a:solidFill>
                          <a:effectLst/>
                        </a:rPr>
                        <a:t>Disadvantages of peer-to-peer networks include the following:</a:t>
                      </a:r>
                    </a:p>
                  </a:txBody>
                  <a:tcPr marL="41517" marR="41517" marT="20758" marB="20758" anchor="ctr">
                    <a:solidFill>
                      <a:schemeClr val="accent2"/>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rPr>
                        <a:t>Difficult to expand (not scalable)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rPr>
                        <a:t>Difficult to support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rPr>
                        <a:t>Lack centralized control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rPr>
                        <a:t>No centralized storage</a:t>
                      </a:r>
                    </a:p>
                  </a:txBody>
                  <a:tcPr marL="41517" marR="41517" marT="20758" marB="20758" anchor="ctr">
                    <a:solidFill>
                      <a:schemeClr val="accent2"/>
                    </a:solidFill>
                  </a:tcPr>
                </a:tc>
                <a:extLst>
                  <a:ext uri="{0D108BD9-81ED-4DB2-BD59-A6C34878D82A}">
                    <a16:rowId xmlns:a16="http://schemas.microsoft.com/office/drawing/2014/main" val="4014532331"/>
                  </a:ext>
                </a:extLst>
              </a:tr>
              <a:tr h="710809">
                <a:tc vMerge="1">
                  <a:txBody>
                    <a:bodyPr/>
                    <a:lstStyle/>
                    <a:p>
                      <a:endParaRPr lang="en-US"/>
                    </a:p>
                  </a:txBody>
                  <a:tcPr/>
                </a:tc>
                <a:tc rowSpan="3">
                  <a:txBody>
                    <a:bodyPr/>
                    <a:lstStyle/>
                    <a:p>
                      <a:pPr marL="0" marR="0" algn="ctr">
                        <a:lnSpc>
                          <a:spcPct val="107000"/>
                        </a:lnSpc>
                        <a:spcBef>
                          <a:spcPts val="0"/>
                        </a:spcBef>
                        <a:spcAft>
                          <a:spcPts val="0"/>
                        </a:spcAft>
                      </a:pPr>
                      <a:r>
                        <a:rPr lang="en-US" sz="1600" b="1" dirty="0">
                          <a:effectLst/>
                        </a:rPr>
                        <a:t>Client-Server</a:t>
                      </a:r>
                      <a:endParaRPr lang="en-US" sz="1600" b="1" dirty="0">
                        <a:effectLst/>
                        <a:latin typeface="Calibri" charset="0"/>
                        <a:ea typeface="Calibri" charset="0"/>
                        <a:cs typeface="Times New Roman" charset="0"/>
                      </a:endParaRPr>
                    </a:p>
                  </a:txBody>
                  <a:tcPr marL="41517" marR="41517" marT="10379" marB="10379" vert="vert270" anchor="ctr"/>
                </a:tc>
                <a:tc gridSpan="2">
                  <a:txBody>
                    <a:bodyPr/>
                    <a:lstStyle/>
                    <a:p>
                      <a:pPr marL="0" marR="0">
                        <a:lnSpc>
                          <a:spcPct val="107000"/>
                        </a:lnSpc>
                        <a:spcBef>
                          <a:spcPts val="0"/>
                        </a:spcBef>
                        <a:spcAft>
                          <a:spcPts val="0"/>
                        </a:spcAft>
                      </a:pPr>
                      <a:r>
                        <a:rPr lang="en-US" sz="1400" dirty="0">
                          <a:solidFill>
                            <a:schemeClr val="tx1"/>
                          </a:solidFill>
                          <a:effectLst/>
                        </a:rPr>
                        <a:t>In a client-server network, hosts have specific roles. For example, some hosts are assigned server roles, which allow them to provide network resources to other hosts. Other hosts are assigned client roles, which allow them to consume network resources. </a:t>
                      </a:r>
                    </a:p>
                  </a:txBody>
                  <a:tcPr marL="41517" marR="41517" marT="20758" marB="20758" anchor="ctr"/>
                </a:tc>
                <a:tc hMerge="1">
                  <a:txBody>
                    <a:bodyPr/>
                    <a:lstStyle/>
                    <a:p>
                      <a:endParaRPr lang="en-US"/>
                    </a:p>
                  </a:txBody>
                  <a:tcPr/>
                </a:tc>
                <a:extLst>
                  <a:ext uri="{0D108BD9-81ED-4DB2-BD59-A6C34878D82A}">
                    <a16:rowId xmlns:a16="http://schemas.microsoft.com/office/drawing/2014/main" val="10002"/>
                  </a:ext>
                </a:extLst>
              </a:tr>
              <a:tr h="120072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b="1" dirty="0">
                          <a:solidFill>
                            <a:schemeClr val="tx1"/>
                          </a:solidFill>
                          <a:effectLst/>
                        </a:rPr>
                        <a:t>Advantages of client-server networks include the following:</a:t>
                      </a:r>
                    </a:p>
                  </a:txBody>
                  <a:tcPr marL="41517" marR="41517" marT="20758" marB="20758" anchor="ctr">
                    <a:solidFill>
                      <a:srgbClr val="92D050"/>
                    </a:solidFill>
                  </a:tcPr>
                </a:tc>
                <a:tc>
                  <a:txBody>
                    <a:bodyPr/>
                    <a:lstStyle/>
                    <a:p>
                      <a:pPr marL="800100" marR="0" lvl="1" indent="-342900">
                        <a:lnSpc>
                          <a:spcPct val="100000"/>
                        </a:lnSpc>
                        <a:spcBef>
                          <a:spcPts val="0"/>
                        </a:spcBef>
                        <a:spcAft>
                          <a:spcPts val="800"/>
                        </a:spcAft>
                        <a:buSzPts val="1000"/>
                        <a:buFont typeface="Symbol" charset="2"/>
                        <a:buChar char=""/>
                        <a:tabLst>
                          <a:tab pos="457200" algn="l"/>
                        </a:tabLst>
                      </a:pPr>
                      <a:r>
                        <a:rPr lang="en-US" sz="1400" dirty="0">
                          <a:solidFill>
                            <a:schemeClr val="tx1"/>
                          </a:solidFill>
                          <a:effectLst/>
                        </a:rPr>
                        <a:t>Easy to expand (scalable)</a:t>
                      </a:r>
                    </a:p>
                    <a:p>
                      <a:pPr marL="800100" marR="0" lvl="1" indent="-342900">
                        <a:lnSpc>
                          <a:spcPct val="100000"/>
                        </a:lnSpc>
                        <a:spcBef>
                          <a:spcPts val="0"/>
                        </a:spcBef>
                        <a:spcAft>
                          <a:spcPts val="800"/>
                        </a:spcAft>
                        <a:buSzPts val="1000"/>
                        <a:buFont typeface="Symbol" charset="2"/>
                        <a:buChar char=""/>
                        <a:tabLst>
                          <a:tab pos="457200" algn="l"/>
                        </a:tabLst>
                      </a:pPr>
                      <a:r>
                        <a:rPr lang="en-US" sz="1400" dirty="0">
                          <a:solidFill>
                            <a:schemeClr val="tx1"/>
                          </a:solidFill>
                          <a:effectLst/>
                        </a:rPr>
                        <a:t>Easy to support</a:t>
                      </a:r>
                    </a:p>
                    <a:p>
                      <a:pPr marL="800100" marR="0" lvl="1" indent="-342900">
                        <a:lnSpc>
                          <a:spcPct val="100000"/>
                        </a:lnSpc>
                        <a:spcBef>
                          <a:spcPts val="0"/>
                        </a:spcBef>
                        <a:spcAft>
                          <a:spcPts val="800"/>
                        </a:spcAft>
                        <a:buSzPts val="1000"/>
                        <a:buFont typeface="Symbol" charset="2"/>
                        <a:buChar char=""/>
                        <a:tabLst>
                          <a:tab pos="457200" algn="l"/>
                        </a:tabLst>
                      </a:pPr>
                      <a:r>
                        <a:rPr lang="en-US" sz="1400" dirty="0">
                          <a:solidFill>
                            <a:schemeClr val="tx1"/>
                          </a:solidFill>
                          <a:effectLst/>
                        </a:rPr>
                        <a:t>Centralized services</a:t>
                      </a:r>
                    </a:p>
                    <a:p>
                      <a:pPr marL="800100" marR="0" lvl="1" indent="-342900">
                        <a:lnSpc>
                          <a:spcPct val="100000"/>
                        </a:lnSpc>
                        <a:spcBef>
                          <a:spcPts val="0"/>
                        </a:spcBef>
                        <a:spcAft>
                          <a:spcPts val="800"/>
                        </a:spcAft>
                        <a:buSzPts val="1000"/>
                        <a:buFont typeface="Symbol" charset="2"/>
                        <a:buChar char=""/>
                        <a:tabLst>
                          <a:tab pos="457200" algn="l"/>
                        </a:tabLst>
                      </a:pPr>
                      <a:r>
                        <a:rPr lang="en-US" sz="1400" dirty="0">
                          <a:solidFill>
                            <a:schemeClr val="tx1"/>
                          </a:solidFill>
                          <a:effectLst/>
                        </a:rPr>
                        <a:t>Easy to back up</a:t>
                      </a:r>
                    </a:p>
                  </a:txBody>
                  <a:tcPr marL="41517" marR="41517" marT="20758" marB="20758" anchor="ctr">
                    <a:solidFill>
                      <a:srgbClr val="92D050"/>
                    </a:solidFill>
                  </a:tcPr>
                </a:tc>
                <a:extLst>
                  <a:ext uri="{0D108BD9-81ED-4DB2-BD59-A6C34878D82A}">
                    <a16:rowId xmlns:a16="http://schemas.microsoft.com/office/drawing/2014/main" val="802719510"/>
                  </a:ext>
                </a:extLst>
              </a:tr>
              <a:tr h="67397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b="1" dirty="0">
                          <a:solidFill>
                            <a:schemeClr val="tx1"/>
                          </a:solidFill>
                          <a:effectLst/>
                        </a:rPr>
                        <a:t>Disadvantages of client-server networks include the following:</a:t>
                      </a:r>
                    </a:p>
                  </a:txBody>
                  <a:tcPr marL="41517" marR="41517" marT="20758" marB="20758" anchor="ctr">
                    <a:solidFill>
                      <a:schemeClr val="accent2"/>
                    </a:solidFill>
                  </a:tcPr>
                </a:tc>
                <a:tc>
                  <a:txBody>
                    <a:bodyPr/>
                    <a:lstStyle/>
                    <a:p>
                      <a:pPr marL="800100" marR="0" lvl="1" indent="-342900">
                        <a:lnSpc>
                          <a:spcPct val="107000"/>
                        </a:lnSpc>
                        <a:spcBef>
                          <a:spcPts val="0"/>
                        </a:spcBef>
                        <a:spcAft>
                          <a:spcPts val="800"/>
                        </a:spcAft>
                        <a:buSzPts val="1000"/>
                        <a:buFont typeface="Symbol" charset="2"/>
                        <a:buChar char=""/>
                        <a:tabLst>
                          <a:tab pos="457200" algn="l"/>
                        </a:tabLst>
                      </a:pPr>
                      <a:r>
                        <a:rPr lang="en-US" sz="1400" b="0" dirty="0">
                          <a:solidFill>
                            <a:schemeClr val="tx1"/>
                          </a:solidFill>
                          <a:effectLst/>
                        </a:rPr>
                        <a:t>Expensive server operating systems</a:t>
                      </a:r>
                    </a:p>
                    <a:p>
                      <a:pPr marL="800100" marR="0" lvl="1" indent="-342900">
                        <a:lnSpc>
                          <a:spcPct val="107000"/>
                        </a:lnSpc>
                        <a:spcBef>
                          <a:spcPts val="0"/>
                        </a:spcBef>
                        <a:spcAft>
                          <a:spcPts val="800"/>
                        </a:spcAft>
                        <a:buSzPts val="1000"/>
                        <a:buFont typeface="Symbol" charset="2"/>
                        <a:buChar char=""/>
                        <a:tabLst>
                          <a:tab pos="457200" algn="l"/>
                        </a:tabLst>
                      </a:pPr>
                      <a:r>
                        <a:rPr lang="en-US" sz="1400" b="0" dirty="0">
                          <a:solidFill>
                            <a:schemeClr val="tx1"/>
                          </a:solidFill>
                          <a:effectLst/>
                        </a:rPr>
                        <a:t>Extensive advanced planning required</a:t>
                      </a:r>
                    </a:p>
                  </a:txBody>
                  <a:tcPr marL="41517" marR="41517" marT="20758" marB="20758" anchor="ctr">
                    <a:solidFill>
                      <a:schemeClr val="accent2"/>
                    </a:solidFill>
                  </a:tcPr>
                </a:tc>
                <a:extLst>
                  <a:ext uri="{0D108BD9-81ED-4DB2-BD59-A6C34878D82A}">
                    <a16:rowId xmlns:a16="http://schemas.microsoft.com/office/drawing/2014/main" val="4769779"/>
                  </a:ext>
                </a:extLst>
              </a:tr>
            </a:tbl>
          </a:graphicData>
        </a:graphic>
      </p:graphicFrame>
      <p:sp>
        <p:nvSpPr>
          <p:cNvPr id="2" name="Rectangle 1">
            <a:extLst>
              <a:ext uri="{FF2B5EF4-FFF2-40B4-BE49-F238E27FC236}">
                <a16:creationId xmlns:a16="http://schemas.microsoft.com/office/drawing/2014/main" id="{98862E8E-AF05-4404-8CD6-45E6762722EF}"/>
              </a:ext>
            </a:extLst>
          </p:cNvPr>
          <p:cNvSpPr/>
          <p:nvPr/>
        </p:nvSpPr>
        <p:spPr>
          <a:xfrm>
            <a:off x="1017430" y="154369"/>
            <a:ext cx="10515597" cy="369332"/>
          </a:xfrm>
          <a:prstGeom prst="rect">
            <a:avLst/>
          </a:prstGeom>
        </p:spPr>
        <p:txBody>
          <a:bodyPr wrap="square">
            <a:spAutoFit/>
          </a:bodyPr>
          <a:lstStyle/>
          <a:p>
            <a:r>
              <a:rPr lang="en-US" b="1" dirty="0"/>
              <a:t>6.1.4 Networking Facts (Continued)</a:t>
            </a:r>
            <a:endParaRPr lang="en-US" dirty="0"/>
          </a:p>
        </p:txBody>
      </p:sp>
      <p:sp>
        <p:nvSpPr>
          <p:cNvPr id="3" name="TextBox 2"/>
          <p:cNvSpPr txBox="1"/>
          <p:nvPr/>
        </p:nvSpPr>
        <p:spPr>
          <a:xfrm>
            <a:off x="1017430" y="626638"/>
            <a:ext cx="10614298" cy="394723"/>
          </a:xfrm>
          <a:prstGeom prst="rect">
            <a:avLst/>
          </a:prstGeom>
          <a:noFill/>
        </p:spPr>
        <p:txBody>
          <a:bodyPr wrap="square" rtlCol="0">
            <a:spAutoFit/>
          </a:bodyPr>
          <a:lstStyle/>
          <a:p>
            <a:pPr>
              <a:lnSpc>
                <a:spcPct val="120000"/>
              </a:lnSpc>
            </a:pPr>
            <a:r>
              <a:rPr lang="en-US" dirty="0"/>
              <a:t>There are several ways to classify networks. The following table lists several ways to describe a network:</a:t>
            </a:r>
          </a:p>
        </p:txBody>
      </p:sp>
    </p:spTree>
    <p:extLst>
      <p:ext uri="{BB962C8B-B14F-4D97-AF65-F5344CB8AC3E}">
        <p14:creationId xmlns:p14="http://schemas.microsoft.com/office/powerpoint/2010/main" val="5038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3538"/>
            <a:ext cx="9601200" cy="361604"/>
          </a:xfrm>
        </p:spPr>
        <p:txBody>
          <a:bodyPr>
            <a:normAutofit fontScale="90000"/>
          </a:bodyPr>
          <a:lstStyle/>
          <a:p>
            <a:r>
              <a:rPr lang="en-US" sz="2000" b="1" dirty="0"/>
              <a:t>6.3.3 Twisted Pair Facts (Continued)</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276569080"/>
              </p:ext>
            </p:extLst>
          </p:nvPr>
        </p:nvGraphicFramePr>
        <p:xfrm>
          <a:off x="1371599" y="615141"/>
          <a:ext cx="10176553" cy="5317172"/>
        </p:xfrm>
        <a:graphic>
          <a:graphicData uri="http://schemas.openxmlformats.org/drawingml/2006/table">
            <a:tbl>
              <a:tblPr firstRow="1" bandRow="1">
                <a:tableStyleId>{5C22544A-7EE6-4342-B048-85BDC9FD1C3A}</a:tableStyleId>
              </a:tblPr>
              <a:tblGrid>
                <a:gridCol w="10176553">
                  <a:extLst>
                    <a:ext uri="{9D8B030D-6E8A-4147-A177-3AD203B41FA5}">
                      <a16:colId xmlns:a16="http://schemas.microsoft.com/office/drawing/2014/main" val="20000"/>
                    </a:ext>
                  </a:extLst>
                </a:gridCol>
              </a:tblGrid>
              <a:tr h="453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Keep the following in mind when working with twisted pair cables</a:t>
                      </a:r>
                    </a:p>
                  </a:txBody>
                  <a:tcPr/>
                </a:tc>
                <a:extLst>
                  <a:ext uri="{0D108BD9-81ED-4DB2-BD59-A6C34878D82A}">
                    <a16:rowId xmlns:a16="http://schemas.microsoft.com/office/drawing/2014/main" val="10000"/>
                  </a:ext>
                </a:extLst>
              </a:tr>
              <a:tr h="1621267">
                <a:tc>
                  <a:txBody>
                    <a:bodyPr/>
                    <a:lstStyle/>
                    <a:p>
                      <a:pPr marL="285750" lvl="0" indent="-285750">
                        <a:buFont typeface="Arial" charset="0"/>
                        <a:buChar char="•"/>
                      </a:pPr>
                      <a:r>
                        <a:rPr lang="en-US" sz="1600" dirty="0"/>
                        <a:t>Even though different cable categories may look physically similar, they are electrically different. </a:t>
                      </a:r>
                    </a:p>
                    <a:p>
                      <a:pPr marL="285750" lvl="0" indent="-285750">
                        <a:buFont typeface="Arial" charset="0"/>
                        <a:buChar char="•"/>
                      </a:pPr>
                      <a:endParaRPr lang="en-US" sz="1600" dirty="0"/>
                    </a:p>
                    <a:p>
                      <a:pPr marL="742950" lvl="1" indent="-285750">
                        <a:buFont typeface="Courier New" charset="0"/>
                        <a:buChar char="o"/>
                      </a:pPr>
                      <a:r>
                        <a:rPr lang="en-US" sz="1600" dirty="0"/>
                        <a:t>Higher cable categories use different wire gauges and have more wire twists per inch than lower cable categories, which allows for much faster transmission speeds.</a:t>
                      </a:r>
                    </a:p>
                    <a:p>
                      <a:pPr marL="285750" indent="-285750">
                        <a:buFont typeface="Arial" charset="0"/>
                        <a:buChar char="•"/>
                      </a:pPr>
                      <a:endParaRPr lang="en-US" sz="1600" dirty="0"/>
                    </a:p>
                  </a:txBody>
                  <a:tcPr/>
                </a:tc>
                <a:extLst>
                  <a:ext uri="{0D108BD9-81ED-4DB2-BD59-A6C34878D82A}">
                    <a16:rowId xmlns:a16="http://schemas.microsoft.com/office/drawing/2014/main" val="10001"/>
                  </a:ext>
                </a:extLst>
              </a:tr>
              <a:tr h="1621267">
                <a:tc>
                  <a:txBody>
                    <a:bodyPr/>
                    <a:lstStyle/>
                    <a:p>
                      <a:pPr marL="285750" lvl="0" indent="-285750">
                        <a:buFont typeface="Arial" charset="0"/>
                        <a:buChar char="•"/>
                      </a:pPr>
                      <a:r>
                        <a:rPr lang="en-US" sz="1600" dirty="0"/>
                        <a:t>Some cables use plenum plastic as an insulator. Plenum wires are fire resistant and non-toxic when burned. </a:t>
                      </a:r>
                    </a:p>
                    <a:p>
                      <a:pPr marL="742950" lvl="1" indent="-285750">
                        <a:buFont typeface="Arial" charset="0"/>
                        <a:buChar char="•"/>
                      </a:pPr>
                      <a:endParaRPr lang="en-US" sz="1600" dirty="0"/>
                    </a:p>
                    <a:p>
                      <a:pPr marL="742950" lvl="1" indent="-285750">
                        <a:buFont typeface="Courier New" charset="0"/>
                        <a:buChar char="o"/>
                      </a:pPr>
                      <a:r>
                        <a:rPr lang="en-US" sz="1600" dirty="0"/>
                        <a:t>These types of cables are rated to be run in the plenum (the space above a ceiling or below a floor) or a building.</a:t>
                      </a:r>
                    </a:p>
                    <a:p>
                      <a:pPr marL="285750" indent="-285750">
                        <a:buFont typeface="Arial" charset="0"/>
                        <a:buChar char="•"/>
                      </a:pPr>
                      <a:endParaRPr lang="en-US" sz="1600" dirty="0"/>
                    </a:p>
                  </a:txBody>
                  <a:tcPr/>
                </a:tc>
                <a:extLst>
                  <a:ext uri="{0D108BD9-81ED-4DB2-BD59-A6C34878D82A}">
                    <a16:rowId xmlns:a16="http://schemas.microsoft.com/office/drawing/2014/main" val="10002"/>
                  </a:ext>
                </a:extLst>
              </a:tr>
              <a:tr h="1621267">
                <a:tc>
                  <a:txBody>
                    <a:bodyPr/>
                    <a:lstStyle/>
                    <a:p>
                      <a:pPr marL="285750" lvl="0" indent="-285750">
                        <a:buFont typeface="Arial" charset="0"/>
                        <a:buChar char="•"/>
                      </a:pPr>
                      <a:r>
                        <a:rPr lang="en-US" sz="1600" dirty="0"/>
                        <a:t>Each type of UTP cable can be substituted for any category below it, but never for a category above. </a:t>
                      </a:r>
                    </a:p>
                    <a:p>
                      <a:pPr marL="742950" lvl="1" indent="-285750">
                        <a:buFont typeface="Arial" charset="0"/>
                        <a:buChar char="•"/>
                      </a:pPr>
                      <a:endParaRPr lang="en-US" sz="1600" dirty="0"/>
                    </a:p>
                    <a:p>
                      <a:pPr marL="742950" lvl="1" indent="-285750">
                        <a:buFont typeface="Courier New" charset="0"/>
                        <a:buChar char="o"/>
                      </a:pPr>
                      <a:r>
                        <a:rPr lang="en-US" sz="1600" dirty="0"/>
                        <a:t>For example, Cat 6 can be substituted for a task requiring Cat 5e; however, neither Cat 5 nor Cat 3 should be used for this particular task.</a:t>
                      </a:r>
                    </a:p>
                    <a:p>
                      <a:pPr marL="285750" indent="-285750">
                        <a:buFont typeface="Arial" charset="0"/>
                        <a:buChar char="•"/>
                      </a:pP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412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6.3.4 Twisted Pair Connector Facts</a:t>
            </a:r>
            <a:br>
              <a:rPr lang="en-US"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6012715"/>
              </p:ext>
            </p:extLst>
          </p:nvPr>
        </p:nvGraphicFramePr>
        <p:xfrm>
          <a:off x="914400" y="2559956"/>
          <a:ext cx="10515600" cy="3849968"/>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43435">
                <a:tc>
                  <a:txBody>
                    <a:bodyPr/>
                    <a:lstStyle/>
                    <a:p>
                      <a:pPr marL="0" marR="0" algn="ctr">
                        <a:lnSpc>
                          <a:spcPct val="107000"/>
                        </a:lnSpc>
                        <a:spcBef>
                          <a:spcPts val="375"/>
                        </a:spcBef>
                        <a:spcAft>
                          <a:spcPts val="375"/>
                        </a:spcAft>
                      </a:pPr>
                      <a:r>
                        <a:rPr lang="en-US" sz="1400">
                          <a:effectLst/>
                        </a:rPr>
                        <a:t>Cable</a:t>
                      </a:r>
                      <a:endParaRPr lang="en-US" sz="1400">
                        <a:effectLst/>
                        <a:latin typeface="Calibri" charset="0"/>
                        <a:ea typeface="Calibri" charset="0"/>
                        <a:cs typeface="Times New Roman" charset="0"/>
                      </a:endParaRPr>
                    </a:p>
                  </a:txBody>
                  <a:tcPr marL="184859" marR="184859" marT="46215" marB="46215" anchor="ctr"/>
                </a:tc>
                <a:tc>
                  <a:txBody>
                    <a:bodyPr/>
                    <a:lstStyle/>
                    <a:p>
                      <a:pPr marL="0" marR="0">
                        <a:lnSpc>
                          <a:spcPct val="107000"/>
                        </a:lnSpc>
                        <a:spcBef>
                          <a:spcPts val="375"/>
                        </a:spcBef>
                        <a:spcAft>
                          <a:spcPts val="375"/>
                        </a:spcAft>
                      </a:pPr>
                      <a:r>
                        <a:rPr lang="en-US" sz="1400">
                          <a:effectLst/>
                        </a:rPr>
                        <a:t>Description</a:t>
                      </a:r>
                      <a:endParaRPr lang="en-US" sz="1400">
                        <a:effectLst/>
                        <a:latin typeface="Calibri" charset="0"/>
                        <a:ea typeface="Calibri" charset="0"/>
                        <a:cs typeface="Times New Roman" charset="0"/>
                      </a:endParaRPr>
                    </a:p>
                  </a:txBody>
                  <a:tcPr marL="184859" marR="184859" marT="46215" marB="46215" anchor="ctr"/>
                </a:tc>
                <a:extLst>
                  <a:ext uri="{0D108BD9-81ED-4DB2-BD59-A6C34878D82A}">
                    <a16:rowId xmlns:a16="http://schemas.microsoft.com/office/drawing/2014/main" val="10000"/>
                  </a:ext>
                </a:extLst>
              </a:tr>
              <a:tr h="2161010">
                <a:tc>
                  <a:txBody>
                    <a:bodyPr/>
                    <a:lstStyle/>
                    <a:p>
                      <a:pPr marL="0" marR="0" algn="ctr">
                        <a:lnSpc>
                          <a:spcPct val="107000"/>
                        </a:lnSpc>
                        <a:spcBef>
                          <a:spcPts val="375"/>
                        </a:spcBef>
                        <a:spcAft>
                          <a:spcPts val="375"/>
                        </a:spcAft>
                      </a:pPr>
                      <a:br>
                        <a:rPr lang="en-US" sz="1400" dirty="0">
                          <a:effectLst/>
                        </a:rPr>
                      </a:br>
                      <a:r>
                        <a:rPr lang="en-US" sz="1400" dirty="0">
                          <a:effectLst/>
                        </a:rPr>
                        <a:t>Patch</a:t>
                      </a:r>
                      <a:endParaRPr lang="en-US" sz="1400" dirty="0">
                        <a:solidFill>
                          <a:srgbClr val="282828"/>
                        </a:solidFill>
                        <a:effectLst/>
                        <a:latin typeface="Open Sans" charset="0"/>
                        <a:ea typeface="Times New Roman" charset="0"/>
                        <a:cs typeface="Times New Roman" charset="0"/>
                      </a:endParaRPr>
                    </a:p>
                  </a:txBody>
                  <a:tcPr marL="184859" marR="184859" marT="46215" marB="46215"/>
                </a:tc>
                <a:tc>
                  <a:txBody>
                    <a:bodyPr/>
                    <a:lstStyle/>
                    <a:p>
                      <a:pPr marL="0" marR="0">
                        <a:lnSpc>
                          <a:spcPct val="107000"/>
                        </a:lnSpc>
                        <a:spcBef>
                          <a:spcPts val="375"/>
                        </a:spcBef>
                        <a:spcAft>
                          <a:spcPts val="375"/>
                        </a:spcAft>
                      </a:pPr>
                      <a:r>
                        <a:rPr lang="en-US" sz="1400" dirty="0">
                          <a:effectLst/>
                        </a:rPr>
                        <a:t>Computers connect to the network through a hub or switch with a patch cable. Patch cables use the same wire configuration on each connector end. The following are the two most commonly used wiring configurations: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T568A Wires are arranged from pins 1 to 8 in each connector in the following order: GW, G, OW, B, BW, O, </a:t>
                      </a:r>
                      <a:r>
                        <a:rPr lang="en-US" sz="1400" dirty="0" err="1">
                          <a:effectLst/>
                        </a:rPr>
                        <a:t>BrW</a:t>
                      </a:r>
                      <a:r>
                        <a:rPr lang="en-US" sz="1400" dirty="0">
                          <a:effectLst/>
                        </a:rPr>
                        <a:t>, Br.</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T568B Wires are arranged from pins 1 to 8 in each connector in the following order: OW, O, GW, B, BW, G, </a:t>
                      </a:r>
                      <a:r>
                        <a:rPr lang="en-US" sz="1400" dirty="0" err="1">
                          <a:effectLst/>
                        </a:rPr>
                        <a:t>BrW</a:t>
                      </a:r>
                      <a:r>
                        <a:rPr lang="en-US" sz="1400" dirty="0">
                          <a:effectLst/>
                        </a:rPr>
                        <a:t>, Br.</a:t>
                      </a:r>
                    </a:p>
                    <a:p>
                      <a:pPr marL="0" marR="0">
                        <a:lnSpc>
                          <a:spcPct val="107000"/>
                        </a:lnSpc>
                        <a:spcBef>
                          <a:spcPts val="0"/>
                        </a:spcBef>
                        <a:spcAft>
                          <a:spcPts val="600"/>
                        </a:spcAft>
                      </a:pPr>
                      <a:r>
                        <a:rPr lang="en-US" sz="1400" dirty="0">
                          <a:effectLst/>
                        </a:rPr>
                        <a:t>It doesn't matter which standard is used as long as all cables use the same standard. This helps prevent confusion during troubleshooting.</a:t>
                      </a:r>
                      <a:endParaRPr lang="en-US" sz="1400" dirty="0">
                        <a:effectLst/>
                        <a:latin typeface="Calibri" charset="0"/>
                        <a:ea typeface="Calibri" charset="0"/>
                        <a:cs typeface="Times New Roman" charset="0"/>
                      </a:endParaRPr>
                    </a:p>
                  </a:txBody>
                  <a:tcPr marL="184859" marR="184859" marT="92430" marB="92430" anchor="ctr"/>
                </a:tc>
                <a:extLst>
                  <a:ext uri="{0D108BD9-81ED-4DB2-BD59-A6C34878D82A}">
                    <a16:rowId xmlns:a16="http://schemas.microsoft.com/office/drawing/2014/main" val="10001"/>
                  </a:ext>
                </a:extLst>
              </a:tr>
            </a:tbl>
          </a:graphicData>
        </a:graphic>
      </p:graphicFrame>
      <p:pic>
        <p:nvPicPr>
          <p:cNvPr id="5122" name="Picture 75" descr="http://cdn.testout.com/pcpro2016-en-us/en-us/resources/text/cabl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37" y="3954190"/>
            <a:ext cx="4495800" cy="159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648169"/>
            <a:ext cx="10515600" cy="923330"/>
          </a:xfrm>
          <a:prstGeom prst="rect">
            <a:avLst/>
          </a:prstGeom>
          <a:noFill/>
        </p:spPr>
        <p:txBody>
          <a:bodyPr wrap="square" rtlCol="0">
            <a:spAutoFit/>
          </a:bodyPr>
          <a:lstStyle/>
          <a:p>
            <a:r>
              <a:rPr lang="en-US" dirty="0"/>
              <a:t>Twisted pair cables remain one of the primary ways that computers connect to a network. The table below illustrates both patch (also called </a:t>
            </a:r>
            <a:r>
              <a:rPr lang="en-US" i="1" dirty="0"/>
              <a:t>straight through</a:t>
            </a:r>
            <a:r>
              <a:rPr lang="en-US" dirty="0"/>
              <a:t>) and crossover cable configurations.</a:t>
            </a:r>
          </a:p>
          <a:p>
            <a:endParaRPr lang="en-US" dirty="0"/>
          </a:p>
        </p:txBody>
      </p:sp>
    </p:spTree>
    <p:extLst>
      <p:ext uri="{BB962C8B-B14F-4D97-AF65-F5344CB8AC3E}">
        <p14:creationId xmlns:p14="http://schemas.microsoft.com/office/powerpoint/2010/main" val="141121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7927"/>
            <a:ext cx="9601200" cy="1485900"/>
          </a:xfrm>
        </p:spPr>
        <p:txBody>
          <a:bodyPr>
            <a:normAutofit/>
          </a:bodyPr>
          <a:lstStyle/>
          <a:p>
            <a:r>
              <a:rPr lang="en-US" sz="2000" b="1" dirty="0"/>
              <a:t>6.3.4 Twisted Pair Connector Facts</a:t>
            </a:r>
            <a:br>
              <a:rPr lang="en-US" sz="2000" b="1"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4196975"/>
              </p:ext>
            </p:extLst>
          </p:nvPr>
        </p:nvGraphicFramePr>
        <p:xfrm>
          <a:off x="906087" y="1558267"/>
          <a:ext cx="10515600" cy="4191770"/>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12438">
                <a:tc>
                  <a:txBody>
                    <a:bodyPr/>
                    <a:lstStyle/>
                    <a:p>
                      <a:pPr marL="0" marR="0" algn="ctr">
                        <a:lnSpc>
                          <a:spcPct val="107000"/>
                        </a:lnSpc>
                        <a:spcBef>
                          <a:spcPts val="375"/>
                        </a:spcBef>
                        <a:spcAft>
                          <a:spcPts val="375"/>
                        </a:spcAft>
                      </a:pPr>
                      <a:r>
                        <a:rPr lang="en-US" sz="1400" dirty="0">
                          <a:effectLst/>
                        </a:rPr>
                        <a:t>Cable</a:t>
                      </a:r>
                      <a:endParaRPr lang="en-US" sz="1400" dirty="0">
                        <a:effectLst/>
                        <a:latin typeface="Calibri" charset="0"/>
                        <a:ea typeface="Calibri" charset="0"/>
                        <a:cs typeface="Times New Roman" charset="0"/>
                      </a:endParaRPr>
                    </a:p>
                  </a:txBody>
                  <a:tcPr marL="184859" marR="184859" marT="46215" marB="46215" anchor="ctr"/>
                </a:tc>
                <a:tc>
                  <a:txBody>
                    <a:bodyPr/>
                    <a:lstStyle/>
                    <a:p>
                      <a:pPr marL="0" marR="0">
                        <a:lnSpc>
                          <a:spcPct val="107000"/>
                        </a:lnSpc>
                        <a:spcBef>
                          <a:spcPts val="375"/>
                        </a:spcBef>
                        <a:spcAft>
                          <a:spcPts val="375"/>
                        </a:spcAft>
                      </a:pPr>
                      <a:r>
                        <a:rPr lang="en-US" sz="1400" dirty="0">
                          <a:effectLst/>
                        </a:rPr>
                        <a:t>Description</a:t>
                      </a:r>
                      <a:endParaRPr lang="en-US" sz="1400" dirty="0">
                        <a:effectLst/>
                        <a:latin typeface="Calibri" charset="0"/>
                        <a:ea typeface="Calibri" charset="0"/>
                        <a:cs typeface="Times New Roman" charset="0"/>
                      </a:endParaRPr>
                    </a:p>
                  </a:txBody>
                  <a:tcPr marL="184859" marR="184859" marT="46215" marB="46215" anchor="ctr"/>
                </a:tc>
                <a:extLst>
                  <a:ext uri="{0D108BD9-81ED-4DB2-BD59-A6C34878D82A}">
                    <a16:rowId xmlns:a16="http://schemas.microsoft.com/office/drawing/2014/main" val="10000"/>
                  </a:ext>
                </a:extLst>
              </a:tr>
              <a:tr h="3479332">
                <a:tc>
                  <a:txBody>
                    <a:bodyPr/>
                    <a:lstStyle/>
                    <a:p>
                      <a:pPr marL="0" marR="0" algn="ctr">
                        <a:lnSpc>
                          <a:spcPct val="107000"/>
                        </a:lnSpc>
                        <a:spcBef>
                          <a:spcPts val="0"/>
                        </a:spcBef>
                        <a:spcAft>
                          <a:spcPts val="0"/>
                        </a:spcAft>
                      </a:pPr>
                      <a:br>
                        <a:rPr lang="en-US" sz="1400" dirty="0">
                          <a:effectLst/>
                        </a:rPr>
                      </a:br>
                      <a:r>
                        <a:rPr lang="en-US" sz="1400" dirty="0">
                          <a:effectLst/>
                        </a:rPr>
                        <a:t>Crossover</a:t>
                      </a:r>
                      <a:endParaRPr lang="en-US" sz="1400" dirty="0">
                        <a:solidFill>
                          <a:srgbClr val="282828"/>
                        </a:solidFill>
                        <a:effectLst/>
                        <a:latin typeface="Open Sans" charset="0"/>
                        <a:ea typeface="Times New Roman" charset="0"/>
                        <a:cs typeface="Times New Roman" charset="0"/>
                      </a:endParaRPr>
                    </a:p>
                  </a:txBody>
                  <a:tcPr marL="184859" marR="184859" marT="46215" marB="46215"/>
                </a:tc>
                <a:tc>
                  <a:txBody>
                    <a:bodyPr/>
                    <a:lstStyle/>
                    <a:p>
                      <a:pPr marL="0" marR="0">
                        <a:lnSpc>
                          <a:spcPct val="107000"/>
                        </a:lnSpc>
                        <a:spcBef>
                          <a:spcPts val="0"/>
                        </a:spcBef>
                        <a:spcAft>
                          <a:spcPts val="0"/>
                        </a:spcAft>
                      </a:pPr>
                      <a:r>
                        <a:rPr lang="en-US" sz="1800" dirty="0">
                          <a:effectLst/>
                        </a:rPr>
                        <a:t>Computers can connect directly to one another using a crossover cable. </a:t>
                      </a:r>
                    </a:p>
                    <a:p>
                      <a:pPr marL="0" marR="0">
                        <a:lnSpc>
                          <a:spcPct val="107000"/>
                        </a:lnSpc>
                        <a:spcBef>
                          <a:spcPts val="0"/>
                        </a:spcBef>
                        <a:spcAft>
                          <a:spcPts val="0"/>
                        </a:spcAft>
                      </a:pPr>
                      <a:endParaRPr lang="en-US" sz="1800" dirty="0">
                        <a:effectLst/>
                      </a:endParaRPr>
                    </a:p>
                    <a:p>
                      <a:pPr marL="0" marR="0">
                        <a:lnSpc>
                          <a:spcPct val="107000"/>
                        </a:lnSpc>
                        <a:spcBef>
                          <a:spcPts val="0"/>
                        </a:spcBef>
                        <a:spcAft>
                          <a:spcPts val="0"/>
                        </a:spcAft>
                      </a:pPr>
                      <a:r>
                        <a:rPr lang="en-US" sz="1800" dirty="0">
                          <a:effectLst/>
                        </a:rPr>
                        <a:t>The easiest way to create a crossover cable is to arrange the wires in the first connector using the T568A standard and arrange the wires in the second connector using the T568B standard.</a:t>
                      </a:r>
                      <a:endParaRPr lang="en-US" sz="1800" dirty="0">
                        <a:effectLst/>
                        <a:latin typeface="Calibri" charset="0"/>
                        <a:ea typeface="Calibri" charset="0"/>
                        <a:cs typeface="Times New Roman" charset="0"/>
                      </a:endParaRPr>
                    </a:p>
                  </a:txBody>
                  <a:tcPr marL="184859" marR="184859" marT="92430" marB="92430" anchor="ctr"/>
                </a:tc>
                <a:extLst>
                  <a:ext uri="{0D108BD9-81ED-4DB2-BD59-A6C34878D82A}">
                    <a16:rowId xmlns:a16="http://schemas.microsoft.com/office/drawing/2014/main" val="10002"/>
                  </a:ext>
                </a:extLst>
              </a:tr>
            </a:tbl>
          </a:graphicData>
        </a:graphic>
      </p:graphicFrame>
      <p:pic>
        <p:nvPicPr>
          <p:cNvPr id="5121" name="Picture 74" descr="http://cdn.testout.com/pcpro2016-en-us/en-us/resources/text/cable/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085" y="3428669"/>
            <a:ext cx="4495800" cy="159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883478"/>
            <a:ext cx="10515600" cy="800219"/>
          </a:xfrm>
          <a:prstGeom prst="rect">
            <a:avLst/>
          </a:prstGeom>
          <a:noFill/>
        </p:spPr>
        <p:txBody>
          <a:bodyPr wrap="square" rtlCol="0">
            <a:spAutoFit/>
          </a:bodyPr>
          <a:lstStyle/>
          <a:p>
            <a:r>
              <a:rPr lang="en-US" sz="1400" dirty="0"/>
              <a:t>Twisted pair cables remain one of the primary ways that computers connect to a network. The table below illustrates both patch (also called </a:t>
            </a:r>
            <a:r>
              <a:rPr lang="en-US" sz="1400" i="1" dirty="0"/>
              <a:t>straight through</a:t>
            </a:r>
            <a:r>
              <a:rPr lang="en-US" sz="1400" dirty="0"/>
              <a:t>) and crossover cable configurations.</a:t>
            </a:r>
          </a:p>
          <a:p>
            <a:endParaRPr lang="en-US" dirty="0"/>
          </a:p>
        </p:txBody>
      </p:sp>
    </p:spTree>
    <p:extLst>
      <p:ext uri="{BB962C8B-B14F-4D97-AF65-F5344CB8AC3E}">
        <p14:creationId xmlns:p14="http://schemas.microsoft.com/office/powerpoint/2010/main" val="1750294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5037" y="121880"/>
            <a:ext cx="8019167" cy="830997"/>
          </a:xfrm>
          <a:prstGeom prst="rect">
            <a:avLst/>
          </a:prstGeom>
          <a:noFill/>
        </p:spPr>
        <p:txBody>
          <a:bodyPr wrap="square" rtlCol="0">
            <a:spAutoFit/>
          </a:bodyPr>
          <a:lstStyle/>
          <a:p>
            <a:pPr algn="ctr"/>
            <a:r>
              <a:rPr lang="en-US" sz="2000" b="1" dirty="0"/>
              <a:t>6.3.4 Twisted Pair Connector Facts</a:t>
            </a:r>
            <a:br>
              <a:rPr lang="en-US" sz="2800" b="1" dirty="0"/>
            </a:br>
            <a:endParaRPr lang="en-US" sz="2800" dirty="0"/>
          </a:p>
        </p:txBody>
      </p:sp>
      <p:pic>
        <p:nvPicPr>
          <p:cNvPr id="47106" name="Picture 2" descr="Image result for t-568b"/>
          <p:cNvPicPr>
            <a:picLocks noChangeAspect="1" noChangeArrowheads="1"/>
          </p:cNvPicPr>
          <p:nvPr/>
        </p:nvPicPr>
        <p:blipFill>
          <a:blip r:embed="rId2" cstate="print"/>
          <a:srcRect/>
          <a:stretch>
            <a:fillRect/>
          </a:stretch>
        </p:blipFill>
        <p:spPr bwMode="auto">
          <a:xfrm>
            <a:off x="1715037" y="1313645"/>
            <a:ext cx="4563770" cy="5101857"/>
          </a:xfrm>
          <a:prstGeom prst="rect">
            <a:avLst/>
          </a:prstGeom>
          <a:noFill/>
        </p:spPr>
      </p:pic>
      <p:pic>
        <p:nvPicPr>
          <p:cNvPr id="47108" name="Picture 4" descr="Image result for t-568b patch cord"/>
          <p:cNvPicPr>
            <a:picLocks noChangeAspect="1" noChangeArrowheads="1"/>
          </p:cNvPicPr>
          <p:nvPr/>
        </p:nvPicPr>
        <p:blipFill>
          <a:blip r:embed="rId3" cstate="print"/>
          <a:srcRect/>
          <a:stretch>
            <a:fillRect/>
          </a:stretch>
        </p:blipFill>
        <p:spPr bwMode="auto">
          <a:xfrm>
            <a:off x="6781800" y="2408732"/>
            <a:ext cx="3987800" cy="3108176"/>
          </a:xfrm>
          <a:prstGeom prst="rect">
            <a:avLst/>
          </a:prstGeom>
          <a:noFill/>
        </p:spPr>
      </p:pic>
    </p:spTree>
    <p:extLst>
      <p:ext uri="{BB962C8B-B14F-4D97-AF65-F5344CB8AC3E}">
        <p14:creationId xmlns:p14="http://schemas.microsoft.com/office/powerpoint/2010/main" val="932212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79902"/>
          </a:xfrm>
        </p:spPr>
        <p:txBody>
          <a:bodyPr>
            <a:normAutofit/>
          </a:bodyPr>
          <a:lstStyle/>
          <a:p>
            <a:r>
              <a:rPr lang="en-US" sz="1800" b="1" dirty="0"/>
              <a:t>6.3.4 Twisted Pair Connector Facts (Continued)</a:t>
            </a:r>
            <a:endParaRPr lang="en-US" sz="1800" dirty="0"/>
          </a:p>
        </p:txBody>
      </p:sp>
      <p:sp>
        <p:nvSpPr>
          <p:cNvPr id="3" name="Content Placeholder 2"/>
          <p:cNvSpPr>
            <a:spLocks noGrp="1"/>
          </p:cNvSpPr>
          <p:nvPr>
            <p:ph idx="1"/>
          </p:nvPr>
        </p:nvSpPr>
        <p:spPr>
          <a:xfrm>
            <a:off x="838200" y="1825624"/>
            <a:ext cx="10515600" cy="5032375"/>
          </a:xfrm>
        </p:spPr>
        <p:txBody>
          <a:bodyPr>
            <a:normAutofit/>
          </a:bodyPr>
          <a:lstStyle/>
          <a:p>
            <a:endParaRPr lang="en-US" sz="3200" dirty="0"/>
          </a:p>
          <a:p>
            <a:pPr lvl="1"/>
            <a:endParaRPr lang="en-US" sz="2800" dirty="0"/>
          </a:p>
          <a:p>
            <a:endParaRPr lang="en-US" dirty="0"/>
          </a:p>
        </p:txBody>
      </p:sp>
      <p:graphicFrame>
        <p:nvGraphicFramePr>
          <p:cNvPr id="4" name="Table 3">
            <a:extLst>
              <a:ext uri="{FF2B5EF4-FFF2-40B4-BE49-F238E27FC236}">
                <a16:creationId xmlns:a16="http://schemas.microsoft.com/office/drawing/2014/main" id="{9DF838B1-155B-4D4A-B0FF-D457FA9467E6}"/>
              </a:ext>
            </a:extLst>
          </p:cNvPr>
          <p:cNvGraphicFramePr>
            <a:graphicFrameLocks noGrp="1"/>
          </p:cNvGraphicFramePr>
          <p:nvPr>
            <p:extLst>
              <p:ext uri="{D42A27DB-BD31-4B8C-83A1-F6EECF244321}">
                <p14:modId xmlns:p14="http://schemas.microsoft.com/office/powerpoint/2010/main" val="1807173472"/>
              </p:ext>
            </p:extLst>
          </p:nvPr>
        </p:nvGraphicFramePr>
        <p:xfrm>
          <a:off x="1371600" y="1174283"/>
          <a:ext cx="9868878" cy="4389120"/>
        </p:xfrm>
        <a:graphic>
          <a:graphicData uri="http://schemas.openxmlformats.org/drawingml/2006/table">
            <a:tbl>
              <a:tblPr firstRow="1" bandRow="1">
                <a:tableStyleId>{5C22544A-7EE6-4342-B048-85BDC9FD1C3A}</a:tableStyleId>
              </a:tblPr>
              <a:tblGrid>
                <a:gridCol w="4934439">
                  <a:extLst>
                    <a:ext uri="{9D8B030D-6E8A-4147-A177-3AD203B41FA5}">
                      <a16:colId xmlns:a16="http://schemas.microsoft.com/office/drawing/2014/main" val="2966351279"/>
                    </a:ext>
                  </a:extLst>
                </a:gridCol>
                <a:gridCol w="4934439">
                  <a:extLst>
                    <a:ext uri="{9D8B030D-6E8A-4147-A177-3AD203B41FA5}">
                      <a16:colId xmlns:a16="http://schemas.microsoft.com/office/drawing/2014/main" val="929564014"/>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Ethernet specifications use the following pins for communication:</a:t>
                      </a:r>
                    </a:p>
                    <a:p>
                      <a:endParaRPr lang="en-US" dirty="0"/>
                    </a:p>
                  </a:txBody>
                  <a:tcPr/>
                </a:tc>
                <a:tc hMerge="1">
                  <a:txBody>
                    <a:bodyPr/>
                    <a:lstStyle/>
                    <a:p>
                      <a:endParaRPr lang="en-US"/>
                    </a:p>
                  </a:txBody>
                  <a:tcPr/>
                </a:tc>
                <a:extLst>
                  <a:ext uri="{0D108BD9-81ED-4DB2-BD59-A6C34878D82A}">
                    <a16:rowId xmlns:a16="http://schemas.microsoft.com/office/drawing/2014/main" val="351539089"/>
                  </a:ext>
                </a:extLst>
              </a:tr>
              <a:tr h="1023077">
                <a:tc>
                  <a:txBody>
                    <a:bodyPr/>
                    <a:lstStyle/>
                    <a:p>
                      <a:pPr lvl="0"/>
                      <a:r>
                        <a:rPr lang="en-US" dirty="0"/>
                        <a:t>Cat 5 Ethernet (100BASE-T) and below (</a:t>
                      </a:r>
                      <a:r>
                        <a:rPr lang="en-US" dirty="0" err="1"/>
                        <a:t>Tx</a:t>
                      </a:r>
                      <a:r>
                        <a:rPr lang="en-US" dirty="0"/>
                        <a:t> is a pin used for transmitting and Rx is a pin used for receiving):</a:t>
                      </a:r>
                      <a:endParaRPr lang="en-US" sz="3200" dirty="0"/>
                    </a:p>
                    <a:p>
                      <a:endParaRPr lang="en-US" dirty="0"/>
                    </a:p>
                  </a:txBody>
                  <a:tcPr/>
                </a:tc>
                <a:tc>
                  <a:txBody>
                    <a:bodyPr/>
                    <a:lstStyle/>
                    <a:p>
                      <a:pPr lvl="0"/>
                      <a:r>
                        <a:rPr lang="en-US" dirty="0"/>
                        <a:t>Cat 5e (1000BASE-T) and above (Bi indicates the pin is used for both transmitting and receiving):</a:t>
                      </a:r>
                      <a:endParaRPr lang="en-US" sz="3200" dirty="0"/>
                    </a:p>
                    <a:p>
                      <a:endParaRPr lang="en-US" dirty="0"/>
                    </a:p>
                  </a:txBody>
                  <a:tcPr/>
                </a:tc>
                <a:extLst>
                  <a:ext uri="{0D108BD9-81ED-4DB2-BD59-A6C34878D82A}">
                    <a16:rowId xmlns:a16="http://schemas.microsoft.com/office/drawing/2014/main" val="3938501070"/>
                  </a:ext>
                </a:extLst>
              </a:tr>
              <a:tr h="1691640">
                <a:tc>
                  <a:txBody>
                    <a:bodyPr/>
                    <a:lstStyle/>
                    <a:p>
                      <a:pPr lvl="1"/>
                      <a:r>
                        <a:rPr lang="en-US" dirty="0"/>
                        <a:t>Pin 1: </a:t>
                      </a:r>
                      <a:r>
                        <a:rPr lang="en-US" dirty="0" err="1"/>
                        <a:t>Tx</a:t>
                      </a:r>
                      <a:r>
                        <a:rPr lang="en-US" dirty="0"/>
                        <a:t>+</a:t>
                      </a:r>
                      <a:endParaRPr lang="en-US" sz="2800" dirty="0"/>
                    </a:p>
                    <a:p>
                      <a:pPr lvl="1"/>
                      <a:r>
                        <a:rPr lang="en-US" dirty="0"/>
                        <a:t>Pin 2: </a:t>
                      </a:r>
                      <a:r>
                        <a:rPr lang="en-US" dirty="0" err="1"/>
                        <a:t>Tx</a:t>
                      </a:r>
                      <a:r>
                        <a:rPr lang="en-US" dirty="0"/>
                        <a:t>-</a:t>
                      </a:r>
                      <a:endParaRPr lang="en-US" sz="2800" dirty="0"/>
                    </a:p>
                    <a:p>
                      <a:pPr lvl="1"/>
                      <a:r>
                        <a:rPr lang="en-US" dirty="0"/>
                        <a:t>Pin 3: Rx+</a:t>
                      </a:r>
                      <a:endParaRPr lang="en-US" sz="2800" dirty="0"/>
                    </a:p>
                    <a:p>
                      <a:pPr lvl="1"/>
                      <a:r>
                        <a:rPr lang="en-US" dirty="0"/>
                        <a:t>Pin 4: Unused</a:t>
                      </a:r>
                      <a:endParaRPr lang="en-US" sz="2800" dirty="0"/>
                    </a:p>
                    <a:p>
                      <a:pPr lvl="1"/>
                      <a:r>
                        <a:rPr lang="en-US" dirty="0"/>
                        <a:t>Pin 5: Unused</a:t>
                      </a:r>
                      <a:endParaRPr lang="en-US" sz="2800" dirty="0"/>
                    </a:p>
                    <a:p>
                      <a:pPr lvl="1"/>
                      <a:r>
                        <a:rPr lang="en-US" dirty="0"/>
                        <a:t>Pin 6: Rx-</a:t>
                      </a:r>
                      <a:endParaRPr lang="en-US" sz="2800" dirty="0"/>
                    </a:p>
                    <a:p>
                      <a:pPr lvl="1"/>
                      <a:r>
                        <a:rPr lang="en-US" dirty="0"/>
                        <a:t>Pin 7: Unused</a:t>
                      </a:r>
                      <a:endParaRPr lang="en-US" sz="2800" dirty="0"/>
                    </a:p>
                    <a:p>
                      <a:pPr lvl="1"/>
                      <a:r>
                        <a:rPr lang="en-US" dirty="0"/>
                        <a:t>Pin 8: Unused</a:t>
                      </a:r>
                    </a:p>
                    <a:p>
                      <a:endParaRPr lang="en-US" dirty="0"/>
                    </a:p>
                  </a:txBody>
                  <a:tcPr/>
                </a:tc>
                <a:tc>
                  <a:txBody>
                    <a:bodyPr/>
                    <a:lstStyle/>
                    <a:p>
                      <a:pPr lvl="1"/>
                      <a:r>
                        <a:rPr lang="en-US" dirty="0"/>
                        <a:t>Pin 1: Bi+</a:t>
                      </a:r>
                      <a:endParaRPr lang="en-US" sz="2800" dirty="0"/>
                    </a:p>
                    <a:p>
                      <a:pPr lvl="1"/>
                      <a:r>
                        <a:rPr lang="en-US" dirty="0"/>
                        <a:t>Pin 2: Bi-</a:t>
                      </a:r>
                      <a:endParaRPr lang="en-US" sz="2800" dirty="0"/>
                    </a:p>
                    <a:p>
                      <a:pPr lvl="1"/>
                      <a:r>
                        <a:rPr lang="en-US" dirty="0"/>
                        <a:t>Pin 3: Bi+</a:t>
                      </a:r>
                      <a:endParaRPr lang="en-US" sz="2800" dirty="0"/>
                    </a:p>
                    <a:p>
                      <a:pPr lvl="1"/>
                      <a:r>
                        <a:rPr lang="en-US" dirty="0"/>
                        <a:t>Pin 4: Bi+</a:t>
                      </a:r>
                      <a:endParaRPr lang="en-US" sz="2800" dirty="0"/>
                    </a:p>
                    <a:p>
                      <a:pPr lvl="1"/>
                      <a:r>
                        <a:rPr lang="en-US" dirty="0"/>
                        <a:t>Pin 5: Bi-</a:t>
                      </a:r>
                      <a:endParaRPr lang="en-US" sz="2800" dirty="0"/>
                    </a:p>
                    <a:p>
                      <a:pPr lvl="1"/>
                      <a:r>
                        <a:rPr lang="en-US" dirty="0"/>
                        <a:t>Pin 6: Bi-</a:t>
                      </a:r>
                      <a:endParaRPr lang="en-US" sz="2800" dirty="0"/>
                    </a:p>
                    <a:p>
                      <a:pPr lvl="1"/>
                      <a:r>
                        <a:rPr lang="en-US" dirty="0"/>
                        <a:t>Pin 7: Bi+</a:t>
                      </a:r>
                      <a:endParaRPr lang="en-US" sz="2800" dirty="0"/>
                    </a:p>
                    <a:p>
                      <a:pPr lvl="1"/>
                      <a:r>
                        <a:rPr lang="en-US" dirty="0"/>
                        <a:t>Pin 8: Bi-</a:t>
                      </a:r>
                      <a:endParaRPr lang="en-US" sz="2800" dirty="0"/>
                    </a:p>
                    <a:p>
                      <a:endParaRPr lang="en-US" dirty="0"/>
                    </a:p>
                  </a:txBody>
                  <a:tcPr/>
                </a:tc>
                <a:extLst>
                  <a:ext uri="{0D108BD9-81ED-4DB2-BD59-A6C34878D82A}">
                    <a16:rowId xmlns:a16="http://schemas.microsoft.com/office/drawing/2014/main" val="68693181"/>
                  </a:ext>
                </a:extLst>
              </a:tr>
            </a:tbl>
          </a:graphicData>
        </a:graphic>
      </p:graphicFrame>
    </p:spTree>
    <p:extLst>
      <p:ext uri="{BB962C8B-B14F-4D97-AF65-F5344CB8AC3E}">
        <p14:creationId xmlns:p14="http://schemas.microsoft.com/office/powerpoint/2010/main" val="152495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448" y="312312"/>
            <a:ext cx="9601200" cy="765629"/>
          </a:xfrm>
        </p:spPr>
        <p:txBody>
          <a:bodyPr>
            <a:normAutofit/>
          </a:bodyPr>
          <a:lstStyle/>
          <a:p>
            <a:r>
              <a:rPr lang="en-US" sz="1800" b="1" dirty="0"/>
              <a:t>6.3.4 Twisted Pair Connector Facts (Continued)</a:t>
            </a:r>
            <a:endParaRPr lang="en-US" sz="1800" dirty="0"/>
          </a:p>
        </p:txBody>
      </p:sp>
      <p:sp>
        <p:nvSpPr>
          <p:cNvPr id="3" name="Content Placeholder 2"/>
          <p:cNvSpPr>
            <a:spLocks noGrp="1"/>
          </p:cNvSpPr>
          <p:nvPr>
            <p:ph idx="1"/>
          </p:nvPr>
        </p:nvSpPr>
        <p:spPr>
          <a:xfrm>
            <a:off x="1281448" y="920869"/>
            <a:ext cx="10515600" cy="4832029"/>
          </a:xfrm>
        </p:spPr>
        <p:txBody>
          <a:bodyPr>
            <a:noAutofit/>
          </a:bodyPr>
          <a:lstStyle/>
          <a:p>
            <a:pPr lvl="0"/>
            <a:endParaRPr lang="en-US" sz="1400" dirty="0"/>
          </a:p>
          <a:p>
            <a:pPr lvl="0"/>
            <a:endParaRPr lang="en-US" sz="1400" dirty="0"/>
          </a:p>
          <a:p>
            <a:pPr lvl="0"/>
            <a:endParaRPr lang="en-US" sz="1400" dirty="0"/>
          </a:p>
          <a:p>
            <a:pPr lvl="0"/>
            <a:endParaRPr lang="en-US" sz="1400" dirty="0"/>
          </a:p>
          <a:p>
            <a:pPr lvl="0"/>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14344906"/>
              </p:ext>
            </p:extLst>
          </p:nvPr>
        </p:nvGraphicFramePr>
        <p:xfrm>
          <a:off x="1281448" y="748420"/>
          <a:ext cx="10318076" cy="5334000"/>
        </p:xfrm>
        <a:graphic>
          <a:graphicData uri="http://schemas.openxmlformats.org/drawingml/2006/table">
            <a:tbl>
              <a:tblPr firstRow="1" bandRow="1">
                <a:tableStyleId>{5C22544A-7EE6-4342-B048-85BDC9FD1C3A}</a:tableStyleId>
              </a:tblPr>
              <a:tblGrid>
                <a:gridCol w="10318076">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Be aware of the following when making cables for Ethernet:</a:t>
                      </a:r>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Use a crimping tool designed for RJ45 connectors to attach connectors to UTP cable.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Most crimping tools include an integrated wire stripper that you can use to remove the outer sheath from the cable so you can access the individual wires.</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Cat 5/5e/6/6a cables come with wires that have solid cores or stranded cores.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Use solid core cables for longer runs inside walls or the ceiling; use stranded wires for drop cables where flexibility and frequent movement occurs.</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There are different connectors rated for solid or stranded core wires; be sure to use the correct connector type.</a:t>
                      </a:r>
                    </a:p>
                    <a:p>
                      <a:pPr marL="285750" indent="-285750">
                        <a:buFont typeface="Arial" charset="0"/>
                        <a:buChar char="•"/>
                      </a:pPr>
                      <a:endParaRPr lang="en-US" sz="1400" dirty="0"/>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To reduce crosstalk, keep the pairs twisted as much as possible right up to the connector.</a:t>
                      </a:r>
                    </a:p>
                    <a:p>
                      <a:pPr marL="285750" indent="-285750">
                        <a:buFont typeface="Arial" charset="0"/>
                        <a:buChar char="•"/>
                      </a:pPr>
                      <a:endParaRPr lang="en-US" sz="1400" dirty="0"/>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Making Cat 6 compliant cables is difficult; if you do not add the connectors exactly right, the cable will only be capable of 100 Mbps speeds.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In most cases, it would be easier to buy cables of the correct length than to try and make your own.</a:t>
                      </a:r>
                    </a:p>
                    <a:p>
                      <a:pPr marL="285750" indent="-285750">
                        <a:buFont typeface="Arial" charset="0"/>
                        <a:buChar char="•"/>
                      </a:pPr>
                      <a:endParaRPr lang="en-US" sz="1400" dirty="0"/>
                    </a:p>
                  </a:txBody>
                  <a:tcPr/>
                </a:tc>
                <a:extLst>
                  <a:ext uri="{0D108BD9-81ED-4DB2-BD59-A6C34878D82A}">
                    <a16:rowId xmlns:a16="http://schemas.microsoft.com/office/drawing/2014/main" val="1000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Be sure you use the appropriate punch-down tool when connecting UTP cabling to a punch-down block.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To use a punch-down tool, position the UTP wire into a slotted post in the punch-down block.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400" dirty="0"/>
                        <a:t>Then press down on the top of the wire over the post with the punch-down tool.</a:t>
                      </a:r>
                    </a:p>
                    <a:p>
                      <a:pPr marL="285750" indent="-285750">
                        <a:buFont typeface="Arial" charset="0"/>
                        <a:buChar char="•"/>
                      </a:pPr>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320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309" y="228563"/>
            <a:ext cx="9601200" cy="1485900"/>
          </a:xfrm>
        </p:spPr>
        <p:txBody>
          <a:bodyPr>
            <a:normAutofit/>
          </a:bodyPr>
          <a:lstStyle/>
          <a:p>
            <a:r>
              <a:rPr lang="en-US" sz="2000" b="1" dirty="0"/>
              <a:t>6.3.5 Fiber Optic Facts</a:t>
            </a:r>
            <a:br>
              <a:rPr lang="en-US" sz="2000" b="1" dirty="0"/>
            </a:br>
            <a:endParaRPr lang="en-US" sz="2000" dirty="0"/>
          </a:p>
        </p:txBody>
      </p:sp>
      <p:sp>
        <p:nvSpPr>
          <p:cNvPr id="6" name="TextBox 5"/>
          <p:cNvSpPr txBox="1"/>
          <p:nvPr/>
        </p:nvSpPr>
        <p:spPr>
          <a:xfrm>
            <a:off x="1305309" y="3438596"/>
            <a:ext cx="9859805" cy="646331"/>
          </a:xfrm>
          <a:prstGeom prst="rect">
            <a:avLst/>
          </a:prstGeom>
          <a:noFill/>
        </p:spPr>
        <p:txBody>
          <a:bodyPr wrap="square" rtlCol="0">
            <a:spAutoFit/>
          </a:bodyPr>
          <a:lstStyle/>
          <a:p>
            <a:pPr marL="285750" lvl="0" indent="-285750">
              <a:buFont typeface="Arial" charset="0"/>
              <a:buChar char="•"/>
            </a:pPr>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33600455"/>
              </p:ext>
            </p:extLst>
          </p:nvPr>
        </p:nvGraphicFramePr>
        <p:xfrm>
          <a:off x="1305308" y="819323"/>
          <a:ext cx="10304489" cy="5396543"/>
        </p:xfrm>
        <a:graphic>
          <a:graphicData uri="http://schemas.openxmlformats.org/drawingml/2006/table">
            <a:tbl>
              <a:tblPr firstRow="1" bandRow="1">
                <a:tableStyleId>{5C22544A-7EE6-4342-B048-85BDC9FD1C3A}</a:tableStyleId>
              </a:tblPr>
              <a:tblGrid>
                <a:gridCol w="10304489">
                  <a:extLst>
                    <a:ext uri="{9D8B030D-6E8A-4147-A177-3AD203B41FA5}">
                      <a16:colId xmlns:a16="http://schemas.microsoft.com/office/drawing/2014/main" val="20000"/>
                    </a:ext>
                  </a:extLst>
                </a:gridCol>
              </a:tblGrid>
              <a:tr h="5333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Fiber optic cabling is composed of the following components:</a:t>
                      </a:r>
                    </a:p>
                  </a:txBody>
                  <a:tcPr/>
                </a:tc>
                <a:extLst>
                  <a:ext uri="{0D108BD9-81ED-4DB2-BD59-A6C34878D82A}">
                    <a16:rowId xmlns:a16="http://schemas.microsoft.com/office/drawing/2014/main" val="10000"/>
                  </a:ext>
                </a:extLst>
              </a:tr>
              <a:tr h="2575288">
                <a:tc>
                  <a:txBody>
                    <a:bodyPr/>
                    <a:lstStyle/>
                    <a:p>
                      <a:endParaRPr lang="en-US"/>
                    </a:p>
                  </a:txBody>
                  <a:tcPr/>
                </a:tc>
                <a:extLst>
                  <a:ext uri="{0D108BD9-81ED-4DB2-BD59-A6C34878D82A}">
                    <a16:rowId xmlns:a16="http://schemas.microsoft.com/office/drawing/2014/main" val="10001"/>
                  </a:ext>
                </a:extLst>
              </a:tr>
              <a:tr h="1481067">
                <a:tc>
                  <a:txBody>
                    <a:bodyPr/>
                    <a:lstStyle/>
                    <a:p>
                      <a:pPr marL="285750" lvl="0" indent="-285750">
                        <a:buFont typeface="Arial" charset="0"/>
                        <a:buChar char="•"/>
                      </a:pPr>
                      <a:r>
                        <a:rPr lang="en-US" dirty="0"/>
                        <a:t>The central core carries the signal. It is made of plastic or glass.</a:t>
                      </a:r>
                    </a:p>
                    <a:p>
                      <a:pPr marL="285750" lvl="0" indent="-285750">
                        <a:buFont typeface="Arial" charset="0"/>
                        <a:buChar char="•"/>
                      </a:pPr>
                      <a:r>
                        <a:rPr lang="en-US" dirty="0"/>
                        <a:t>The cladding maintains the signal in the center of the core as the cable bends.</a:t>
                      </a:r>
                    </a:p>
                    <a:p>
                      <a:pPr marL="285750" lvl="0" indent="-285750">
                        <a:buFont typeface="Arial" charset="0"/>
                        <a:buChar char="•"/>
                      </a:pPr>
                      <a:r>
                        <a:rPr lang="en-US" dirty="0"/>
                        <a:t>The protective layer provides a stiff structure to prevent the cladding and central core from breaking.</a:t>
                      </a:r>
                    </a:p>
                    <a:p>
                      <a:pPr marL="285750" lvl="0" indent="-285750">
                        <a:buFont typeface="Arial" charset="0"/>
                        <a:buChar char="•"/>
                      </a:pPr>
                      <a:r>
                        <a:rPr lang="en-US" dirty="0"/>
                        <a:t>The plastic sheath encases everything and protects the cable.</a:t>
                      </a:r>
                    </a:p>
                  </a:txBody>
                  <a:tcPr/>
                </a:tc>
                <a:extLst>
                  <a:ext uri="{0D108BD9-81ED-4DB2-BD59-A6C34878D82A}">
                    <a16:rowId xmlns:a16="http://schemas.microsoft.com/office/drawing/2014/main" val="10002"/>
                  </a:ext>
                </a:extLst>
              </a:tr>
              <a:tr h="806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connect computers using fiber optic cables, you need two fiber strands: one for transmitting and the other for receiving.</a:t>
                      </a:r>
                    </a:p>
                  </a:txBody>
                  <a:tcPr/>
                </a:tc>
                <a:extLst>
                  <a:ext uri="{0D108BD9-81ED-4DB2-BD59-A6C34878D82A}">
                    <a16:rowId xmlns:a16="http://schemas.microsoft.com/office/drawing/2014/main" val="10003"/>
                  </a:ext>
                </a:extLst>
              </a:tr>
            </a:tbl>
          </a:graphicData>
        </a:graphic>
      </p:graphicFrame>
      <p:pic>
        <p:nvPicPr>
          <p:cNvPr id="4097" name="Picture 5" descr="http://cdn.testout.com/pcpro2016-en-us/en-us/resources/text/cbl_fbr_pc16/fiber-optic-cabl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86" y="1538942"/>
            <a:ext cx="5362221" cy="2096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writing implement, stationary&#10;&#10;Description generated with very high confidence">
            <a:extLst>
              <a:ext uri="{FF2B5EF4-FFF2-40B4-BE49-F238E27FC236}">
                <a16:creationId xmlns:a16="http://schemas.microsoft.com/office/drawing/2014/main" id="{B99E7699-78DF-4197-8748-933D6C4F88F8}"/>
              </a:ext>
            </a:extLst>
          </p:cNvPr>
          <p:cNvPicPr>
            <a:picLocks noChangeAspect="1"/>
          </p:cNvPicPr>
          <p:nvPr/>
        </p:nvPicPr>
        <p:blipFill>
          <a:blip r:embed="rId3"/>
          <a:stretch>
            <a:fillRect/>
          </a:stretch>
        </p:blipFill>
        <p:spPr>
          <a:xfrm>
            <a:off x="7152684" y="1517836"/>
            <a:ext cx="4234772" cy="2117385"/>
          </a:xfrm>
          <a:prstGeom prst="rect">
            <a:avLst/>
          </a:prstGeom>
        </p:spPr>
      </p:pic>
    </p:spTree>
    <p:extLst>
      <p:ext uri="{BB962C8B-B14F-4D97-AF65-F5344CB8AC3E}">
        <p14:creationId xmlns:p14="http://schemas.microsoft.com/office/powerpoint/2010/main" val="45957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83" y="187037"/>
            <a:ext cx="9601200" cy="1485900"/>
          </a:xfrm>
        </p:spPr>
        <p:txBody>
          <a:bodyPr>
            <a:normAutofit/>
          </a:bodyPr>
          <a:lstStyle/>
          <a:p>
            <a:r>
              <a:rPr lang="en-US" sz="2000" b="1" dirty="0"/>
              <a:t>6.3.5 Fiber Optic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580125"/>
              </p:ext>
            </p:extLst>
          </p:nvPr>
        </p:nvGraphicFramePr>
        <p:xfrm>
          <a:off x="1063283" y="1250027"/>
          <a:ext cx="10515600" cy="353938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50906">
                <a:tc>
                  <a:txBody>
                    <a:bodyPr/>
                    <a:lstStyle/>
                    <a:p>
                      <a:r>
                        <a:rPr lang="en-US" sz="1800" b="1" kern="1200" dirty="0">
                          <a:solidFill>
                            <a:schemeClr val="lt1"/>
                          </a:solidFill>
                          <a:effectLst/>
                          <a:latin typeface="+mn-lt"/>
                          <a:ea typeface="+mn-ea"/>
                          <a:cs typeface="+mn-cs"/>
                        </a:rPr>
                        <a:t>Advantages</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Disadvantages</a:t>
                      </a:r>
                      <a:r>
                        <a:rPr lang="en-US" dirty="0">
                          <a:effectLst/>
                        </a:rPr>
                        <a:t> </a:t>
                      </a:r>
                      <a:endParaRPr lang="en-US" dirty="0"/>
                    </a:p>
                  </a:txBody>
                  <a:tcPr/>
                </a:tc>
                <a:extLst>
                  <a:ext uri="{0D108BD9-81ED-4DB2-BD59-A6C34878D82A}">
                    <a16:rowId xmlns:a16="http://schemas.microsoft.com/office/drawing/2014/main" val="10000"/>
                  </a:ext>
                </a:extLst>
              </a:tr>
              <a:tr h="2988475">
                <a:tc>
                  <a:txBody>
                    <a:bodyPr/>
                    <a:lstStyle/>
                    <a:p>
                      <a:pPr marL="285750" lvl="0" indent="-285750" algn="l">
                        <a:buFont typeface="Arial" charset="0"/>
                        <a:buChar char="•"/>
                      </a:pPr>
                      <a:r>
                        <a:rPr lang="en-US" sz="1800" kern="1200" dirty="0">
                          <a:solidFill>
                            <a:schemeClr val="dk1"/>
                          </a:solidFill>
                          <a:effectLst/>
                          <a:latin typeface="+mn-lt"/>
                          <a:ea typeface="+mn-ea"/>
                          <a:cs typeface="+mn-cs"/>
                        </a:rPr>
                        <a:t>Completely immune to EMI</a:t>
                      </a:r>
                    </a:p>
                    <a:p>
                      <a:pPr marL="285750" lvl="0" indent="-285750" algn="l">
                        <a:buFont typeface="Arial" charset="0"/>
                        <a:buChar char="•"/>
                      </a:pPr>
                      <a:endParaRPr lang="en-US" sz="1800" kern="1200" dirty="0">
                        <a:solidFill>
                          <a:schemeClr val="dk1"/>
                        </a:solidFill>
                        <a:effectLst/>
                        <a:latin typeface="+mn-lt"/>
                        <a:ea typeface="+mn-ea"/>
                        <a:cs typeface="+mn-cs"/>
                      </a:endParaRPr>
                    </a:p>
                    <a:p>
                      <a:pPr marL="285750" lvl="0" indent="-285750" algn="l">
                        <a:buFont typeface="Arial" charset="0"/>
                        <a:buChar char="•"/>
                      </a:pPr>
                      <a:r>
                        <a:rPr lang="en-US" sz="1800" kern="1200" dirty="0">
                          <a:solidFill>
                            <a:schemeClr val="dk1"/>
                          </a:solidFill>
                          <a:effectLst/>
                          <a:latin typeface="+mn-lt"/>
                          <a:ea typeface="+mn-ea"/>
                          <a:cs typeface="+mn-cs"/>
                        </a:rPr>
                        <a:t>Highly resistant to eavesdropping</a:t>
                      </a:r>
                    </a:p>
                    <a:p>
                      <a:pPr marL="285750" lvl="0" indent="-285750" algn="l">
                        <a:buFont typeface="Arial" charset="0"/>
                        <a:buChar char="•"/>
                      </a:pPr>
                      <a:endParaRPr lang="en-US" sz="1800" kern="1200" dirty="0">
                        <a:solidFill>
                          <a:schemeClr val="dk1"/>
                        </a:solidFill>
                        <a:effectLst/>
                        <a:latin typeface="+mn-lt"/>
                        <a:ea typeface="+mn-ea"/>
                        <a:cs typeface="+mn-cs"/>
                      </a:endParaRPr>
                    </a:p>
                    <a:p>
                      <a:pPr marL="285750" lvl="0" indent="-285750" algn="l">
                        <a:buFont typeface="Arial" charset="0"/>
                        <a:buChar char="•"/>
                      </a:pPr>
                      <a:r>
                        <a:rPr lang="en-US" sz="1800" kern="1200" dirty="0">
                          <a:solidFill>
                            <a:schemeClr val="dk1"/>
                          </a:solidFill>
                          <a:effectLst/>
                          <a:latin typeface="+mn-lt"/>
                          <a:ea typeface="+mn-ea"/>
                          <a:cs typeface="+mn-cs"/>
                        </a:rPr>
                        <a:t>Fastest available transmission rates</a:t>
                      </a:r>
                    </a:p>
                    <a:p>
                      <a:pPr marL="285750" lvl="0" indent="-285750" algn="l">
                        <a:buFont typeface="Arial" charset="0"/>
                        <a:buChar char="•"/>
                      </a:pPr>
                      <a:endParaRPr lang="en-US" sz="1800" kern="1200" dirty="0">
                        <a:solidFill>
                          <a:schemeClr val="dk1"/>
                        </a:solidFill>
                        <a:effectLst/>
                        <a:latin typeface="+mn-lt"/>
                        <a:ea typeface="+mn-ea"/>
                        <a:cs typeface="+mn-cs"/>
                      </a:endParaRPr>
                    </a:p>
                    <a:p>
                      <a:pPr marL="285750" indent="-285750" algn="l">
                        <a:buFont typeface="Arial" charset="0"/>
                        <a:buChar char="•"/>
                      </a:pPr>
                      <a:r>
                        <a:rPr lang="en-US" sz="1800" kern="1200" dirty="0">
                          <a:solidFill>
                            <a:schemeClr val="dk1"/>
                          </a:solidFill>
                          <a:effectLst/>
                          <a:latin typeface="+mn-lt"/>
                          <a:ea typeface="+mn-ea"/>
                          <a:cs typeface="+mn-cs"/>
                        </a:rPr>
                        <a:t>Allows greater cable distances without a repeater</a:t>
                      </a:r>
                      <a:r>
                        <a:rPr lang="en-US" dirty="0">
                          <a:effectLst/>
                        </a:rPr>
                        <a:t> </a:t>
                      </a:r>
                      <a:endParaRPr lang="en-US" dirty="0"/>
                    </a:p>
                  </a:txBody>
                  <a:tcPr anchor="ctr"/>
                </a:tc>
                <a:tc>
                  <a:txBody>
                    <a:bodyPr/>
                    <a:lstStyle/>
                    <a:p>
                      <a:pPr marL="285750" lvl="0" indent="-285750" algn="l">
                        <a:buFont typeface="Arial" charset="0"/>
                        <a:buChar char="•"/>
                      </a:pPr>
                      <a:r>
                        <a:rPr lang="en-US" sz="1800" kern="1200" dirty="0">
                          <a:solidFill>
                            <a:schemeClr val="dk1"/>
                          </a:solidFill>
                          <a:effectLst/>
                          <a:latin typeface="+mn-lt"/>
                          <a:ea typeface="+mn-ea"/>
                          <a:cs typeface="+mn-cs"/>
                        </a:rPr>
                        <a:t>Very expensive</a:t>
                      </a:r>
                    </a:p>
                    <a:p>
                      <a:pPr marL="285750" lvl="0" indent="-285750" algn="l">
                        <a:buFont typeface="Arial" charset="0"/>
                        <a:buChar char="•"/>
                      </a:pPr>
                      <a:endParaRPr lang="en-US" sz="1800" kern="1200" dirty="0">
                        <a:solidFill>
                          <a:schemeClr val="dk1"/>
                        </a:solidFill>
                        <a:effectLst/>
                        <a:latin typeface="+mn-lt"/>
                        <a:ea typeface="+mn-ea"/>
                        <a:cs typeface="+mn-cs"/>
                      </a:endParaRPr>
                    </a:p>
                    <a:p>
                      <a:pPr marL="285750" lvl="0" indent="-285750" algn="l">
                        <a:buFont typeface="Arial" charset="0"/>
                        <a:buChar char="•"/>
                      </a:pPr>
                      <a:r>
                        <a:rPr lang="en-US" sz="1800" kern="1200" dirty="0">
                          <a:solidFill>
                            <a:schemeClr val="dk1"/>
                          </a:solidFill>
                          <a:effectLst/>
                          <a:latin typeface="+mn-lt"/>
                          <a:ea typeface="+mn-ea"/>
                          <a:cs typeface="+mn-cs"/>
                        </a:rPr>
                        <a:t>Difficult to work with</a:t>
                      </a:r>
                    </a:p>
                    <a:p>
                      <a:pPr marL="285750" lvl="0" indent="-285750" algn="l">
                        <a:buFont typeface="Arial" charset="0"/>
                        <a:buChar char="•"/>
                      </a:pPr>
                      <a:endParaRPr lang="en-US" sz="1800" kern="1200" dirty="0">
                        <a:solidFill>
                          <a:schemeClr val="dk1"/>
                        </a:solidFill>
                        <a:effectLst/>
                        <a:latin typeface="+mn-lt"/>
                        <a:ea typeface="+mn-ea"/>
                        <a:cs typeface="+mn-cs"/>
                      </a:endParaRPr>
                    </a:p>
                    <a:p>
                      <a:pPr marL="285750" indent="-285750" algn="l">
                        <a:buFont typeface="Arial" charset="0"/>
                        <a:buChar char="•"/>
                      </a:pPr>
                      <a:r>
                        <a:rPr lang="en-US" sz="1800" kern="1200" dirty="0">
                          <a:solidFill>
                            <a:schemeClr val="dk1"/>
                          </a:solidFill>
                          <a:effectLst/>
                          <a:latin typeface="+mn-lt"/>
                          <a:ea typeface="+mn-ea"/>
                          <a:cs typeface="+mn-cs"/>
                        </a:rPr>
                        <a:t>Special training required to attach connectors to cables</a:t>
                      </a:r>
                      <a:r>
                        <a:rPr lang="en-US" dirty="0">
                          <a:effectLst/>
                        </a:rPr>
                        <a:t> </a:t>
                      </a:r>
                      <a:endParaRPr lang="en-US" dirty="0"/>
                    </a:p>
                  </a:txBody>
                  <a:tcPr anchor="ctr"/>
                </a:tc>
                <a:extLst>
                  <a:ext uri="{0D108BD9-81ED-4DB2-BD59-A6C34878D82A}">
                    <a16:rowId xmlns:a16="http://schemas.microsoft.com/office/drawing/2014/main" val="10001"/>
                  </a:ext>
                </a:extLst>
              </a:tr>
            </a:tbl>
          </a:graphicData>
        </a:graphic>
      </p:graphicFrame>
      <p:sp>
        <p:nvSpPr>
          <p:cNvPr id="5" name="TextBox 4"/>
          <p:cNvSpPr txBox="1"/>
          <p:nvPr/>
        </p:nvSpPr>
        <p:spPr>
          <a:xfrm>
            <a:off x="1063283" y="775608"/>
            <a:ext cx="10515600" cy="646331"/>
          </a:xfrm>
          <a:prstGeom prst="rect">
            <a:avLst/>
          </a:prstGeom>
          <a:noFill/>
        </p:spPr>
        <p:txBody>
          <a:bodyPr wrap="square" rtlCol="0">
            <a:spAutoFit/>
          </a:bodyPr>
          <a:lstStyle/>
          <a:p>
            <a:r>
              <a:rPr lang="en-US" dirty="0"/>
              <a:t>Fiber optic cabling offers the following advantages and disadvantages:</a:t>
            </a:r>
          </a:p>
          <a:p>
            <a:endParaRPr lang="en-US" dirty="0"/>
          </a:p>
        </p:txBody>
      </p:sp>
    </p:spTree>
    <p:extLst>
      <p:ext uri="{BB962C8B-B14F-4D97-AF65-F5344CB8AC3E}">
        <p14:creationId xmlns:p14="http://schemas.microsoft.com/office/powerpoint/2010/main" val="1775192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786"/>
            <a:ext cx="9601200" cy="1485900"/>
          </a:xfrm>
        </p:spPr>
        <p:txBody>
          <a:bodyPr>
            <a:normAutofit/>
          </a:bodyPr>
          <a:lstStyle/>
          <a:p>
            <a:r>
              <a:rPr lang="en-US" sz="2000" b="1" dirty="0"/>
              <a:t>6.3.5 Fiber Optic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0605180"/>
              </p:ext>
            </p:extLst>
          </p:nvPr>
        </p:nvGraphicFramePr>
        <p:xfrm>
          <a:off x="838200" y="1315278"/>
          <a:ext cx="10515600" cy="4119880"/>
        </p:xfrm>
        <a:graphic>
          <a:graphicData uri="http://schemas.openxmlformats.org/drawingml/2006/table">
            <a:tbl>
              <a:tblPr firstRow="1" bandRow="1">
                <a:tableStyleId>{5C22544A-7EE6-4342-B048-85BDC9FD1C3A}</a:tableStyleId>
              </a:tblPr>
              <a:tblGrid>
                <a:gridCol w="2120757">
                  <a:extLst>
                    <a:ext uri="{9D8B030D-6E8A-4147-A177-3AD203B41FA5}">
                      <a16:colId xmlns:a16="http://schemas.microsoft.com/office/drawing/2014/main" val="20000"/>
                    </a:ext>
                  </a:extLst>
                </a:gridCol>
                <a:gridCol w="8394843">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Type</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Single Mode</a:t>
                      </a:r>
                      <a:r>
                        <a:rPr lang="en-US" dirty="0">
                          <a:effectLst/>
                        </a:rPr>
                        <a:t> </a:t>
                      </a:r>
                      <a:endParaRPr lang="en-US" dirty="0"/>
                    </a:p>
                  </a:txBody>
                  <a:tcPr/>
                </a:tc>
                <a:tc>
                  <a:txBody>
                    <a:bodyPr/>
                    <a:lstStyle/>
                    <a:p>
                      <a:pPr marL="285750" lvl="0" indent="-285750">
                        <a:buFont typeface="Arial" charset="0"/>
                        <a:buChar char="•"/>
                      </a:pPr>
                      <a:r>
                        <a:rPr lang="en-US" sz="1800" kern="1200" dirty="0">
                          <a:solidFill>
                            <a:schemeClr val="dk1"/>
                          </a:solidFill>
                          <a:effectLst/>
                          <a:latin typeface="+mn-lt"/>
                          <a:ea typeface="+mn-ea"/>
                          <a:cs typeface="+mn-cs"/>
                        </a:rPr>
                        <a:t>Transfers data through the core using a single light ray (the ray is also called a </a:t>
                      </a:r>
                      <a:r>
                        <a:rPr lang="en-US" sz="1800" i="1" kern="1200" dirty="0">
                          <a:solidFill>
                            <a:schemeClr val="dk1"/>
                          </a:solidFill>
                          <a:effectLst/>
                          <a:latin typeface="+mn-lt"/>
                          <a:ea typeface="+mn-ea"/>
                          <a:cs typeface="+mn-cs"/>
                        </a:rPr>
                        <a:t>mode</a:t>
                      </a:r>
                      <a:r>
                        <a:rPr lang="en-US" sz="1800" kern="1200" dirty="0">
                          <a:solidFill>
                            <a:schemeClr val="dk1"/>
                          </a:solidFill>
                          <a:effectLst/>
                          <a:latin typeface="+mn-lt"/>
                          <a:ea typeface="+mn-ea"/>
                          <a:cs typeface="+mn-cs"/>
                        </a:rPr>
                        <a:t>)</a:t>
                      </a:r>
                    </a:p>
                    <a:p>
                      <a:pPr marL="285750" lvl="0" indent="-285750">
                        <a:buFont typeface="Arial" charset="0"/>
                        <a:buChar char="•"/>
                      </a:pPr>
                      <a:endParaRPr lang="en-US" sz="1800" kern="1200" dirty="0">
                        <a:solidFill>
                          <a:schemeClr val="dk1"/>
                        </a:solidFill>
                        <a:effectLst/>
                        <a:latin typeface="+mn-lt"/>
                        <a:ea typeface="+mn-ea"/>
                        <a:cs typeface="+mn-cs"/>
                      </a:endParaRPr>
                    </a:p>
                    <a:p>
                      <a:pPr marL="285750" lvl="0" indent="-285750">
                        <a:buFont typeface="Arial" charset="0"/>
                        <a:buChar char="•"/>
                      </a:pPr>
                      <a:r>
                        <a:rPr lang="en-US" sz="1800" kern="1200" dirty="0">
                          <a:solidFill>
                            <a:schemeClr val="dk1"/>
                          </a:solidFill>
                          <a:effectLst/>
                          <a:latin typeface="+mn-lt"/>
                          <a:ea typeface="+mn-ea"/>
                          <a:cs typeface="+mn-cs"/>
                        </a:rPr>
                        <a:t>The core diameter is around 10 microns</a:t>
                      </a:r>
                    </a:p>
                    <a:p>
                      <a:pPr marL="285750" lvl="0" indent="-285750">
                        <a:buFont typeface="Arial" charset="0"/>
                        <a:buChar char="•"/>
                      </a:pPr>
                      <a:endParaRPr lang="en-US" sz="1800" kern="1200" dirty="0">
                        <a:solidFill>
                          <a:schemeClr val="dk1"/>
                        </a:solidFill>
                        <a:effectLst/>
                        <a:latin typeface="+mn-lt"/>
                        <a:ea typeface="+mn-ea"/>
                        <a:cs typeface="+mn-cs"/>
                      </a:endParaRPr>
                    </a:p>
                    <a:p>
                      <a:pPr marL="285750" lvl="0" indent="-285750">
                        <a:buFont typeface="Arial" charset="0"/>
                        <a:buChar char="•"/>
                      </a:pPr>
                      <a:r>
                        <a:rPr lang="en-US" sz="1800" kern="1200" dirty="0">
                          <a:solidFill>
                            <a:schemeClr val="dk1"/>
                          </a:solidFill>
                          <a:effectLst/>
                          <a:latin typeface="+mn-lt"/>
                          <a:ea typeface="+mn-ea"/>
                          <a:cs typeface="+mn-cs"/>
                        </a:rPr>
                        <a:t>Supports a large amount of data</a:t>
                      </a:r>
                    </a:p>
                    <a:p>
                      <a:pPr marL="285750" lvl="0" indent="-285750">
                        <a:buFont typeface="Arial" charset="0"/>
                        <a:buChar char="•"/>
                      </a:pPr>
                      <a:endParaRPr lang="en-US" sz="1800" kern="1200" dirty="0">
                        <a:solidFill>
                          <a:schemeClr val="dk1"/>
                        </a:solidFill>
                        <a:effectLst/>
                        <a:latin typeface="+mn-lt"/>
                        <a:ea typeface="+mn-ea"/>
                        <a:cs typeface="+mn-cs"/>
                      </a:endParaRPr>
                    </a:p>
                    <a:p>
                      <a:pPr marL="285750" indent="-285750">
                        <a:buFont typeface="Arial" charset="0"/>
                        <a:buChar char="•"/>
                      </a:pPr>
                      <a:r>
                        <a:rPr lang="en-US" sz="1800" kern="1200" dirty="0">
                          <a:solidFill>
                            <a:schemeClr val="dk1"/>
                          </a:solidFill>
                          <a:effectLst/>
                          <a:latin typeface="+mn-lt"/>
                          <a:ea typeface="+mn-ea"/>
                          <a:cs typeface="+mn-cs"/>
                        </a:rPr>
                        <a:t>Cable lengths can extend a great distance</a:t>
                      </a:r>
                      <a:r>
                        <a:rPr lang="en-US" dirty="0">
                          <a:effectLst/>
                        </a:rPr>
                        <a:t> </a:t>
                      </a:r>
                    </a:p>
                  </a:txBody>
                  <a:tcPr/>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Multi-mode</a:t>
                      </a:r>
                      <a:r>
                        <a:rPr lang="en-US" dirty="0">
                          <a:effectLst/>
                        </a:rPr>
                        <a:t> </a:t>
                      </a:r>
                      <a:endParaRPr lang="en-US" dirty="0"/>
                    </a:p>
                  </a:txBody>
                  <a:tcPr/>
                </a:tc>
                <a:tc>
                  <a:txBody>
                    <a:bodyPr/>
                    <a:lstStyle/>
                    <a:p>
                      <a:pPr marL="285750" lvl="0" indent="-285750">
                        <a:buFont typeface="Arial" charset="0"/>
                        <a:buChar char="•"/>
                      </a:pPr>
                      <a:r>
                        <a:rPr lang="en-US" sz="1800" kern="1200" dirty="0">
                          <a:solidFill>
                            <a:schemeClr val="dk1"/>
                          </a:solidFill>
                          <a:effectLst/>
                          <a:latin typeface="+mn-lt"/>
                          <a:ea typeface="+mn-ea"/>
                          <a:cs typeface="+mn-cs"/>
                        </a:rPr>
                        <a:t>Transfers data through the core using multiple light rays</a:t>
                      </a:r>
                    </a:p>
                    <a:p>
                      <a:pPr marL="285750" lvl="0" indent="-285750">
                        <a:buFont typeface="Arial" charset="0"/>
                        <a:buChar char="•"/>
                      </a:pPr>
                      <a:endParaRPr lang="en-US" sz="1800" kern="1200" dirty="0">
                        <a:solidFill>
                          <a:schemeClr val="dk1"/>
                        </a:solidFill>
                        <a:effectLst/>
                        <a:latin typeface="+mn-lt"/>
                        <a:ea typeface="+mn-ea"/>
                        <a:cs typeface="+mn-cs"/>
                      </a:endParaRPr>
                    </a:p>
                    <a:p>
                      <a:pPr marL="285750" lvl="0" indent="-285750">
                        <a:buFont typeface="Arial" charset="0"/>
                        <a:buChar char="•"/>
                      </a:pPr>
                      <a:r>
                        <a:rPr lang="en-US" sz="1800" kern="1200" dirty="0">
                          <a:solidFill>
                            <a:schemeClr val="dk1"/>
                          </a:solidFill>
                          <a:effectLst/>
                          <a:latin typeface="+mn-lt"/>
                          <a:ea typeface="+mn-ea"/>
                          <a:cs typeface="+mn-cs"/>
                        </a:rPr>
                        <a:t>The core diameter is around 50 to 100 microns</a:t>
                      </a:r>
                    </a:p>
                    <a:p>
                      <a:pPr marL="285750" lvl="0" indent="-285750">
                        <a:buFont typeface="Arial" charset="0"/>
                        <a:buChar char="•"/>
                      </a:pPr>
                      <a:endParaRPr lang="en-US" sz="1800" kern="1200" dirty="0">
                        <a:solidFill>
                          <a:schemeClr val="dk1"/>
                        </a:solidFill>
                        <a:effectLst/>
                        <a:latin typeface="+mn-lt"/>
                        <a:ea typeface="+mn-ea"/>
                        <a:cs typeface="+mn-cs"/>
                      </a:endParaRPr>
                    </a:p>
                    <a:p>
                      <a:pPr marL="285750" indent="-285750">
                        <a:buFont typeface="Arial" charset="0"/>
                        <a:buChar char="•"/>
                      </a:pPr>
                      <a:r>
                        <a:rPr lang="en-US" sz="1800" kern="1200" dirty="0">
                          <a:solidFill>
                            <a:schemeClr val="dk1"/>
                          </a:solidFill>
                          <a:effectLst/>
                          <a:latin typeface="+mn-lt"/>
                          <a:ea typeface="+mn-ea"/>
                          <a:cs typeface="+mn-cs"/>
                        </a:rPr>
                        <a:t>Cable lengths are limited in distance</a:t>
                      </a:r>
                      <a:r>
                        <a:rPr lang="en-US" dirty="0">
                          <a:effectLst/>
                        </a:rPr>
                        <a:t> </a:t>
                      </a:r>
                      <a:endParaRPr lang="en-US"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607706"/>
            <a:ext cx="10515600" cy="923330"/>
          </a:xfrm>
          <a:prstGeom prst="rect">
            <a:avLst/>
          </a:prstGeom>
          <a:noFill/>
        </p:spPr>
        <p:txBody>
          <a:bodyPr wrap="square" rtlCol="0">
            <a:spAutoFit/>
          </a:bodyPr>
          <a:lstStyle/>
          <a:p>
            <a:r>
              <a:rPr lang="en-US" dirty="0"/>
              <a:t>Multi-mode and single mode fiber cables are distinct from each other and not interchangeable. The table below describes multi-mode and single mode fiber cables.</a:t>
            </a:r>
          </a:p>
          <a:p>
            <a:endParaRPr lang="en-US" dirty="0"/>
          </a:p>
        </p:txBody>
      </p:sp>
    </p:spTree>
    <p:extLst>
      <p:ext uri="{BB962C8B-B14F-4D97-AF65-F5344CB8AC3E}">
        <p14:creationId xmlns:p14="http://schemas.microsoft.com/office/powerpoint/2010/main" val="741725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589" y="212015"/>
            <a:ext cx="9601200" cy="1485900"/>
          </a:xfrm>
        </p:spPr>
        <p:txBody>
          <a:bodyPr>
            <a:normAutofit/>
          </a:bodyPr>
          <a:lstStyle/>
          <a:p>
            <a:r>
              <a:rPr lang="en-US" sz="2000" b="1" dirty="0"/>
              <a:t>6.3.5 Fiber Optic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7789708"/>
              </p:ext>
            </p:extLst>
          </p:nvPr>
        </p:nvGraphicFramePr>
        <p:xfrm>
          <a:off x="1165699" y="1384950"/>
          <a:ext cx="10445263" cy="4699000"/>
        </p:xfrm>
        <a:graphic>
          <a:graphicData uri="http://schemas.openxmlformats.org/drawingml/2006/table">
            <a:tbl>
              <a:tblPr firstRow="1" bandRow="1">
                <a:tableStyleId>{5C22544A-7EE6-4342-B048-85BDC9FD1C3A}</a:tableStyleId>
              </a:tblPr>
              <a:tblGrid>
                <a:gridCol w="3749041">
                  <a:extLst>
                    <a:ext uri="{9D8B030D-6E8A-4147-A177-3AD203B41FA5}">
                      <a16:colId xmlns:a16="http://schemas.microsoft.com/office/drawing/2014/main" val="20000"/>
                    </a:ext>
                  </a:extLst>
                </a:gridCol>
                <a:gridCol w="6696222">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Type</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ST Connector</a:t>
                      </a:r>
                      <a:r>
                        <a:rPr lang="en-US" dirty="0">
                          <a:effectLst/>
                        </a:rPr>
                        <a:t> </a:t>
                      </a:r>
                      <a:endParaRPr lang="en-US" dirty="0"/>
                    </a:p>
                  </a:txBody>
                  <a:tcPr marL="83488" marR="83488"/>
                </a:tc>
                <a:tc>
                  <a:txBody>
                    <a:bodyPr/>
                    <a:lstStyle/>
                    <a:p>
                      <a:pPr marL="285750" lvl="0" indent="-285750">
                        <a:buFont typeface="Arial" charset="0"/>
                        <a:buChar char="•"/>
                      </a:pPr>
                      <a:r>
                        <a:rPr lang="en-US" sz="1600" kern="1200" dirty="0">
                          <a:solidFill>
                            <a:schemeClr val="dk1"/>
                          </a:solidFill>
                          <a:effectLst/>
                          <a:latin typeface="+mn-lt"/>
                          <a:ea typeface="+mn-ea"/>
                          <a:cs typeface="+mn-cs"/>
                        </a:rPr>
                        <a:t>Used with single mode and multi-mode cabling</a:t>
                      </a:r>
                    </a:p>
                    <a:p>
                      <a:pPr marL="285750" lvl="0" indent="-285750">
                        <a:buFont typeface="Arial" charset="0"/>
                        <a:buChar char="•"/>
                      </a:pPr>
                      <a:r>
                        <a:rPr lang="en-US" sz="1600" kern="1200" dirty="0">
                          <a:solidFill>
                            <a:schemeClr val="dk1"/>
                          </a:solidFill>
                          <a:effectLst/>
                          <a:latin typeface="+mn-lt"/>
                          <a:ea typeface="+mn-ea"/>
                          <a:cs typeface="+mn-cs"/>
                        </a:rPr>
                        <a:t>Keyed, bayonet-type connector</a:t>
                      </a:r>
                    </a:p>
                    <a:p>
                      <a:pPr marL="285750" lvl="0" indent="-285750">
                        <a:buFont typeface="Arial" charset="0"/>
                        <a:buChar char="•"/>
                      </a:pPr>
                      <a:r>
                        <a:rPr lang="en-US" sz="1600" kern="1200" dirty="0">
                          <a:solidFill>
                            <a:schemeClr val="dk1"/>
                          </a:solidFill>
                          <a:effectLst/>
                          <a:latin typeface="+mn-lt"/>
                          <a:ea typeface="+mn-ea"/>
                          <a:cs typeface="+mn-cs"/>
                        </a:rPr>
                        <a:t>Also called a push in and twist connector</a:t>
                      </a:r>
                    </a:p>
                    <a:p>
                      <a:pPr marL="285750" lvl="0" indent="-285750">
                        <a:buFont typeface="Arial" charset="0"/>
                        <a:buChar char="•"/>
                      </a:pPr>
                      <a:r>
                        <a:rPr lang="en-US" sz="1600" kern="1200" dirty="0">
                          <a:solidFill>
                            <a:schemeClr val="dk1"/>
                          </a:solidFill>
                          <a:effectLst/>
                          <a:latin typeface="+mn-lt"/>
                          <a:ea typeface="+mn-ea"/>
                          <a:cs typeface="+mn-cs"/>
                        </a:rPr>
                        <a:t>Each wire has a separate connector</a:t>
                      </a:r>
                    </a:p>
                    <a:p>
                      <a:pPr marL="285750" lvl="0" indent="-285750">
                        <a:buFont typeface="Arial" charset="0"/>
                        <a:buChar char="•"/>
                      </a:pPr>
                      <a:r>
                        <a:rPr lang="en-US" sz="1600" kern="1200" dirty="0">
                          <a:solidFill>
                            <a:schemeClr val="dk1"/>
                          </a:solidFill>
                          <a:effectLst/>
                          <a:latin typeface="+mn-lt"/>
                          <a:ea typeface="+mn-ea"/>
                          <a:cs typeface="+mn-cs"/>
                        </a:rPr>
                        <a:t>Nickel plated with a ceramic ferrule to ensure proper core alignment and prevent light ray deflection</a:t>
                      </a:r>
                    </a:p>
                    <a:p>
                      <a:pPr marL="285750" indent="-285750">
                        <a:buFont typeface="Arial" charset="0"/>
                        <a:buChar char="•"/>
                      </a:pPr>
                      <a:r>
                        <a:rPr lang="en-US" sz="1600" kern="1200" dirty="0">
                          <a:solidFill>
                            <a:schemeClr val="dk1"/>
                          </a:solidFill>
                          <a:effectLst/>
                          <a:latin typeface="+mn-lt"/>
                          <a:ea typeface="+mn-ea"/>
                          <a:cs typeface="+mn-cs"/>
                        </a:rPr>
                        <a:t>As part of the assembly process, it is necessary to polish the exposed fiber tip to ensure that light is passed on from one cable to the next with no dispersion</a:t>
                      </a:r>
                      <a:r>
                        <a:rPr lang="en-US" sz="1600" dirty="0">
                          <a:effectLst/>
                        </a:rPr>
                        <a:t> </a:t>
                      </a:r>
                      <a:endParaRPr lang="en-US" sz="1600" dirty="0"/>
                    </a:p>
                  </a:txBody>
                  <a:tcPr marL="83488" marR="83488"/>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SC Connector</a:t>
                      </a:r>
                      <a:r>
                        <a:rPr lang="en-US" dirty="0">
                          <a:effectLst/>
                        </a:rPr>
                        <a:t> </a:t>
                      </a:r>
                      <a:endParaRPr lang="en-US" dirty="0"/>
                    </a:p>
                  </a:txBody>
                  <a:tcPr marL="83488" marR="83488"/>
                </a:tc>
                <a:tc>
                  <a:txBody>
                    <a:bodyPr/>
                    <a:lstStyle/>
                    <a:p>
                      <a:pPr marL="285750" lvl="0" indent="-285750">
                        <a:buFont typeface="Arial" charset="0"/>
                        <a:buChar char="•"/>
                      </a:pPr>
                      <a:r>
                        <a:rPr lang="en-US" sz="1600" kern="1200" dirty="0">
                          <a:solidFill>
                            <a:schemeClr val="dk1"/>
                          </a:solidFill>
                          <a:effectLst/>
                          <a:latin typeface="+mn-lt"/>
                          <a:ea typeface="+mn-ea"/>
                          <a:cs typeface="+mn-cs"/>
                        </a:rPr>
                        <a:t>Used with single mode and multi-mode cabling</a:t>
                      </a:r>
                    </a:p>
                    <a:p>
                      <a:pPr marL="285750" lvl="0" indent="-285750">
                        <a:buFont typeface="Arial" charset="0"/>
                        <a:buChar char="•"/>
                      </a:pPr>
                      <a:r>
                        <a:rPr lang="en-US" sz="1600" kern="1200" dirty="0">
                          <a:solidFill>
                            <a:schemeClr val="dk1"/>
                          </a:solidFill>
                          <a:effectLst/>
                          <a:latin typeface="+mn-lt"/>
                          <a:ea typeface="+mn-ea"/>
                          <a:cs typeface="+mn-cs"/>
                        </a:rPr>
                        <a:t>Push on, pull off connector type that uses a locking tab to maintain connection</a:t>
                      </a:r>
                    </a:p>
                    <a:p>
                      <a:pPr marL="285750" lvl="0" indent="-285750">
                        <a:buFont typeface="Arial" charset="0"/>
                        <a:buChar char="•"/>
                      </a:pPr>
                      <a:r>
                        <a:rPr lang="en-US" sz="1600" kern="1200" dirty="0">
                          <a:solidFill>
                            <a:schemeClr val="dk1"/>
                          </a:solidFill>
                          <a:effectLst/>
                          <a:latin typeface="+mn-lt"/>
                          <a:ea typeface="+mn-ea"/>
                          <a:cs typeface="+mn-cs"/>
                        </a:rPr>
                        <a:t>Each wire has a separate connector</a:t>
                      </a:r>
                    </a:p>
                    <a:p>
                      <a:pPr marL="285750" lvl="0" indent="-285750">
                        <a:buFont typeface="Arial" charset="0"/>
                        <a:buChar char="•"/>
                      </a:pPr>
                      <a:r>
                        <a:rPr lang="en-US" sz="1600" kern="1200" dirty="0">
                          <a:solidFill>
                            <a:schemeClr val="dk1"/>
                          </a:solidFill>
                          <a:effectLst/>
                          <a:latin typeface="+mn-lt"/>
                          <a:ea typeface="+mn-ea"/>
                          <a:cs typeface="+mn-cs"/>
                        </a:rPr>
                        <a:t>Uses a ceramic ferrule to ensure proper core alignment and prevent light ray deflection</a:t>
                      </a:r>
                    </a:p>
                    <a:p>
                      <a:pPr marL="285750" indent="-285750">
                        <a:buFont typeface="Arial" charset="0"/>
                        <a:buChar char="•"/>
                      </a:pPr>
                      <a:r>
                        <a:rPr lang="en-US" sz="1600" kern="1200" dirty="0">
                          <a:solidFill>
                            <a:schemeClr val="dk1"/>
                          </a:solidFill>
                          <a:effectLst/>
                          <a:latin typeface="+mn-lt"/>
                          <a:ea typeface="+mn-ea"/>
                          <a:cs typeface="+mn-cs"/>
                        </a:rPr>
                        <a:t>As part of the assembly process, it is necessary to polish the exposed fiber tip</a:t>
                      </a:r>
                      <a:r>
                        <a:rPr lang="en-US" sz="1600" dirty="0">
                          <a:effectLst/>
                        </a:rPr>
                        <a:t> </a:t>
                      </a:r>
                      <a:endParaRPr lang="en-US" sz="1600" dirty="0"/>
                    </a:p>
                  </a:txBody>
                  <a:tcPr marL="83488" marR="83488"/>
                </a:tc>
                <a:extLst>
                  <a:ext uri="{0D108BD9-81ED-4DB2-BD59-A6C34878D82A}">
                    <a16:rowId xmlns:a16="http://schemas.microsoft.com/office/drawing/2014/main" val="10002"/>
                  </a:ext>
                </a:extLst>
              </a:tr>
            </a:tbl>
          </a:graphicData>
        </a:graphic>
      </p:graphicFrame>
      <p:sp>
        <p:nvSpPr>
          <p:cNvPr id="7" name="TextBox 6"/>
          <p:cNvSpPr txBox="1"/>
          <p:nvPr/>
        </p:nvSpPr>
        <p:spPr>
          <a:xfrm>
            <a:off x="871451" y="738619"/>
            <a:ext cx="10515600" cy="646331"/>
          </a:xfrm>
          <a:prstGeom prst="rect">
            <a:avLst/>
          </a:prstGeom>
          <a:noFill/>
        </p:spPr>
        <p:txBody>
          <a:bodyPr wrap="square" rtlCol="0">
            <a:spAutoFit/>
          </a:bodyPr>
          <a:lstStyle/>
          <a:p>
            <a:r>
              <a:rPr lang="en-US" dirty="0"/>
              <a:t>Fiber optic cabling uses the following connector types:</a:t>
            </a:r>
          </a:p>
          <a:p>
            <a:endParaRPr lang="en-US" dirty="0"/>
          </a:p>
        </p:txBody>
      </p:sp>
      <p:pic>
        <p:nvPicPr>
          <p:cNvPr id="8" name="Picture 7" descr="http://cdn.testout.com/pcpro2016-en-us/en-us/resources/text/cbl_fbr_pc16/fb_cab183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651" y="4609127"/>
            <a:ext cx="3314700" cy="476250"/>
          </a:xfrm>
          <a:prstGeom prst="rect">
            <a:avLst/>
          </a:prstGeom>
          <a:noFill/>
          <a:ln>
            <a:noFill/>
          </a:ln>
        </p:spPr>
      </p:pic>
      <p:pic>
        <p:nvPicPr>
          <p:cNvPr id="9" name="Picture 8" descr="http://cdn.testout.com/pcpro2016-en-us/en-us/resources/text/cbl_fbr_pc16/fb_cab180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851" y="2249043"/>
            <a:ext cx="3238500" cy="609600"/>
          </a:xfrm>
          <a:prstGeom prst="rect">
            <a:avLst/>
          </a:prstGeom>
          <a:noFill/>
          <a:ln>
            <a:noFill/>
          </a:ln>
        </p:spPr>
      </p:pic>
    </p:spTree>
    <p:extLst>
      <p:ext uri="{BB962C8B-B14F-4D97-AF65-F5344CB8AC3E}">
        <p14:creationId xmlns:p14="http://schemas.microsoft.com/office/powerpoint/2010/main" val="3056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6901" y="160338"/>
            <a:ext cx="5458690" cy="400110"/>
          </a:xfrm>
          <a:prstGeom prst="rect">
            <a:avLst/>
          </a:prstGeom>
          <a:noFill/>
        </p:spPr>
        <p:txBody>
          <a:bodyPr wrap="square" rtlCol="0">
            <a:spAutoFit/>
          </a:bodyPr>
          <a:lstStyle/>
          <a:p>
            <a:r>
              <a:rPr lang="en-US" sz="2000" b="1" dirty="0"/>
              <a:t>6.1.4 Networking Facts (Continued)</a:t>
            </a:r>
            <a:endParaRPr lang="en-US" sz="2000" dirty="0"/>
          </a:p>
        </p:txBody>
      </p:sp>
      <p:sp>
        <p:nvSpPr>
          <p:cNvPr id="2" name="AutoShape 2" descr="Image result for peer to peer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peer to peer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58" y="2408327"/>
            <a:ext cx="5426075" cy="33912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ient server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246" y="2408327"/>
            <a:ext cx="4435025" cy="3338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9883" y="1314730"/>
            <a:ext cx="7719998" cy="646331"/>
          </a:xfrm>
          <a:prstGeom prst="rect">
            <a:avLst/>
          </a:prstGeom>
          <a:noFill/>
        </p:spPr>
        <p:txBody>
          <a:bodyPr wrap="none" rtlCol="0">
            <a:spAutoFit/>
          </a:bodyPr>
          <a:lstStyle/>
          <a:p>
            <a:r>
              <a:rPr lang="en-US"/>
              <a:t>Peer-to-Peer                                                                                         Client-Server</a:t>
            </a:r>
          </a:p>
          <a:p>
            <a:r>
              <a:rPr lang="en-US" dirty="0"/>
              <a:t>(Workgroup Model)                                                                          (Enterprise Model)</a:t>
            </a:r>
          </a:p>
        </p:txBody>
      </p:sp>
    </p:spTree>
    <p:extLst>
      <p:ext uri="{BB962C8B-B14F-4D97-AF65-F5344CB8AC3E}">
        <p14:creationId xmlns:p14="http://schemas.microsoft.com/office/powerpoint/2010/main" val="24832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68" y="304284"/>
            <a:ext cx="9601200" cy="1485900"/>
          </a:xfrm>
        </p:spPr>
        <p:txBody>
          <a:bodyPr>
            <a:normAutofit/>
          </a:bodyPr>
          <a:lstStyle/>
          <a:p>
            <a:r>
              <a:rPr lang="en-US" sz="2000" b="1" dirty="0"/>
              <a:t>6.3.5 Fiber Optic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859106"/>
              </p:ext>
            </p:extLst>
          </p:nvPr>
        </p:nvGraphicFramePr>
        <p:xfrm>
          <a:off x="1267068" y="1380607"/>
          <a:ext cx="9601200" cy="4119880"/>
        </p:xfrm>
        <a:graphic>
          <a:graphicData uri="http://schemas.openxmlformats.org/drawingml/2006/table">
            <a:tbl>
              <a:tblPr firstRow="1" bandRow="1">
                <a:tableStyleId>{5C22544A-7EE6-4342-B048-85BDC9FD1C3A}</a:tableStyleId>
              </a:tblPr>
              <a:tblGrid>
                <a:gridCol w="3073791">
                  <a:extLst>
                    <a:ext uri="{9D8B030D-6E8A-4147-A177-3AD203B41FA5}">
                      <a16:colId xmlns:a16="http://schemas.microsoft.com/office/drawing/2014/main" val="20000"/>
                    </a:ext>
                  </a:extLst>
                </a:gridCol>
                <a:gridCol w="6527409">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Type</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LC Connector</a:t>
                      </a:r>
                      <a:r>
                        <a:rPr lang="en-US" dirty="0">
                          <a:effectLst/>
                        </a:rPr>
                        <a:t> </a:t>
                      </a:r>
                      <a:endParaRPr lang="en-US" dirty="0"/>
                    </a:p>
                  </a:txBody>
                  <a:tcPr marL="83488" marR="83488"/>
                </a:tc>
                <a:tc>
                  <a:txBody>
                    <a:bodyPr/>
                    <a:lstStyle/>
                    <a:p>
                      <a:pPr marL="285750" lvl="0" indent="-285750">
                        <a:buFont typeface="Arial" charset="0"/>
                        <a:buChar char="•"/>
                      </a:pPr>
                      <a:r>
                        <a:rPr lang="en-US" sz="1800" kern="1200" dirty="0">
                          <a:solidFill>
                            <a:schemeClr val="dk1"/>
                          </a:solidFill>
                          <a:effectLst/>
                          <a:latin typeface="+mn-lt"/>
                          <a:ea typeface="+mn-ea"/>
                          <a:cs typeface="+mn-cs"/>
                        </a:rPr>
                        <a:t>Used with single mode and multi-mode cabling</a:t>
                      </a:r>
                    </a:p>
                    <a:p>
                      <a:pPr marL="285750" lvl="0" indent="-285750">
                        <a:buFont typeface="Arial" charset="0"/>
                        <a:buChar char="•"/>
                      </a:pPr>
                      <a:r>
                        <a:rPr lang="en-US" sz="1800" kern="1200" dirty="0">
                          <a:solidFill>
                            <a:schemeClr val="dk1"/>
                          </a:solidFill>
                          <a:effectLst/>
                          <a:latin typeface="+mn-lt"/>
                          <a:ea typeface="+mn-ea"/>
                          <a:cs typeface="+mn-cs"/>
                        </a:rPr>
                        <a:t>Composed of a plastic connector with a locking tab, similar to an RJ45 connector</a:t>
                      </a:r>
                    </a:p>
                    <a:p>
                      <a:pPr marL="285750" lvl="0" indent="-285750">
                        <a:buFont typeface="Arial" charset="0"/>
                        <a:buChar char="•"/>
                      </a:pPr>
                      <a:r>
                        <a:rPr lang="en-US" sz="1800" kern="1200" dirty="0">
                          <a:solidFill>
                            <a:schemeClr val="dk1"/>
                          </a:solidFill>
                          <a:effectLst/>
                          <a:latin typeface="+mn-lt"/>
                          <a:ea typeface="+mn-ea"/>
                          <a:cs typeface="+mn-cs"/>
                        </a:rPr>
                        <a:t>A single connector with two ends keeps the two cables in place</a:t>
                      </a:r>
                    </a:p>
                    <a:p>
                      <a:pPr marL="285750" lvl="0" indent="-285750">
                        <a:buFont typeface="Arial" charset="0"/>
                        <a:buChar char="•"/>
                      </a:pPr>
                      <a:r>
                        <a:rPr lang="en-US" sz="1800" kern="1200" dirty="0">
                          <a:solidFill>
                            <a:schemeClr val="dk1"/>
                          </a:solidFill>
                          <a:effectLst/>
                          <a:latin typeface="+mn-lt"/>
                          <a:ea typeface="+mn-ea"/>
                          <a:cs typeface="+mn-cs"/>
                        </a:rPr>
                        <a:t>Uses a ceramic ferrule to ensure proper core alignment and prevent light ray deflection</a:t>
                      </a:r>
                    </a:p>
                    <a:p>
                      <a:pPr marL="285750" indent="-285750">
                        <a:buFont typeface="Arial" charset="0"/>
                        <a:buChar char="•"/>
                      </a:pPr>
                      <a:r>
                        <a:rPr lang="en-US" sz="1800" kern="1200" dirty="0">
                          <a:solidFill>
                            <a:schemeClr val="dk1"/>
                          </a:solidFill>
                          <a:effectLst/>
                          <a:latin typeface="+mn-lt"/>
                          <a:ea typeface="+mn-ea"/>
                          <a:cs typeface="+mn-cs"/>
                        </a:rPr>
                        <a:t>Half the size of other fiber optic connectors</a:t>
                      </a:r>
                      <a:r>
                        <a:rPr lang="en-US" dirty="0">
                          <a:effectLst/>
                        </a:rPr>
                        <a:t> </a:t>
                      </a:r>
                      <a:endParaRPr lang="en-US" dirty="0"/>
                    </a:p>
                  </a:txBody>
                  <a:tcPr marL="83488" marR="83488"/>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MT-RJ Connector</a:t>
                      </a:r>
                      <a:r>
                        <a:rPr lang="en-US" dirty="0">
                          <a:effectLst/>
                        </a:rPr>
                        <a:t> </a:t>
                      </a:r>
                      <a:endParaRPr lang="en-US" dirty="0"/>
                    </a:p>
                  </a:txBody>
                  <a:tcPr marL="83488" marR="83488"/>
                </a:tc>
                <a:tc>
                  <a:txBody>
                    <a:bodyPr/>
                    <a:lstStyle/>
                    <a:p>
                      <a:pPr marL="285750" lvl="0" indent="-285750">
                        <a:buFont typeface="Arial" charset="0"/>
                        <a:buChar char="•"/>
                      </a:pPr>
                      <a:r>
                        <a:rPr lang="en-US" sz="1800" kern="1200" dirty="0">
                          <a:solidFill>
                            <a:schemeClr val="dk1"/>
                          </a:solidFill>
                          <a:effectLst/>
                          <a:latin typeface="+mn-lt"/>
                          <a:ea typeface="+mn-ea"/>
                          <a:cs typeface="+mn-cs"/>
                        </a:rPr>
                        <a:t>Used with single mode and multi-mode cabling</a:t>
                      </a:r>
                    </a:p>
                    <a:p>
                      <a:pPr marL="285750" lvl="0" indent="-285750">
                        <a:buFont typeface="Arial" charset="0"/>
                        <a:buChar char="•"/>
                      </a:pPr>
                      <a:r>
                        <a:rPr lang="en-US" sz="1800" kern="1200" dirty="0">
                          <a:solidFill>
                            <a:schemeClr val="dk1"/>
                          </a:solidFill>
                          <a:effectLst/>
                          <a:latin typeface="+mn-lt"/>
                          <a:ea typeface="+mn-ea"/>
                          <a:cs typeface="+mn-cs"/>
                        </a:rPr>
                        <a:t>Composed of a plastic connector with a locking tab</a:t>
                      </a:r>
                    </a:p>
                    <a:p>
                      <a:pPr marL="285750" lvl="0" indent="-285750">
                        <a:buFont typeface="Arial" charset="0"/>
                        <a:buChar char="•"/>
                      </a:pPr>
                      <a:r>
                        <a:rPr lang="en-US" sz="1800" kern="1200" dirty="0">
                          <a:solidFill>
                            <a:schemeClr val="dk1"/>
                          </a:solidFill>
                          <a:effectLst/>
                          <a:latin typeface="+mn-lt"/>
                          <a:ea typeface="+mn-ea"/>
                          <a:cs typeface="+mn-cs"/>
                        </a:rPr>
                        <a:t>Uses metal guide pins to ensure it is properly aligned</a:t>
                      </a:r>
                    </a:p>
                    <a:p>
                      <a:pPr marL="285750" lvl="0" indent="-285750">
                        <a:buFont typeface="Arial" charset="0"/>
                        <a:buChar char="•"/>
                      </a:pPr>
                      <a:r>
                        <a:rPr lang="en-US" sz="1800" kern="1200" dirty="0">
                          <a:solidFill>
                            <a:schemeClr val="dk1"/>
                          </a:solidFill>
                          <a:effectLst/>
                          <a:latin typeface="+mn-lt"/>
                          <a:ea typeface="+mn-ea"/>
                          <a:cs typeface="+mn-cs"/>
                        </a:rPr>
                        <a:t>A single connector with one end holds both cables</a:t>
                      </a:r>
                    </a:p>
                    <a:p>
                      <a:pPr marL="285750" indent="-285750">
                        <a:buFont typeface="Arial" charset="0"/>
                        <a:buChar char="•"/>
                      </a:pPr>
                      <a:r>
                        <a:rPr lang="en-US" sz="1800" kern="1200" dirty="0">
                          <a:solidFill>
                            <a:schemeClr val="dk1"/>
                          </a:solidFill>
                          <a:effectLst/>
                          <a:latin typeface="+mn-lt"/>
                          <a:ea typeface="+mn-ea"/>
                          <a:cs typeface="+mn-cs"/>
                        </a:rPr>
                        <a:t>Uses a ceramic ferrule to ensure proper core alignment and prevent light ray deflection</a:t>
                      </a:r>
                      <a:r>
                        <a:rPr lang="en-US" dirty="0">
                          <a:effectLst/>
                        </a:rPr>
                        <a:t> </a:t>
                      </a:r>
                      <a:endParaRPr lang="en-US" dirty="0"/>
                    </a:p>
                  </a:txBody>
                  <a:tcPr marL="83488" marR="83488"/>
                </a:tc>
                <a:extLst>
                  <a:ext uri="{0D108BD9-81ED-4DB2-BD59-A6C34878D82A}">
                    <a16:rowId xmlns:a16="http://schemas.microsoft.com/office/drawing/2014/main" val="10002"/>
                  </a:ext>
                </a:extLst>
              </a:tr>
            </a:tbl>
          </a:graphicData>
        </a:graphic>
      </p:graphicFrame>
      <p:pic>
        <p:nvPicPr>
          <p:cNvPr id="5" name="Picture 4" descr="http://cdn.testout.com/pcpro2016-en-us/en-us/resources/text/cbl_fbr_pc16/fb_cab185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484" y="4320377"/>
            <a:ext cx="2743200" cy="342900"/>
          </a:xfrm>
          <a:prstGeom prst="rect">
            <a:avLst/>
          </a:prstGeom>
          <a:noFill/>
          <a:ln>
            <a:noFill/>
          </a:ln>
        </p:spPr>
      </p:pic>
      <p:pic>
        <p:nvPicPr>
          <p:cNvPr id="6" name="Picture 5" descr="http://cdn.testout.com/pcpro2016-en-us/en-us/resources/text/cbl_fbr_pc16/fb_cab184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484" y="2264155"/>
            <a:ext cx="2743200" cy="466725"/>
          </a:xfrm>
          <a:prstGeom prst="rect">
            <a:avLst/>
          </a:prstGeom>
          <a:noFill/>
          <a:ln>
            <a:noFill/>
          </a:ln>
        </p:spPr>
      </p:pic>
      <p:sp>
        <p:nvSpPr>
          <p:cNvPr id="7" name="TextBox 6"/>
          <p:cNvSpPr txBox="1"/>
          <p:nvPr/>
        </p:nvSpPr>
        <p:spPr>
          <a:xfrm>
            <a:off x="1267068" y="817005"/>
            <a:ext cx="10515600" cy="646331"/>
          </a:xfrm>
          <a:prstGeom prst="rect">
            <a:avLst/>
          </a:prstGeom>
          <a:noFill/>
        </p:spPr>
        <p:txBody>
          <a:bodyPr wrap="square" rtlCol="0">
            <a:spAutoFit/>
          </a:bodyPr>
          <a:lstStyle/>
          <a:p>
            <a:r>
              <a:rPr lang="en-US" dirty="0"/>
              <a:t>Fiber optic cabling uses the following connector types:</a:t>
            </a:r>
          </a:p>
          <a:p>
            <a:endParaRPr lang="en-US" dirty="0"/>
          </a:p>
        </p:txBody>
      </p:sp>
    </p:spTree>
    <p:extLst>
      <p:ext uri="{BB962C8B-B14F-4D97-AF65-F5344CB8AC3E}">
        <p14:creationId xmlns:p14="http://schemas.microsoft.com/office/powerpoint/2010/main" val="497887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710"/>
            <a:ext cx="10515600" cy="1325563"/>
          </a:xfrm>
        </p:spPr>
        <p:txBody>
          <a:bodyPr>
            <a:normAutofit/>
          </a:bodyPr>
          <a:lstStyle/>
          <a:p>
            <a:r>
              <a:rPr lang="en-US" sz="2000" b="1" dirty="0"/>
              <a:t>6.4 Ethernet / 6.4.2 Ethernet Facts</a:t>
            </a:r>
            <a:br>
              <a:rPr lang="en-US" sz="2000" b="1"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4783959"/>
              </p:ext>
            </p:extLst>
          </p:nvPr>
        </p:nvGraphicFramePr>
        <p:xfrm>
          <a:off x="950741" y="1177277"/>
          <a:ext cx="10515600" cy="4942840"/>
        </p:xfrm>
        <a:graphic>
          <a:graphicData uri="http://schemas.openxmlformats.org/drawingml/2006/table">
            <a:tbl>
              <a:tblPr firstRow="1" bandRow="1">
                <a:tableStyleId>{5C22544A-7EE6-4342-B048-85BDC9FD1C3A}</a:tableStyleId>
              </a:tblPr>
              <a:tblGrid>
                <a:gridCol w="2264596">
                  <a:extLst>
                    <a:ext uri="{9D8B030D-6E8A-4147-A177-3AD203B41FA5}">
                      <a16:colId xmlns:a16="http://schemas.microsoft.com/office/drawing/2014/main" val="20000"/>
                    </a:ext>
                  </a:extLst>
                </a:gridCol>
                <a:gridCol w="8251004">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370840">
                <a:tc>
                  <a:txBody>
                    <a:bodyPr/>
                    <a:lstStyle/>
                    <a:p>
                      <a:r>
                        <a:rPr lang="en-US" sz="1600" kern="1200" dirty="0">
                          <a:solidFill>
                            <a:schemeClr val="dk1"/>
                          </a:solidFill>
                          <a:effectLst/>
                          <a:latin typeface="+mn-lt"/>
                          <a:ea typeface="+mn-ea"/>
                          <a:cs typeface="+mn-cs"/>
                        </a:rPr>
                        <a:t>Network interface card</a:t>
                      </a:r>
                      <a:r>
                        <a:rPr lang="en-US" sz="1600" dirty="0">
                          <a:effectLst/>
                        </a:rPr>
                        <a:t> </a:t>
                      </a:r>
                      <a:endParaRPr lang="en-US" sz="1600" dirty="0"/>
                    </a:p>
                  </a:txBody>
                  <a:tcPr/>
                </a:tc>
                <a:tc>
                  <a:txBody>
                    <a:bodyPr/>
                    <a:lstStyle/>
                    <a:p>
                      <a:r>
                        <a:rPr lang="en-US" sz="1600" kern="1200" dirty="0">
                          <a:solidFill>
                            <a:schemeClr val="dk1"/>
                          </a:solidFill>
                          <a:effectLst/>
                          <a:latin typeface="+mn-lt"/>
                          <a:ea typeface="+mn-ea"/>
                          <a:cs typeface="+mn-cs"/>
                        </a:rPr>
                        <a:t>A network interface card (NIC) creates the signals that are sent along the networking medium.</a:t>
                      </a:r>
                    </a:p>
                    <a:p>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A transceiver built into the network adapter formats the binary data for transmission on the network medium.</a:t>
                      </a:r>
                    </a:p>
                    <a:p>
                      <a:pPr marL="285750" lvl="0" indent="-285750">
                        <a:buFont typeface="Arial" charset="0"/>
                        <a:buChar char="•"/>
                      </a:pPr>
                      <a:endParaRPr lang="en-US" sz="1600" kern="1200" dirty="0">
                        <a:solidFill>
                          <a:schemeClr val="dk1"/>
                        </a:solidFill>
                        <a:effectLst/>
                        <a:latin typeface="+mn-lt"/>
                        <a:ea typeface="+mn-ea"/>
                        <a:cs typeface="+mn-cs"/>
                      </a:endParaRPr>
                    </a:p>
                    <a:p>
                      <a:pPr marL="285750" indent="-285750">
                        <a:buFont typeface="Arial" charset="0"/>
                        <a:buChar char="•"/>
                      </a:pPr>
                      <a:r>
                        <a:rPr lang="en-US" sz="1600" kern="1200" dirty="0">
                          <a:solidFill>
                            <a:schemeClr val="dk1"/>
                          </a:solidFill>
                          <a:effectLst/>
                          <a:latin typeface="+mn-lt"/>
                          <a:ea typeface="+mn-ea"/>
                          <a:cs typeface="+mn-cs"/>
                        </a:rPr>
                        <a:t>Ethernet devices are identified using the MAC address, which is burned into the network interface card.</a:t>
                      </a:r>
                      <a:r>
                        <a:rPr lang="en-US" sz="1600" dirty="0">
                          <a:effectLst/>
                        </a:rPr>
                        <a:t> </a:t>
                      </a:r>
                    </a:p>
                    <a:p>
                      <a:pPr marL="285750" indent="-285750">
                        <a:buFont typeface="Arial" charset="0"/>
                        <a:buChar char="•"/>
                      </a:pPr>
                      <a:endParaRPr lang="en-US" sz="800" dirty="0">
                        <a:effectLst/>
                      </a:endParaRPr>
                    </a:p>
                  </a:txBody>
                  <a:tcPr/>
                </a:tc>
                <a:extLst>
                  <a:ext uri="{0D108BD9-81ED-4DB2-BD59-A6C34878D82A}">
                    <a16:rowId xmlns:a16="http://schemas.microsoft.com/office/drawing/2014/main" val="10001"/>
                  </a:ext>
                </a:extLst>
              </a:tr>
              <a:tr h="370840">
                <a:tc>
                  <a:txBody>
                    <a:bodyPr/>
                    <a:lstStyle/>
                    <a:p>
                      <a:r>
                        <a:rPr lang="en-US" sz="1600" kern="1200" dirty="0">
                          <a:solidFill>
                            <a:schemeClr val="dk1"/>
                          </a:solidFill>
                          <a:effectLst/>
                          <a:latin typeface="+mn-lt"/>
                          <a:ea typeface="+mn-ea"/>
                          <a:cs typeface="+mn-cs"/>
                        </a:rPr>
                        <a:t>Networking media</a:t>
                      </a:r>
                      <a:r>
                        <a:rPr lang="en-US" sz="1600" dirty="0">
                          <a:effectLst/>
                        </a:rPr>
                        <a:t> </a:t>
                      </a:r>
                      <a:endParaRPr lang="en-US" sz="1600" dirty="0"/>
                    </a:p>
                  </a:txBody>
                  <a:tcPr/>
                </a:tc>
                <a:tc>
                  <a:txBody>
                    <a:bodyPr/>
                    <a:lstStyle/>
                    <a:p>
                      <a:r>
                        <a:rPr lang="en-US" sz="1600" kern="1200" dirty="0">
                          <a:solidFill>
                            <a:schemeClr val="dk1"/>
                          </a:solidFill>
                          <a:effectLst/>
                          <a:latin typeface="+mn-lt"/>
                          <a:ea typeface="+mn-ea"/>
                          <a:cs typeface="+mn-cs"/>
                        </a:rPr>
                        <a:t>Ethernet supports the following cable types:</a:t>
                      </a:r>
                    </a:p>
                    <a:p>
                      <a:endParaRPr lang="en-US" sz="1600" kern="1200" dirty="0">
                        <a:solidFill>
                          <a:schemeClr val="dk1"/>
                        </a:solidFill>
                        <a:effectLst/>
                        <a:latin typeface="+mn-lt"/>
                        <a:ea typeface="+mn-ea"/>
                        <a:cs typeface="+mn-cs"/>
                      </a:endParaRPr>
                    </a:p>
                    <a:p>
                      <a:pPr marL="285750" lvl="0" indent="-285750">
                        <a:buFont typeface="Arial" charset="0"/>
                        <a:buChar char="•"/>
                      </a:pPr>
                      <a:r>
                        <a:rPr lang="en-US" sz="1600" kern="1200" dirty="0">
                          <a:solidFill>
                            <a:schemeClr val="dk1"/>
                          </a:solidFill>
                          <a:effectLst/>
                          <a:latin typeface="+mn-lt"/>
                          <a:ea typeface="+mn-ea"/>
                          <a:cs typeface="+mn-cs"/>
                        </a:rPr>
                        <a:t>Unshielded twisted-pair cables (UTP) with RJ45 connectors. This is the most common transmission medium used for Ethernet.</a:t>
                      </a:r>
                    </a:p>
                    <a:p>
                      <a:pPr marL="285750" lvl="0"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Fiber optic cables, which are used in high-speed applications (e.g., servers or streaming media).</a:t>
                      </a:r>
                    </a:p>
                    <a:p>
                      <a:pPr marL="285750" lvl="0"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Coaxial cable with F-type connectors for cable Internet services. Coaxial cable is also used for older Ethernet implementations (often called </a:t>
                      </a:r>
                      <a:r>
                        <a:rPr lang="en-US" sz="1600" i="1" kern="1200" dirty="0" err="1">
                          <a:solidFill>
                            <a:schemeClr val="dk1"/>
                          </a:solidFill>
                          <a:effectLst/>
                          <a:latin typeface="+mn-lt"/>
                          <a:ea typeface="+mn-ea"/>
                          <a:cs typeface="+mn-cs"/>
                        </a:rPr>
                        <a:t>thinnet</a:t>
                      </a:r>
                      <a:r>
                        <a:rPr lang="en-US" sz="1600" kern="1200" dirty="0">
                          <a:solidFill>
                            <a:schemeClr val="dk1"/>
                          </a:solidFill>
                          <a:effectLst/>
                          <a:latin typeface="+mn-lt"/>
                          <a:ea typeface="+mn-ea"/>
                          <a:cs typeface="+mn-cs"/>
                        </a:rPr>
                        <a:t> or </a:t>
                      </a:r>
                      <a:r>
                        <a:rPr lang="en-US" sz="1600" i="1" kern="1200" dirty="0" err="1">
                          <a:solidFill>
                            <a:schemeClr val="dk1"/>
                          </a:solidFill>
                          <a:effectLst/>
                          <a:latin typeface="+mn-lt"/>
                          <a:ea typeface="+mn-ea"/>
                          <a:cs typeface="+mn-cs"/>
                        </a:rPr>
                        <a:t>thicknet</a:t>
                      </a:r>
                      <a:r>
                        <a:rPr lang="en-US" sz="1600" kern="1200" dirty="0">
                          <a:solidFill>
                            <a:schemeClr val="dk1"/>
                          </a:solidFill>
                          <a:effectLst/>
                          <a:latin typeface="+mn-lt"/>
                          <a:ea typeface="+mn-ea"/>
                          <a:cs typeface="+mn-cs"/>
                        </a:rPr>
                        <a:t> networks).</a:t>
                      </a:r>
                      <a:r>
                        <a:rPr lang="en-US" sz="1600" dirty="0">
                          <a:effectLst/>
                        </a:rPr>
                        <a:t> </a:t>
                      </a:r>
                    </a:p>
                    <a:p>
                      <a:pPr marL="285750" indent="-285750">
                        <a:buFont typeface="Arial" charset="0"/>
                        <a:buChar char="•"/>
                      </a:pPr>
                      <a:endParaRPr lang="en-US" sz="8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563358"/>
            <a:ext cx="10515600" cy="646331"/>
          </a:xfrm>
          <a:prstGeom prst="rect">
            <a:avLst/>
          </a:prstGeom>
          <a:noFill/>
        </p:spPr>
        <p:txBody>
          <a:bodyPr wrap="square" rtlCol="0">
            <a:spAutoFit/>
          </a:bodyPr>
          <a:lstStyle/>
          <a:p>
            <a:r>
              <a:rPr lang="en-US" dirty="0"/>
              <a:t>Ethernet is the most common local area networking standard for wired networks. The following table describes the various components that compose an Ethernet network:</a:t>
            </a:r>
          </a:p>
        </p:txBody>
      </p:sp>
      <p:pic>
        <p:nvPicPr>
          <p:cNvPr id="6" name="Picture 5" descr="A circuit board&#10;&#10;Description generated with high confidence">
            <a:extLst>
              <a:ext uri="{FF2B5EF4-FFF2-40B4-BE49-F238E27FC236}">
                <a16:creationId xmlns:a16="http://schemas.microsoft.com/office/drawing/2014/main" id="{F8883304-788F-4C76-8DE4-9E3806B4462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06" b="89858" l="7899" r="90337">
                        <a14:foregroundMark x1="7975" y1="23585" x2="7975" y2="23585"/>
                        <a14:foregroundMark x1="90337" y1="36321" x2="90337" y2="36321"/>
                        <a14:foregroundMark x1="80598" y1="23585" x2="80598" y2="23585"/>
                        <a14:foregroundMark x1="81288" y1="28892" x2="81288" y2="28892"/>
                      </a14:backgroundRemoval>
                    </a14:imgEffect>
                  </a14:imgLayer>
                </a14:imgProps>
              </a:ext>
            </a:extLst>
          </a:blip>
          <a:stretch>
            <a:fillRect/>
          </a:stretch>
        </p:blipFill>
        <p:spPr>
          <a:xfrm>
            <a:off x="626244" y="1648872"/>
            <a:ext cx="3270802" cy="2127024"/>
          </a:xfrm>
          <a:prstGeom prst="rect">
            <a:avLst/>
          </a:prstGeom>
        </p:spPr>
      </p:pic>
      <p:pic>
        <p:nvPicPr>
          <p:cNvPr id="16" name="Picture 15" descr="A close up of a microphone&#10;&#10;Description generated with very high confidence">
            <a:extLst>
              <a:ext uri="{FF2B5EF4-FFF2-40B4-BE49-F238E27FC236}">
                <a16:creationId xmlns:a16="http://schemas.microsoft.com/office/drawing/2014/main" id="{71973C01-C771-4D14-9D6C-AC01739D8AF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76" b="89944" l="4023" r="97426">
                        <a14:foregroundMark x1="62832" y1="69509" x2="62832" y2="69509"/>
                        <a14:foregroundMark x1="69429" y1="63154" x2="69429" y2="63154"/>
                        <a14:foregroundMark x1="87047" y1="59051" x2="87047" y2="59051"/>
                        <a14:foregroundMark x1="94047" y1="54143" x2="94047" y2="54143"/>
                        <a14:foregroundMark x1="97506" y1="52695" x2="97506" y2="52695"/>
                        <a14:foregroundMark x1="4023" y1="29525" x2="4023" y2="29525"/>
                        <a14:backgroundMark x1="4586" y1="27836" x2="4586" y2="27836"/>
                        <a14:backgroundMark x1="4264" y1="32261" x2="4264" y2="32261"/>
                        <a14:backgroundMark x1="3540" y1="27514" x2="3540" y2="27514"/>
                        <a14:backgroundMark x1="4586" y1="29928" x2="4586" y2="29928"/>
                        <a14:backgroundMark x1="3540" y1="29204" x2="3540" y2="29204"/>
                        <a14:backgroundMark x1="6356" y1="30249" x2="6356" y2="30249"/>
                        <a14:backgroundMark x1="6677" y1="31295" x2="6677" y2="31295"/>
                        <a14:backgroundMark x1="5632" y1="31617" x2="5632" y2="31617"/>
                        <a14:backgroundMark x1="6677" y1="26468" x2="6677" y2="26468"/>
                        <a14:backgroundMark x1="8689" y1="26790" x2="8689" y2="26790"/>
                        <a14:backgroundMark x1="8045" y1="26146" x2="8045" y2="26146"/>
                        <a14:backgroundMark x1="8367" y1="31939" x2="8367" y2="31939"/>
                        <a14:backgroundMark x1="9735" y1="32261" x2="9735" y2="32261"/>
                        <a14:backgroundMark x1="8689" y1="26146" x2="8689" y2="26146"/>
                        <a14:backgroundMark x1="10056" y1="31617" x2="10056" y2="31617"/>
                        <a14:backgroundMark x1="11102" y1="34352" x2="11102" y2="34352"/>
                        <a14:backgroundMark x1="11102" y1="31617" x2="11102" y2="31617"/>
                      </a14:backgroundRemoval>
                    </a14:imgEffect>
                  </a14:imgLayer>
                </a14:imgProps>
              </a:ext>
            </a:extLst>
          </a:blip>
          <a:stretch>
            <a:fillRect/>
          </a:stretch>
        </p:blipFill>
        <p:spPr>
          <a:xfrm>
            <a:off x="-540434" y="3014695"/>
            <a:ext cx="4099561" cy="4099561"/>
          </a:xfrm>
          <a:prstGeom prst="rect">
            <a:avLst/>
          </a:prstGeom>
        </p:spPr>
      </p:pic>
      <p:pic>
        <p:nvPicPr>
          <p:cNvPr id="12" name="Picture 11" descr="A picture containing cable, connector&#10;&#10;Description generated with very high confidence">
            <a:extLst>
              <a:ext uri="{FF2B5EF4-FFF2-40B4-BE49-F238E27FC236}">
                <a16:creationId xmlns:a16="http://schemas.microsoft.com/office/drawing/2014/main" id="{54F0942E-6C55-4D84-AE1D-9D0BFABBCA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140" b="96006" l="3300" r="95400">
                        <a14:foregroundMark x1="6700" y1="11698" x2="6700" y2="11698"/>
                        <a14:foregroundMark x1="8200" y1="3709" x2="8200" y2="3709"/>
                        <a14:foregroundMark x1="3300" y1="2282" x2="3300" y2="2282"/>
                        <a14:foregroundMark x1="92200" y1="75606" x2="92200" y2="75606"/>
                        <a14:foregroundMark x1="74800" y1="91298" x2="74800" y2="91298"/>
                        <a14:foregroundMark x1="74300" y1="96148" x2="74300" y2="96148"/>
                        <a14:foregroundMark x1="69700" y1="57061" x2="69700" y2="57061"/>
                        <a14:foregroundMark x1="95400" y1="73609" x2="95400" y2="73609"/>
                      </a14:backgroundRemoval>
                    </a14:imgEffect>
                  </a14:imgLayer>
                </a14:imgProps>
              </a:ext>
            </a:extLst>
          </a:blip>
          <a:stretch>
            <a:fillRect/>
          </a:stretch>
        </p:blipFill>
        <p:spPr>
          <a:xfrm flipH="1">
            <a:off x="486210" y="3473556"/>
            <a:ext cx="2721223" cy="1907577"/>
          </a:xfrm>
          <a:prstGeom prst="rect">
            <a:avLst/>
          </a:prstGeom>
        </p:spPr>
      </p:pic>
    </p:spTree>
    <p:extLst>
      <p:ext uri="{BB962C8B-B14F-4D97-AF65-F5344CB8AC3E}">
        <p14:creationId xmlns:p14="http://schemas.microsoft.com/office/powerpoint/2010/main" val="423850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448" y="338071"/>
            <a:ext cx="9601200" cy="1485900"/>
          </a:xfrm>
        </p:spPr>
        <p:txBody>
          <a:bodyPr>
            <a:normAutofit/>
          </a:bodyPr>
          <a:lstStyle/>
          <a:p>
            <a:r>
              <a:rPr lang="en-US" sz="1800" b="1" dirty="0"/>
              <a:t>6.4.2 Ethernet Facts (continued)</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146746"/>
              </p:ext>
            </p:extLst>
          </p:nvPr>
        </p:nvGraphicFramePr>
        <p:xfrm>
          <a:off x="1439740" y="908546"/>
          <a:ext cx="10090598" cy="5553899"/>
        </p:xfrm>
        <a:graphic>
          <a:graphicData uri="http://schemas.openxmlformats.org/drawingml/2006/table">
            <a:tbl>
              <a:tblPr firstRow="1" bandRow="1">
                <a:tableStyleId>{5C22544A-7EE6-4342-B048-85BDC9FD1C3A}</a:tableStyleId>
              </a:tblPr>
              <a:tblGrid>
                <a:gridCol w="2567181">
                  <a:extLst>
                    <a:ext uri="{9D8B030D-6E8A-4147-A177-3AD203B41FA5}">
                      <a16:colId xmlns:a16="http://schemas.microsoft.com/office/drawing/2014/main" val="20000"/>
                    </a:ext>
                  </a:extLst>
                </a:gridCol>
                <a:gridCol w="7523417">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43931">
                <a:tc>
                  <a:txBody>
                    <a:bodyPr/>
                    <a:lstStyle/>
                    <a:p>
                      <a:r>
                        <a:rPr lang="en-US" sz="1400" kern="1200" dirty="0">
                          <a:solidFill>
                            <a:schemeClr val="dk1"/>
                          </a:solidFill>
                          <a:effectLst/>
                          <a:latin typeface="+mn-lt"/>
                          <a:ea typeface="+mn-ea"/>
                          <a:cs typeface="+mn-cs"/>
                        </a:rPr>
                        <a:t>Connectivity devices</a:t>
                      </a:r>
                      <a:r>
                        <a:rPr lang="en-US" sz="1400" dirty="0">
                          <a:effectLst/>
                        </a:rPr>
                        <a:t> </a:t>
                      </a:r>
                      <a:endParaRPr lang="en-US" sz="1400" dirty="0"/>
                    </a:p>
                  </a:txBody>
                  <a:tcPr marL="83488" marR="83488"/>
                </a:tc>
                <a:tc>
                  <a:txBody>
                    <a:bodyPr/>
                    <a:lstStyle/>
                    <a:p>
                      <a:r>
                        <a:rPr lang="en-US" sz="1400" kern="1200" dirty="0">
                          <a:solidFill>
                            <a:schemeClr val="dk1"/>
                          </a:solidFill>
                          <a:effectLst/>
                          <a:latin typeface="+mn-lt"/>
                          <a:ea typeface="+mn-ea"/>
                          <a:cs typeface="+mn-cs"/>
                        </a:rPr>
                        <a:t>Ethernet uses the following connectivity devices.</a:t>
                      </a:r>
                    </a:p>
                  </a:txBody>
                  <a:tcPr marL="83488" marR="83488"/>
                </a:tc>
                <a:extLst>
                  <a:ext uri="{0D108BD9-81ED-4DB2-BD59-A6C34878D82A}">
                    <a16:rowId xmlns:a16="http://schemas.microsoft.com/office/drawing/2014/main" val="10001"/>
                  </a:ext>
                </a:extLst>
              </a:tr>
              <a:tr h="1417834">
                <a:tc rowSpan="2">
                  <a:txBody>
                    <a:bodyPr/>
                    <a:lstStyle/>
                    <a:p>
                      <a:endParaRPr lang="en-US" sz="1400" dirty="0"/>
                    </a:p>
                  </a:txBody>
                  <a:tcPr marL="83488" marR="83488">
                    <a:lnB w="12700" cap="flat" cmpd="sng" algn="ctr">
                      <a:solidFill>
                        <a:schemeClr val="bg1"/>
                      </a:solidFill>
                      <a:prstDash val="solid"/>
                      <a:round/>
                      <a:headEnd type="none" w="med" len="med"/>
                      <a:tailEnd type="none" w="med" len="med"/>
                    </a:lnB>
                  </a:tcPr>
                </a:tc>
                <a:tc>
                  <a:txBody>
                    <a:bodyPr/>
                    <a:lstStyle/>
                    <a:p>
                      <a:pPr marL="285750" lvl="0" indent="-285750">
                        <a:buFont typeface="Arial" charset="0"/>
                        <a:buChar char="•"/>
                      </a:pPr>
                      <a:r>
                        <a:rPr lang="en-US" sz="1400" kern="1200" dirty="0">
                          <a:solidFill>
                            <a:schemeClr val="dk1"/>
                          </a:solidFill>
                          <a:effectLst/>
                          <a:latin typeface="+mn-lt"/>
                          <a:ea typeface="+mn-ea"/>
                          <a:cs typeface="+mn-cs"/>
                        </a:rPr>
                        <a:t>A </a:t>
                      </a:r>
                      <a:r>
                        <a:rPr lang="en-US" sz="1400" i="1" kern="1200" dirty="0">
                          <a:solidFill>
                            <a:schemeClr val="dk1"/>
                          </a:solidFill>
                          <a:effectLst/>
                          <a:latin typeface="+mn-lt"/>
                          <a:ea typeface="+mn-ea"/>
                          <a:cs typeface="+mn-cs"/>
                        </a:rPr>
                        <a:t>hub</a:t>
                      </a:r>
                      <a:r>
                        <a:rPr lang="en-US" sz="1400" kern="1200" dirty="0">
                          <a:solidFill>
                            <a:schemeClr val="dk1"/>
                          </a:solidFill>
                          <a:effectLst/>
                          <a:latin typeface="+mn-lt"/>
                          <a:ea typeface="+mn-ea"/>
                          <a:cs typeface="+mn-cs"/>
                        </a:rPr>
                        <a:t> provides a central connection for multiple media segments on the same subnet. </a:t>
                      </a:r>
                    </a:p>
                    <a:p>
                      <a:pPr marL="285750" lvl="0" indent="-285750">
                        <a:buFont typeface="Arial" charset="0"/>
                        <a:buChar char="•"/>
                      </a:pPr>
                      <a:endParaRPr lang="en-US" sz="1400" kern="1200" dirty="0">
                        <a:solidFill>
                          <a:schemeClr val="dk1"/>
                        </a:solidFill>
                        <a:effectLst/>
                        <a:latin typeface="+mn-lt"/>
                        <a:ea typeface="+mn-ea"/>
                        <a:cs typeface="+mn-cs"/>
                      </a:endParaRPr>
                    </a:p>
                    <a:p>
                      <a:pPr marL="742950" lvl="1" indent="-285750">
                        <a:buFont typeface="Arial" charset="0"/>
                        <a:buChar char="•"/>
                      </a:pPr>
                      <a:r>
                        <a:rPr lang="en-US" sz="1400" kern="1200" dirty="0">
                          <a:solidFill>
                            <a:schemeClr val="dk1"/>
                          </a:solidFill>
                          <a:effectLst/>
                          <a:latin typeface="+mn-lt"/>
                          <a:ea typeface="+mn-ea"/>
                          <a:cs typeface="+mn-cs"/>
                        </a:rPr>
                        <a:t>When a hub receives a signal, it is repeated out to all other ports. </a:t>
                      </a:r>
                    </a:p>
                    <a:p>
                      <a:pPr marL="285750" lvl="0" indent="-285750">
                        <a:buFont typeface="Arial" charset="0"/>
                        <a:buChar char="•"/>
                      </a:pPr>
                      <a:endParaRPr lang="en-US" sz="1400" kern="1200" dirty="0">
                        <a:solidFill>
                          <a:schemeClr val="dk1"/>
                        </a:solidFill>
                        <a:effectLst/>
                        <a:latin typeface="+mn-lt"/>
                        <a:ea typeface="+mn-ea"/>
                        <a:cs typeface="+mn-cs"/>
                      </a:endParaRPr>
                    </a:p>
                    <a:p>
                      <a:pPr marL="742950" lvl="1" indent="-285750">
                        <a:buFont typeface="Arial" charset="0"/>
                        <a:buChar char="•"/>
                      </a:pPr>
                      <a:r>
                        <a:rPr lang="en-US" sz="1400" kern="1200" dirty="0">
                          <a:solidFill>
                            <a:schemeClr val="dk1"/>
                          </a:solidFill>
                          <a:effectLst/>
                          <a:latin typeface="+mn-lt"/>
                          <a:ea typeface="+mn-ea"/>
                          <a:cs typeface="+mn-cs"/>
                        </a:rPr>
                        <a:t>Hubs operate in </a:t>
                      </a:r>
                      <a:r>
                        <a:rPr lang="en-US" sz="1400" i="1" kern="1200" dirty="0">
                          <a:solidFill>
                            <a:schemeClr val="dk1"/>
                          </a:solidFill>
                          <a:effectLst/>
                          <a:latin typeface="+mn-lt"/>
                          <a:ea typeface="+mn-ea"/>
                          <a:cs typeface="+mn-cs"/>
                        </a:rPr>
                        <a:t>half-duplex</a:t>
                      </a:r>
                      <a:r>
                        <a:rPr lang="en-US" sz="1400" kern="1200" dirty="0">
                          <a:solidFill>
                            <a:schemeClr val="dk1"/>
                          </a:solidFill>
                          <a:effectLst/>
                          <a:latin typeface="+mn-lt"/>
                          <a:ea typeface="+mn-ea"/>
                          <a:cs typeface="+mn-cs"/>
                        </a:rPr>
                        <a:t> mode, meaning devices can either send or receive data at any given time.</a:t>
                      </a:r>
                    </a:p>
                  </a:txBody>
                  <a:tcPr marL="83488" marR="83488"/>
                </a:tc>
                <a:extLst>
                  <a:ext uri="{0D108BD9-81ED-4DB2-BD59-A6C34878D82A}">
                    <a16:rowId xmlns:a16="http://schemas.microsoft.com/office/drawing/2014/main" val="10002"/>
                  </a:ext>
                </a:extLst>
              </a:tr>
              <a:tr h="39041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Hubs are rarely used in networking environments and should be avoided if possible.</a:t>
                      </a:r>
                    </a:p>
                  </a:txBody>
                  <a:tcPr marL="83488" marR="83488">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90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83488" marR="834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charset="0"/>
                        <a:buNone/>
                      </a:pPr>
                      <a:endParaRPr lang="en-US" sz="1400" kern="1200" dirty="0">
                        <a:solidFill>
                          <a:schemeClr val="dk1"/>
                        </a:solidFill>
                        <a:effectLst/>
                        <a:latin typeface="+mn-lt"/>
                        <a:ea typeface="+mn-ea"/>
                        <a:cs typeface="+mn-cs"/>
                      </a:endParaRPr>
                    </a:p>
                  </a:txBody>
                  <a:tcPr marL="83488" marR="834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0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Connectivity devices</a:t>
                      </a:r>
                      <a:r>
                        <a:rPr lang="en-US" sz="1400" dirty="0">
                          <a:effectLst/>
                        </a:rPr>
                        <a:t> </a:t>
                      </a:r>
                      <a:endParaRPr lang="en-US" sz="1400" dirty="0"/>
                    </a:p>
                  </a:txBody>
                  <a:tcPr marL="83488" marR="83488">
                    <a:lnT w="12700" cap="flat" cmpd="sng" algn="ctr">
                      <a:solidFill>
                        <a:schemeClr val="bg1"/>
                      </a:solidFill>
                      <a:prstDash val="solid"/>
                      <a:round/>
                      <a:headEnd type="none" w="med" len="med"/>
                      <a:tailEnd type="none" w="med" len="med"/>
                    </a:lnT>
                  </a:tcPr>
                </a:tc>
                <a:tc>
                  <a:txBody>
                    <a:bodyPr/>
                    <a:lstStyle/>
                    <a:p>
                      <a:pPr marL="0" indent="0">
                        <a:buFont typeface="Arial" charset="0"/>
                        <a:buNone/>
                      </a:pPr>
                      <a:r>
                        <a:rPr lang="en-US" sz="1400" kern="1200" dirty="0">
                          <a:solidFill>
                            <a:schemeClr val="dk1"/>
                          </a:solidFill>
                          <a:effectLst/>
                          <a:latin typeface="+mn-lt"/>
                          <a:ea typeface="+mn-ea"/>
                          <a:cs typeface="+mn-cs"/>
                        </a:rPr>
                        <a:t>A </a:t>
                      </a:r>
                      <a:r>
                        <a:rPr lang="en-US" sz="1400" i="1" kern="1200" dirty="0">
                          <a:solidFill>
                            <a:schemeClr val="dk1"/>
                          </a:solidFill>
                          <a:effectLst/>
                          <a:latin typeface="+mn-lt"/>
                          <a:ea typeface="+mn-ea"/>
                          <a:cs typeface="+mn-cs"/>
                        </a:rPr>
                        <a:t>switch</a:t>
                      </a:r>
                      <a:r>
                        <a:rPr lang="en-US" sz="1400" kern="1200" dirty="0">
                          <a:solidFill>
                            <a:schemeClr val="dk1"/>
                          </a:solidFill>
                          <a:effectLst/>
                          <a:latin typeface="+mn-lt"/>
                          <a:ea typeface="+mn-ea"/>
                          <a:cs typeface="+mn-cs"/>
                        </a:rPr>
                        <a:t> provides a central connection for multiple media segments on the same subnet. </a:t>
                      </a:r>
                    </a:p>
                  </a:txBody>
                  <a:tcPr marL="83488" marR="83488">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1828800">
                <a:tc rowSpan="2">
                  <a:txBody>
                    <a:bodyPr/>
                    <a:lstStyle/>
                    <a:p>
                      <a:endParaRPr lang="en-US" sz="1400" dirty="0"/>
                    </a:p>
                  </a:txBody>
                  <a:tcPr marL="83488" marR="83488"/>
                </a:tc>
                <a:tc>
                  <a:txBody>
                    <a:bodyPr/>
                    <a:lstStyle/>
                    <a:p>
                      <a:pPr marL="285750" lvl="0" indent="-285750">
                        <a:buFont typeface="Arial" charset="0"/>
                        <a:buChar char="•"/>
                      </a:pPr>
                      <a:r>
                        <a:rPr lang="en-US" sz="1400" kern="1200" dirty="0">
                          <a:solidFill>
                            <a:schemeClr val="dk1"/>
                          </a:solidFill>
                          <a:effectLst/>
                          <a:latin typeface="+mn-lt"/>
                          <a:ea typeface="+mn-ea"/>
                          <a:cs typeface="+mn-cs"/>
                        </a:rPr>
                        <a:t>When a switch receives a signal, it forwards that signal only to the port where the destination device is connected.</a:t>
                      </a:r>
                    </a:p>
                    <a:p>
                      <a:pPr marL="285750" indent="-285750">
                        <a:buFont typeface="Arial" charset="0"/>
                        <a:buChar char="•"/>
                      </a:pPr>
                      <a:endParaRPr lang="en-US" sz="1400" kern="1200" dirty="0">
                        <a:solidFill>
                          <a:schemeClr val="dk1"/>
                        </a:solidFill>
                        <a:effectLst/>
                        <a:latin typeface="+mn-lt"/>
                        <a:ea typeface="+mn-ea"/>
                        <a:cs typeface="+mn-cs"/>
                      </a:endParaRPr>
                    </a:p>
                    <a:p>
                      <a:pPr marL="742950" lvl="1" indent="-285750">
                        <a:buFont typeface="Arial" charset="0"/>
                        <a:buChar char="•"/>
                      </a:pPr>
                      <a:r>
                        <a:rPr lang="en-US" sz="1400" kern="1200" dirty="0">
                          <a:solidFill>
                            <a:schemeClr val="dk1"/>
                          </a:solidFill>
                          <a:effectLst/>
                          <a:latin typeface="+mn-lt"/>
                          <a:ea typeface="+mn-ea"/>
                          <a:cs typeface="+mn-cs"/>
                        </a:rPr>
                        <a:t>Switches use the MAC address to send frames to the destination device.</a:t>
                      </a:r>
                    </a:p>
                    <a:p>
                      <a:pPr marL="742950" lvl="1" indent="-285750">
                        <a:buFont typeface="Arial" charset="0"/>
                        <a:buChar char="•"/>
                      </a:pPr>
                      <a:endParaRPr lang="en-US" sz="1400" kern="1200" dirty="0">
                        <a:solidFill>
                          <a:schemeClr val="dk1"/>
                        </a:solidFill>
                        <a:effectLst/>
                        <a:latin typeface="+mn-lt"/>
                        <a:ea typeface="+mn-ea"/>
                        <a:cs typeface="+mn-cs"/>
                      </a:endParaRPr>
                    </a:p>
                    <a:p>
                      <a:pPr marL="1200150" lvl="2" indent="-285750">
                        <a:buFont typeface="Arial" charset="0"/>
                        <a:buChar char="•"/>
                      </a:pPr>
                      <a:r>
                        <a:rPr lang="en-US" sz="1400" kern="1200" dirty="0">
                          <a:solidFill>
                            <a:schemeClr val="dk1"/>
                          </a:solidFill>
                          <a:effectLst/>
                          <a:latin typeface="+mn-lt"/>
                          <a:ea typeface="+mn-ea"/>
                          <a:cs typeface="+mn-cs"/>
                        </a:rPr>
                        <a:t>Switches operate in </a:t>
                      </a:r>
                      <a:r>
                        <a:rPr lang="en-US" sz="1400" i="1" kern="1200" dirty="0">
                          <a:solidFill>
                            <a:schemeClr val="dk1"/>
                          </a:solidFill>
                          <a:effectLst/>
                          <a:latin typeface="+mn-lt"/>
                          <a:ea typeface="+mn-ea"/>
                          <a:cs typeface="+mn-cs"/>
                        </a:rPr>
                        <a:t>full-duplex</a:t>
                      </a:r>
                      <a:r>
                        <a:rPr lang="en-US" sz="1400" kern="1200" dirty="0">
                          <a:solidFill>
                            <a:schemeClr val="dk1"/>
                          </a:solidFill>
                          <a:effectLst/>
                          <a:latin typeface="+mn-lt"/>
                          <a:ea typeface="+mn-ea"/>
                          <a:cs typeface="+mn-cs"/>
                        </a:rPr>
                        <a:t> mode, meaning devices can send and receive data at the same time because transmission paths are dedicated to only the communicating devices.</a:t>
                      </a:r>
                    </a:p>
                  </a:txBody>
                  <a:tcPr marL="83488" marR="83488"/>
                </a:tc>
                <a:extLst>
                  <a:ext uri="{0D108BD9-81ED-4DB2-BD59-A6C34878D82A}">
                    <a16:rowId xmlns:a16="http://schemas.microsoft.com/office/drawing/2014/main" val="10006"/>
                  </a:ext>
                </a:extLst>
              </a:tr>
              <a:tr h="4212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When possible, use switches instead of hubs.</a:t>
                      </a:r>
                    </a:p>
                  </a:txBody>
                  <a:tcPr marL="83488" marR="83488"/>
                </a:tc>
                <a:extLst>
                  <a:ext uri="{0D108BD9-81ED-4DB2-BD59-A6C34878D82A}">
                    <a16:rowId xmlns:a16="http://schemas.microsoft.com/office/drawing/2014/main" val="10007"/>
                  </a:ext>
                </a:extLst>
              </a:tr>
            </a:tbl>
          </a:graphicData>
        </a:graphic>
      </p:graphicFrame>
      <p:pic>
        <p:nvPicPr>
          <p:cNvPr id="11" name="Picture 10" descr="A circuit board&#10;&#10;Description generated with high confidence">
            <a:extLst>
              <a:ext uri="{FF2B5EF4-FFF2-40B4-BE49-F238E27FC236}">
                <a16:creationId xmlns:a16="http://schemas.microsoft.com/office/drawing/2014/main" id="{7B79B8E8-C3EA-4E5F-B3BB-B788FAFE3F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00" b="89884" l="9082" r="91264">
                        <a14:foregroundMark x1="9131" y1="36038" x2="9131" y2="36038"/>
                        <a14:foregroundMark x1="91264" y1="58904" x2="91264" y2="58904"/>
                      </a14:backgroundRemoval>
                    </a14:imgEffect>
                  </a14:imgLayer>
                </a14:imgProps>
              </a:ext>
            </a:extLst>
          </a:blip>
          <a:stretch>
            <a:fillRect/>
          </a:stretch>
        </p:blipFill>
        <p:spPr>
          <a:xfrm flipH="1">
            <a:off x="1382574" y="1917315"/>
            <a:ext cx="2525390" cy="1182919"/>
          </a:xfrm>
          <a:prstGeom prst="rect">
            <a:avLst/>
          </a:prstGeom>
        </p:spPr>
      </p:pic>
      <p:pic>
        <p:nvPicPr>
          <p:cNvPr id="5" name="Picture 4" descr="A circuit board&#10;&#10;Description generated with very high confidence">
            <a:extLst>
              <a:ext uri="{FF2B5EF4-FFF2-40B4-BE49-F238E27FC236}">
                <a16:creationId xmlns:a16="http://schemas.microsoft.com/office/drawing/2014/main" id="{649FE6D0-9395-4C01-BA9E-78CC8437D1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31" b="89931" l="2667" r="95600">
                        <a14:foregroundMark x1="5467" y1="43750" x2="5467" y2="43750"/>
                        <a14:foregroundMark x1="5467" y1="29861" x2="5467" y2="29861"/>
                        <a14:foregroundMark x1="15200" y1="63194" x2="15200" y2="63194"/>
                        <a14:foregroundMark x1="2933" y1="32292" x2="2933" y2="32292"/>
                        <a14:foregroundMark x1="95733" y1="55208" x2="95733" y2="55208"/>
                        <a14:foregroundMark x1="74533" y1="2431" x2="74533" y2="2431"/>
                        <a14:foregroundMark x1="35200" y1="88542" x2="35200" y2="88542"/>
                      </a14:backgroundRemoval>
                    </a14:imgEffect>
                  </a14:imgLayer>
                </a14:imgProps>
              </a:ext>
            </a:extLst>
          </a:blip>
          <a:stretch>
            <a:fillRect/>
          </a:stretch>
        </p:blipFill>
        <p:spPr>
          <a:xfrm>
            <a:off x="1496904" y="4458693"/>
            <a:ext cx="2411060" cy="925847"/>
          </a:xfrm>
          <a:prstGeom prst="rect">
            <a:avLst/>
          </a:prstGeom>
        </p:spPr>
      </p:pic>
    </p:spTree>
    <p:extLst>
      <p:ext uri="{BB962C8B-B14F-4D97-AF65-F5344CB8AC3E}">
        <p14:creationId xmlns:p14="http://schemas.microsoft.com/office/powerpoint/2010/main" val="1214061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6.4.2 Ethernet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6754172"/>
              </p:ext>
            </p:extLst>
          </p:nvPr>
        </p:nvGraphicFramePr>
        <p:xfrm>
          <a:off x="1371600" y="1230283"/>
          <a:ext cx="9601200" cy="3967480"/>
        </p:xfrm>
        <a:graphic>
          <a:graphicData uri="http://schemas.openxmlformats.org/drawingml/2006/table">
            <a:tbl>
              <a:tblPr firstRow="1" bandRow="1">
                <a:tableStyleId>{5C22544A-7EE6-4342-B048-85BDC9FD1C3A}</a:tableStyleId>
              </a:tblPr>
              <a:tblGrid>
                <a:gridCol w="2067674">
                  <a:extLst>
                    <a:ext uri="{9D8B030D-6E8A-4147-A177-3AD203B41FA5}">
                      <a16:colId xmlns:a16="http://schemas.microsoft.com/office/drawing/2014/main" val="20000"/>
                    </a:ext>
                  </a:extLst>
                </a:gridCol>
                <a:gridCol w="7533526">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rowSpan="2">
                  <a:txBody>
                    <a:bodyPr/>
                    <a:lstStyle/>
                    <a:p>
                      <a:r>
                        <a:rPr lang="en-US" sz="1800" kern="1200" dirty="0">
                          <a:solidFill>
                            <a:schemeClr val="dk1"/>
                          </a:solidFill>
                          <a:effectLst/>
                          <a:latin typeface="+mn-lt"/>
                          <a:ea typeface="+mn-ea"/>
                          <a:cs typeface="+mn-cs"/>
                        </a:rPr>
                        <a:t>Connectivity devices</a:t>
                      </a:r>
                      <a:r>
                        <a:rPr lang="en-US" dirty="0">
                          <a:effectLst/>
                        </a:rPr>
                        <a:t> </a:t>
                      </a:r>
                      <a:endParaRPr lang="en-US" dirty="0"/>
                    </a:p>
                  </a:txBody>
                  <a:tcPr marL="83488" marR="83488"/>
                </a:tc>
                <a:tc>
                  <a:txBody>
                    <a:bodyPr/>
                    <a:lstStyle/>
                    <a:p>
                      <a:pPr marL="285750" lvl="0" indent="-285750">
                        <a:buFont typeface="Arial" charset="0"/>
                        <a:buChar char="•"/>
                      </a:pPr>
                      <a:r>
                        <a:rPr lang="en-US" sz="1600" kern="1200" dirty="0">
                          <a:solidFill>
                            <a:schemeClr val="dk1"/>
                          </a:solidFill>
                          <a:effectLst/>
                          <a:latin typeface="+mn-lt"/>
                          <a:ea typeface="+mn-ea"/>
                          <a:cs typeface="+mn-cs"/>
                        </a:rPr>
                        <a:t>A </a:t>
                      </a:r>
                      <a:r>
                        <a:rPr lang="en-US" sz="1600" i="1" kern="1200" dirty="0">
                          <a:solidFill>
                            <a:schemeClr val="dk1"/>
                          </a:solidFill>
                          <a:effectLst/>
                          <a:latin typeface="+mn-lt"/>
                          <a:ea typeface="+mn-ea"/>
                          <a:cs typeface="+mn-cs"/>
                        </a:rPr>
                        <a:t>router</a:t>
                      </a:r>
                      <a:r>
                        <a:rPr lang="en-US" sz="1600" kern="1200" dirty="0">
                          <a:solidFill>
                            <a:schemeClr val="dk1"/>
                          </a:solidFill>
                          <a:effectLst/>
                          <a:latin typeface="+mn-lt"/>
                          <a:ea typeface="+mn-ea"/>
                          <a:cs typeface="+mn-cs"/>
                        </a:rPr>
                        <a:t> connects two network segments that have different subnet addresses.</a:t>
                      </a:r>
                    </a:p>
                    <a:p>
                      <a:pPr marL="285750" lvl="0"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A router has multiple network connections, with each connection being on a different subnet.</a:t>
                      </a:r>
                    </a:p>
                    <a:p>
                      <a:pPr marL="742950" lvl="1"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Routers use the IP address within a packet to move packets between networks.</a:t>
                      </a:r>
                    </a:p>
                    <a:p>
                      <a:pPr marL="742950" lvl="1" indent="-285750">
                        <a:buFont typeface="Arial" charset="0"/>
                        <a:buChar char="•"/>
                      </a:pPr>
                      <a:endParaRPr lang="en-US" sz="1600"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1"/>
                  </a:ext>
                </a:extLst>
              </a:tr>
              <a:tr h="370840">
                <a:tc vMerge="1">
                  <a:txBody>
                    <a:bodyPr/>
                    <a:lstStyle/>
                    <a:p>
                      <a:endParaRPr lang="en-US" dirty="0"/>
                    </a:p>
                  </a:txBody>
                  <a:tcPr marL="83488" marR="83488"/>
                </a:tc>
                <a:tc>
                  <a:txBody>
                    <a:bodyPr/>
                    <a:lstStyle/>
                    <a:p>
                      <a:pPr marL="285750" lvl="0" indent="-285750">
                        <a:buFont typeface="Arial" charset="0"/>
                        <a:buChar char="•"/>
                      </a:pPr>
                      <a:r>
                        <a:rPr lang="en-US" sz="1600" kern="1200" dirty="0">
                          <a:solidFill>
                            <a:schemeClr val="dk1"/>
                          </a:solidFill>
                          <a:effectLst/>
                          <a:latin typeface="+mn-lt"/>
                          <a:ea typeface="+mn-ea"/>
                          <a:cs typeface="+mn-cs"/>
                        </a:rPr>
                        <a:t>A </a:t>
                      </a:r>
                      <a:r>
                        <a:rPr lang="en-US" sz="1600" i="1" kern="1200" dirty="0">
                          <a:solidFill>
                            <a:schemeClr val="dk1"/>
                          </a:solidFill>
                          <a:effectLst/>
                          <a:latin typeface="+mn-lt"/>
                          <a:ea typeface="+mn-ea"/>
                          <a:cs typeface="+mn-cs"/>
                        </a:rPr>
                        <a:t>bridge</a:t>
                      </a:r>
                      <a:r>
                        <a:rPr lang="en-US" sz="1600" kern="1200" dirty="0">
                          <a:solidFill>
                            <a:schemeClr val="dk1"/>
                          </a:solidFill>
                          <a:effectLst/>
                          <a:latin typeface="+mn-lt"/>
                          <a:ea typeface="+mn-ea"/>
                          <a:cs typeface="+mn-cs"/>
                        </a:rPr>
                        <a:t> connects two segments within the same subnet that use different media types. </a:t>
                      </a:r>
                    </a:p>
                    <a:p>
                      <a:pPr marL="285750" lvl="0"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For example, use a bridge to connect wireless clients to wired clients on the same network.</a:t>
                      </a:r>
                    </a:p>
                    <a:p>
                      <a:pPr marL="285750" lvl="0" indent="-285750">
                        <a:buFont typeface="Arial" charset="0"/>
                        <a:buChar char="•"/>
                      </a:pPr>
                      <a:endParaRPr lang="en-US" sz="1600"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8965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6.4.2 Ethernet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599108"/>
              </p:ext>
            </p:extLst>
          </p:nvPr>
        </p:nvGraphicFramePr>
        <p:xfrm>
          <a:off x="1371600" y="1130531"/>
          <a:ext cx="9601200" cy="5186680"/>
        </p:xfrm>
        <a:graphic>
          <a:graphicData uri="http://schemas.openxmlformats.org/drawingml/2006/table">
            <a:tbl>
              <a:tblPr firstRow="1" bandRow="1">
                <a:tableStyleId>{5C22544A-7EE6-4342-B048-85BDC9FD1C3A}</a:tableStyleId>
              </a:tblPr>
              <a:tblGrid>
                <a:gridCol w="2067674">
                  <a:extLst>
                    <a:ext uri="{9D8B030D-6E8A-4147-A177-3AD203B41FA5}">
                      <a16:colId xmlns:a16="http://schemas.microsoft.com/office/drawing/2014/main" val="20000"/>
                    </a:ext>
                  </a:extLst>
                </a:gridCol>
                <a:gridCol w="7533526">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2240280">
                <a:tc rowSpan="2">
                  <a:txBody>
                    <a:bodyPr/>
                    <a:lstStyle/>
                    <a:p>
                      <a:r>
                        <a:rPr lang="en-US" sz="1800" kern="1200" dirty="0">
                          <a:solidFill>
                            <a:schemeClr val="dk1"/>
                          </a:solidFill>
                          <a:effectLst/>
                          <a:latin typeface="+mn-lt"/>
                          <a:ea typeface="+mn-ea"/>
                          <a:cs typeface="+mn-cs"/>
                        </a:rPr>
                        <a:t>Connectivity devices</a:t>
                      </a:r>
                      <a:r>
                        <a:rPr lang="en-US" dirty="0">
                          <a:effectLst/>
                        </a:rPr>
                        <a:t> </a:t>
                      </a:r>
                      <a:endParaRPr lang="en-US" dirty="0"/>
                    </a:p>
                  </a:txBody>
                  <a:tcPr marL="83488" marR="83488"/>
                </a:tc>
                <a:tc>
                  <a:txBody>
                    <a:bodyPr/>
                    <a:lstStyle/>
                    <a:p>
                      <a:pPr marL="285750" lvl="0" indent="-285750">
                        <a:buFont typeface="Arial" charset="0"/>
                        <a:buChar char="•"/>
                      </a:pPr>
                      <a:r>
                        <a:rPr lang="en-US" sz="1600" kern="1200" dirty="0">
                          <a:solidFill>
                            <a:schemeClr val="dk1"/>
                          </a:solidFill>
                          <a:effectLst/>
                          <a:latin typeface="+mn-lt"/>
                          <a:ea typeface="+mn-ea"/>
                          <a:cs typeface="+mn-cs"/>
                        </a:rPr>
                        <a:t>A </a:t>
                      </a:r>
                      <a:r>
                        <a:rPr lang="en-US" sz="1600" i="1" kern="1200" dirty="0">
                          <a:solidFill>
                            <a:schemeClr val="dk1"/>
                          </a:solidFill>
                          <a:effectLst/>
                          <a:latin typeface="+mn-lt"/>
                          <a:ea typeface="+mn-ea"/>
                          <a:cs typeface="+mn-cs"/>
                        </a:rPr>
                        <a:t>patch panel</a:t>
                      </a:r>
                      <a:r>
                        <a:rPr lang="en-US" sz="1600" kern="1200" dirty="0">
                          <a:solidFill>
                            <a:schemeClr val="dk1"/>
                          </a:solidFill>
                          <a:effectLst/>
                          <a:latin typeface="+mn-lt"/>
                          <a:ea typeface="+mn-ea"/>
                          <a:cs typeface="+mn-cs"/>
                        </a:rPr>
                        <a:t> is a device that is commonly used to connect individual stranded wires into female RJ45 connectors. </a:t>
                      </a:r>
                    </a:p>
                    <a:p>
                      <a:pPr marL="742950" lvl="1"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For example, you might connect 4 pairs of wires from a </a:t>
                      </a:r>
                      <a:r>
                        <a:rPr lang="en-US" sz="1600" kern="1200" dirty="0" err="1">
                          <a:solidFill>
                            <a:schemeClr val="dk1"/>
                          </a:solidFill>
                          <a:effectLst/>
                          <a:latin typeface="+mn-lt"/>
                          <a:ea typeface="+mn-ea"/>
                          <a:cs typeface="+mn-cs"/>
                        </a:rPr>
                        <a:t>punchdown</a:t>
                      </a:r>
                      <a:r>
                        <a:rPr lang="en-US" sz="1600" kern="1200" dirty="0">
                          <a:solidFill>
                            <a:schemeClr val="dk1"/>
                          </a:solidFill>
                          <a:effectLst/>
                          <a:latin typeface="+mn-lt"/>
                          <a:ea typeface="+mn-ea"/>
                          <a:cs typeface="+mn-cs"/>
                        </a:rPr>
                        <a:t> block to a port on the patch panel. </a:t>
                      </a:r>
                    </a:p>
                    <a:p>
                      <a:pPr marL="742950" lvl="1"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On the patch panel, you then connect drop cables (cables with RJ45 connectors) to the patch panel on one end and a computer on the other end.</a:t>
                      </a:r>
                    </a:p>
                    <a:p>
                      <a:pPr marL="742950" lvl="1" indent="-285750">
                        <a:buFont typeface="Arial" charset="0"/>
                        <a:buChar char="•"/>
                      </a:pPr>
                      <a:endParaRPr lang="en-US" sz="1600"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1"/>
                  </a:ext>
                </a:extLst>
              </a:tr>
              <a:tr h="2240280">
                <a:tc vMerge="1">
                  <a:txBody>
                    <a:bodyPr/>
                    <a:lstStyle/>
                    <a:p>
                      <a:endParaRPr lang="en-US"/>
                    </a:p>
                  </a:txBody>
                  <a:tcPr/>
                </a:tc>
                <a:tc>
                  <a:txBody>
                    <a:bodyPr/>
                    <a:lstStyle/>
                    <a:p>
                      <a:pPr marL="285750" indent="-285750">
                        <a:buFont typeface="Arial" charset="0"/>
                        <a:buChar char="•"/>
                      </a:pPr>
                      <a:r>
                        <a:rPr lang="en-US" sz="1600" kern="1200" dirty="0">
                          <a:solidFill>
                            <a:schemeClr val="dk1"/>
                          </a:solidFill>
                          <a:effectLst/>
                          <a:latin typeface="+mn-lt"/>
                          <a:ea typeface="+mn-ea"/>
                          <a:cs typeface="+mn-cs"/>
                        </a:rPr>
                        <a:t>An </a:t>
                      </a:r>
                      <a:r>
                        <a:rPr lang="en-US" sz="1600" i="1" kern="1200" dirty="0">
                          <a:solidFill>
                            <a:schemeClr val="dk1"/>
                          </a:solidFill>
                          <a:effectLst/>
                          <a:latin typeface="+mn-lt"/>
                          <a:ea typeface="+mn-ea"/>
                          <a:cs typeface="+mn-cs"/>
                        </a:rPr>
                        <a:t>Ethernet over Power</a:t>
                      </a:r>
                      <a:r>
                        <a:rPr lang="en-US" sz="1600" kern="1200" dirty="0">
                          <a:solidFill>
                            <a:schemeClr val="dk1"/>
                          </a:solidFill>
                          <a:effectLst/>
                          <a:latin typeface="+mn-lt"/>
                          <a:ea typeface="+mn-ea"/>
                          <a:cs typeface="+mn-cs"/>
                        </a:rPr>
                        <a:t> device allows for network communications to be transmitted over existing AC power lines. </a:t>
                      </a:r>
                    </a:p>
                    <a:p>
                      <a:pPr marL="285750"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An Ethernet over Power device is plugged in to one AC power outlet, and a second Ethernet over Power device is connected to the same AC circuit. </a:t>
                      </a:r>
                    </a:p>
                    <a:p>
                      <a:pPr marL="742950" lvl="1" indent="-285750">
                        <a:buFont typeface="Arial" charset="0"/>
                        <a:buChar char="•"/>
                      </a:pPr>
                      <a:endParaRPr lang="en-US" sz="1600" kern="1200" dirty="0">
                        <a:solidFill>
                          <a:schemeClr val="dk1"/>
                        </a:solidFill>
                        <a:effectLst/>
                        <a:latin typeface="+mn-lt"/>
                        <a:ea typeface="+mn-ea"/>
                        <a:cs typeface="+mn-cs"/>
                      </a:endParaRPr>
                    </a:p>
                    <a:p>
                      <a:pPr marL="742950" lvl="1" indent="-285750">
                        <a:buFont typeface="Arial" charset="0"/>
                        <a:buChar char="•"/>
                      </a:pPr>
                      <a:r>
                        <a:rPr lang="en-US" sz="1600" kern="1200" dirty="0">
                          <a:solidFill>
                            <a:schemeClr val="dk1"/>
                          </a:solidFill>
                          <a:effectLst/>
                          <a:latin typeface="+mn-lt"/>
                          <a:ea typeface="+mn-ea"/>
                          <a:cs typeface="+mn-cs"/>
                        </a:rPr>
                        <a:t>These devices multiplex the AC copper power lines to transmit digital network signals at a frequency higher than the AC electrical power already on the circuit.</a:t>
                      </a:r>
                      <a:r>
                        <a:rPr lang="en-US" sz="1600" dirty="0">
                          <a:effectLst/>
                        </a:rPr>
                        <a:t> </a:t>
                      </a:r>
                      <a:endParaRPr lang="en-US" sz="1600" dirty="0"/>
                    </a:p>
                    <a:p>
                      <a:pPr marL="742950" lvl="1" indent="-285750">
                        <a:buFont typeface="Arial" charset="0"/>
                        <a:buChar char="•"/>
                      </a:pPr>
                      <a:endParaRPr lang="en-US" sz="1600" dirty="0"/>
                    </a:p>
                  </a:txBody>
                  <a:tcPr marL="83488" marR="8348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02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448" y="183524"/>
            <a:ext cx="9601200" cy="1485900"/>
          </a:xfrm>
        </p:spPr>
        <p:txBody>
          <a:bodyPr>
            <a:normAutofit/>
          </a:bodyPr>
          <a:lstStyle/>
          <a:p>
            <a:r>
              <a:rPr lang="en-US" sz="2000" b="1" dirty="0"/>
              <a:t>6.4.2 Ethernet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836437"/>
              </p:ext>
            </p:extLst>
          </p:nvPr>
        </p:nvGraphicFramePr>
        <p:xfrm>
          <a:off x="1371600" y="753414"/>
          <a:ext cx="9601200" cy="5125720"/>
        </p:xfrm>
        <a:graphic>
          <a:graphicData uri="http://schemas.openxmlformats.org/drawingml/2006/table">
            <a:tbl>
              <a:tblPr firstRow="1" bandRow="1">
                <a:tableStyleId>{5C22544A-7EE6-4342-B048-85BDC9FD1C3A}</a:tableStyleId>
              </a:tblPr>
              <a:tblGrid>
                <a:gridCol w="2067674">
                  <a:extLst>
                    <a:ext uri="{9D8B030D-6E8A-4147-A177-3AD203B41FA5}">
                      <a16:colId xmlns:a16="http://schemas.microsoft.com/office/drawing/2014/main" val="20000"/>
                    </a:ext>
                  </a:extLst>
                </a:gridCol>
                <a:gridCol w="7533526">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Standards</a:t>
                      </a:r>
                      <a:r>
                        <a:rPr lang="en-US" dirty="0">
                          <a:effectLst/>
                        </a:rPr>
                        <a:t> </a:t>
                      </a:r>
                      <a:endParaRPr lang="en-US" dirty="0"/>
                    </a:p>
                  </a:txBody>
                  <a:tcPr marL="83488" marR="83488"/>
                </a:tc>
                <a:tc>
                  <a:txBody>
                    <a:bodyPr/>
                    <a:lstStyle/>
                    <a:p>
                      <a:pPr>
                        <a:lnSpc>
                          <a:spcPct val="150000"/>
                        </a:lnSpc>
                      </a:pPr>
                      <a:r>
                        <a:rPr lang="en-US" sz="1400" kern="1200" dirty="0">
                          <a:solidFill>
                            <a:schemeClr val="dk1"/>
                          </a:solidFill>
                          <a:effectLst/>
                          <a:latin typeface="+mn-lt"/>
                          <a:ea typeface="+mn-ea"/>
                          <a:cs typeface="+mn-cs"/>
                        </a:rPr>
                        <a:t>Ethernet standards identify the transmission speed and the cable type. </a:t>
                      </a:r>
                    </a:p>
                    <a:p>
                      <a:pPr marL="285750" indent="-285750">
                        <a:lnSpc>
                          <a:spcPct val="150000"/>
                        </a:lnSpc>
                        <a:buFont typeface="Arial" charset="0"/>
                        <a:buChar char="•"/>
                      </a:pPr>
                      <a:r>
                        <a:rPr lang="en-US" sz="1400" kern="1200" dirty="0">
                          <a:solidFill>
                            <a:schemeClr val="dk1"/>
                          </a:solidFill>
                          <a:effectLst/>
                          <a:latin typeface="+mn-lt"/>
                          <a:ea typeface="+mn-ea"/>
                          <a:cs typeface="+mn-cs"/>
                        </a:rPr>
                        <a:t>Data transfer rates are between 10 Mbps (very old Ethernet networks) to up to 10 </a:t>
                      </a:r>
                      <a:r>
                        <a:rPr lang="en-US" sz="1400" kern="1200" dirty="0" err="1">
                          <a:solidFill>
                            <a:schemeClr val="dk1"/>
                          </a:solidFill>
                          <a:effectLst/>
                          <a:latin typeface="+mn-lt"/>
                          <a:ea typeface="+mn-ea"/>
                          <a:cs typeface="+mn-cs"/>
                        </a:rPr>
                        <a:t>Gbps</a:t>
                      </a:r>
                      <a:r>
                        <a:rPr lang="en-US" sz="1400" kern="1200" dirty="0">
                          <a:solidFill>
                            <a:schemeClr val="dk1"/>
                          </a:solidFill>
                          <a:effectLst/>
                          <a:latin typeface="+mn-lt"/>
                          <a:ea typeface="+mn-ea"/>
                          <a:cs typeface="+mn-cs"/>
                        </a:rPr>
                        <a:t>. </a:t>
                      </a:r>
                    </a:p>
                    <a:p>
                      <a:pPr marL="285750" indent="-285750">
                        <a:lnSpc>
                          <a:spcPct val="150000"/>
                        </a:lnSpc>
                        <a:buFont typeface="Arial" charset="0"/>
                        <a:buChar char="•"/>
                      </a:pPr>
                      <a:r>
                        <a:rPr lang="en-US" sz="1400" kern="1200" dirty="0">
                          <a:solidFill>
                            <a:schemeClr val="dk1"/>
                          </a:solidFill>
                          <a:effectLst/>
                          <a:latin typeface="+mn-lt"/>
                          <a:ea typeface="+mn-ea"/>
                          <a:cs typeface="+mn-cs"/>
                        </a:rPr>
                        <a:t>Between 100 and 1000 Mbps are the most common speeds for most networks.</a:t>
                      </a:r>
                      <a:r>
                        <a:rPr lang="en-US" sz="1400" dirty="0">
                          <a:effectLst/>
                        </a:rPr>
                        <a:t> </a:t>
                      </a:r>
                      <a:endParaRPr lang="en-US" sz="1400" dirty="0"/>
                    </a:p>
                  </a:txBody>
                  <a:tcPr marL="83488" marR="83488"/>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Distance</a:t>
                      </a:r>
                      <a:r>
                        <a:rPr lang="en-US" dirty="0">
                          <a:effectLst/>
                        </a:rPr>
                        <a:t> </a:t>
                      </a:r>
                      <a:endParaRPr lang="en-US" dirty="0"/>
                    </a:p>
                  </a:txBody>
                  <a:tcPr marL="83488" marR="83488"/>
                </a:tc>
                <a:tc>
                  <a:txBody>
                    <a:bodyPr/>
                    <a:lstStyle/>
                    <a:p>
                      <a:pPr>
                        <a:lnSpc>
                          <a:spcPct val="150000"/>
                        </a:lnSpc>
                      </a:pPr>
                      <a:r>
                        <a:rPr lang="en-US" sz="1400" kern="1200" dirty="0">
                          <a:solidFill>
                            <a:schemeClr val="dk1"/>
                          </a:solidFill>
                          <a:effectLst/>
                          <a:latin typeface="+mn-lt"/>
                          <a:ea typeface="+mn-ea"/>
                          <a:cs typeface="+mn-cs"/>
                        </a:rPr>
                        <a:t>Ethernet standards define the maximum distance for cable lengths between two devices:</a:t>
                      </a:r>
                    </a:p>
                    <a:p>
                      <a:pPr marL="285750" lvl="0" indent="-285750">
                        <a:lnSpc>
                          <a:spcPct val="150000"/>
                        </a:lnSpc>
                        <a:buFont typeface="Arial" charset="0"/>
                        <a:buChar char="•"/>
                      </a:pPr>
                      <a:r>
                        <a:rPr lang="en-US" sz="1400" kern="1200" dirty="0">
                          <a:solidFill>
                            <a:schemeClr val="dk1"/>
                          </a:solidFill>
                          <a:effectLst/>
                          <a:latin typeface="+mn-lt"/>
                          <a:ea typeface="+mn-ea"/>
                          <a:cs typeface="+mn-cs"/>
                        </a:rPr>
                        <a:t>The maximum cable length for UTP Ethernet "T" implementations is 100 meters for all standards.</a:t>
                      </a:r>
                    </a:p>
                    <a:p>
                      <a:pPr marL="285750" indent="-285750">
                        <a:lnSpc>
                          <a:spcPct val="150000"/>
                        </a:lnSpc>
                        <a:buFont typeface="Arial" charset="0"/>
                        <a:buChar char="•"/>
                      </a:pPr>
                      <a:r>
                        <a:rPr lang="en-US" sz="1400" kern="1200" dirty="0">
                          <a:solidFill>
                            <a:schemeClr val="dk1"/>
                          </a:solidFill>
                          <a:effectLst/>
                          <a:latin typeface="+mn-lt"/>
                          <a:ea typeface="+mn-ea"/>
                          <a:cs typeface="+mn-cs"/>
                        </a:rPr>
                        <a:t>The length for fiber optic cables varies depending on the cable type and specification, but typically ranges from 100 meters all the way up to 40 kilometers.</a:t>
                      </a:r>
                      <a:r>
                        <a:rPr lang="en-US" sz="1400" dirty="0">
                          <a:effectLst/>
                        </a:rPr>
                        <a:t> </a:t>
                      </a:r>
                      <a:endParaRPr lang="en-US" sz="1400" dirty="0"/>
                    </a:p>
                  </a:txBody>
                  <a:tcPr marL="83488" marR="83488"/>
                </a:tc>
                <a:extLst>
                  <a:ext uri="{0D108BD9-81ED-4DB2-BD59-A6C34878D82A}">
                    <a16:rowId xmlns:a16="http://schemas.microsoft.com/office/drawing/2014/main" val="10002"/>
                  </a:ext>
                </a:extLst>
              </a:tr>
              <a:tr h="370840">
                <a:tc>
                  <a:txBody>
                    <a:bodyPr/>
                    <a:lstStyle/>
                    <a:p>
                      <a:r>
                        <a:rPr lang="en-US" sz="1800" kern="1200" dirty="0">
                          <a:solidFill>
                            <a:schemeClr val="dk1"/>
                          </a:solidFill>
                          <a:effectLst/>
                          <a:latin typeface="+mn-lt"/>
                          <a:ea typeface="+mn-ea"/>
                          <a:cs typeface="+mn-cs"/>
                        </a:rPr>
                        <a:t>Power over Ethernet</a:t>
                      </a:r>
                      <a:r>
                        <a:rPr lang="en-US" dirty="0">
                          <a:effectLst/>
                        </a:rPr>
                        <a:t> </a:t>
                      </a:r>
                      <a:endParaRPr lang="en-US" dirty="0"/>
                    </a:p>
                  </a:txBody>
                  <a:tcPr marL="83488" marR="83488"/>
                </a:tc>
                <a:tc>
                  <a:txBody>
                    <a:bodyPr/>
                    <a:lstStyle/>
                    <a:p>
                      <a:pPr>
                        <a:lnSpc>
                          <a:spcPct val="150000"/>
                        </a:lnSpc>
                      </a:pPr>
                      <a:r>
                        <a:rPr lang="en-US" sz="1400" kern="1200" dirty="0">
                          <a:solidFill>
                            <a:schemeClr val="dk1"/>
                          </a:solidFill>
                          <a:effectLst/>
                          <a:latin typeface="+mn-lt"/>
                          <a:ea typeface="+mn-ea"/>
                          <a:cs typeface="+mn-cs"/>
                        </a:rPr>
                        <a:t>Power over Ethernet (</a:t>
                      </a:r>
                      <a:r>
                        <a:rPr lang="en-US" sz="1400" kern="1200" dirty="0" err="1">
                          <a:solidFill>
                            <a:schemeClr val="dk1"/>
                          </a:solidFill>
                          <a:effectLst/>
                          <a:latin typeface="+mn-lt"/>
                          <a:ea typeface="+mn-ea"/>
                          <a:cs typeface="+mn-cs"/>
                        </a:rPr>
                        <a:t>PoE</a:t>
                      </a:r>
                      <a:r>
                        <a:rPr lang="en-US" sz="1400" kern="1200" dirty="0">
                          <a:solidFill>
                            <a:schemeClr val="dk1"/>
                          </a:solidFill>
                          <a:effectLst/>
                          <a:latin typeface="+mn-lt"/>
                          <a:ea typeface="+mn-ea"/>
                          <a:cs typeface="+mn-cs"/>
                        </a:rPr>
                        <a:t>) technology can be used to distribute electrical power along with network data on twisted-pair Ethernet cabling (CAT 5 or higher). </a:t>
                      </a:r>
                    </a:p>
                    <a:p>
                      <a:pPr marL="285750" indent="-285750">
                        <a:lnSpc>
                          <a:spcPct val="150000"/>
                        </a:lnSpc>
                        <a:buFont typeface="Arial" charset="0"/>
                        <a:buChar char="•"/>
                      </a:pPr>
                      <a:r>
                        <a:rPr lang="en-US" sz="1400" kern="1200" dirty="0">
                          <a:solidFill>
                            <a:schemeClr val="dk1"/>
                          </a:solidFill>
                          <a:effectLst/>
                          <a:latin typeface="+mn-lt"/>
                          <a:ea typeface="+mn-ea"/>
                          <a:cs typeface="+mn-cs"/>
                        </a:rPr>
                        <a:t>Power is usually supplied by a </a:t>
                      </a:r>
                      <a:r>
                        <a:rPr lang="en-US" sz="1400" kern="1200" dirty="0" err="1">
                          <a:solidFill>
                            <a:schemeClr val="dk1"/>
                          </a:solidFill>
                          <a:effectLst/>
                          <a:latin typeface="+mn-lt"/>
                          <a:ea typeface="+mn-ea"/>
                          <a:cs typeface="+mn-cs"/>
                        </a:rPr>
                        <a:t>PoE</a:t>
                      </a:r>
                      <a:r>
                        <a:rPr lang="en-US" sz="1400" kern="1200" dirty="0">
                          <a:solidFill>
                            <a:schemeClr val="dk1"/>
                          </a:solidFill>
                          <a:effectLst/>
                          <a:latin typeface="+mn-lt"/>
                          <a:ea typeface="+mn-ea"/>
                          <a:cs typeface="+mn-cs"/>
                        </a:rPr>
                        <a:t>-enabled Ethernet switch. </a:t>
                      </a:r>
                      <a:r>
                        <a:rPr lang="en-US" sz="1400" kern="1200" dirty="0" err="1">
                          <a:solidFill>
                            <a:schemeClr val="dk1"/>
                          </a:solidFill>
                          <a:effectLst/>
                          <a:latin typeface="+mn-lt"/>
                          <a:ea typeface="+mn-ea"/>
                          <a:cs typeface="+mn-cs"/>
                        </a:rPr>
                        <a:t>PoE</a:t>
                      </a:r>
                      <a:r>
                        <a:rPr lang="en-US" sz="1400" kern="1200" dirty="0">
                          <a:solidFill>
                            <a:schemeClr val="dk1"/>
                          </a:solidFill>
                          <a:effectLst/>
                          <a:latin typeface="+mn-lt"/>
                          <a:ea typeface="+mn-ea"/>
                          <a:cs typeface="+mn-cs"/>
                        </a:rPr>
                        <a:t> is commonly used to power network devices that are located where physical access to a power outlet may not be available. </a:t>
                      </a:r>
                    </a:p>
                    <a:p>
                      <a:pPr marL="285750" indent="-285750">
                        <a:lnSpc>
                          <a:spcPct val="150000"/>
                        </a:lnSpc>
                        <a:buFont typeface="Arial" charset="0"/>
                        <a:buChar char="•"/>
                      </a:pPr>
                      <a:r>
                        <a:rPr lang="en-US" sz="1400" kern="1200" dirty="0">
                          <a:solidFill>
                            <a:schemeClr val="dk1"/>
                          </a:solidFill>
                          <a:effectLst/>
                          <a:latin typeface="+mn-lt"/>
                          <a:ea typeface="+mn-ea"/>
                          <a:cs typeface="+mn-cs"/>
                        </a:rPr>
                        <a:t>For example, a </a:t>
                      </a:r>
                      <a:r>
                        <a:rPr lang="en-US" sz="1400" kern="1200" dirty="0" err="1">
                          <a:solidFill>
                            <a:schemeClr val="dk1"/>
                          </a:solidFill>
                          <a:effectLst/>
                          <a:latin typeface="+mn-lt"/>
                          <a:ea typeface="+mn-ea"/>
                          <a:cs typeface="+mn-cs"/>
                        </a:rPr>
                        <a:t>PoE</a:t>
                      </a:r>
                      <a:r>
                        <a:rPr lang="en-US" sz="1400" kern="1200" dirty="0">
                          <a:solidFill>
                            <a:schemeClr val="dk1"/>
                          </a:solidFill>
                          <a:effectLst/>
                          <a:latin typeface="+mn-lt"/>
                          <a:ea typeface="+mn-ea"/>
                          <a:cs typeface="+mn-cs"/>
                        </a:rPr>
                        <a:t>-enabled surveillance camera mounted on a tall pole can be powered via its Ethernet cabling.</a:t>
                      </a:r>
                      <a:r>
                        <a:rPr lang="en-US" sz="1400" dirty="0">
                          <a:effectLst/>
                        </a:rPr>
                        <a:t> </a:t>
                      </a:r>
                      <a:endParaRPr lang="en-US" sz="1400" dirty="0"/>
                    </a:p>
                  </a:txBody>
                  <a:tcPr marL="83488" marR="8348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8477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963" y="155748"/>
            <a:ext cx="9601200" cy="1485900"/>
          </a:xfrm>
        </p:spPr>
        <p:txBody>
          <a:bodyPr>
            <a:normAutofit/>
          </a:bodyPr>
          <a:lstStyle/>
          <a:p>
            <a:r>
              <a:rPr lang="en-US" sz="2000" b="1" dirty="0"/>
              <a:t>6.4.3 Ethernet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107168"/>
              </p:ext>
            </p:extLst>
          </p:nvPr>
        </p:nvGraphicFramePr>
        <p:xfrm>
          <a:off x="1047963" y="1275675"/>
          <a:ext cx="10364025" cy="4742063"/>
        </p:xfrm>
        <a:graphic>
          <a:graphicData uri="http://schemas.openxmlformats.org/drawingml/2006/table">
            <a:tbl>
              <a:tblPr firstRow="1" bandRow="1">
                <a:tableStyleId>{5C22544A-7EE6-4342-B048-85BDC9FD1C3A}</a:tableStyleId>
              </a:tblPr>
              <a:tblGrid>
                <a:gridCol w="2072805">
                  <a:extLst>
                    <a:ext uri="{9D8B030D-6E8A-4147-A177-3AD203B41FA5}">
                      <a16:colId xmlns:a16="http://schemas.microsoft.com/office/drawing/2014/main" val="20000"/>
                    </a:ext>
                  </a:extLst>
                </a:gridCol>
                <a:gridCol w="2072805">
                  <a:extLst>
                    <a:ext uri="{9D8B030D-6E8A-4147-A177-3AD203B41FA5}">
                      <a16:colId xmlns:a16="http://schemas.microsoft.com/office/drawing/2014/main" val="20001"/>
                    </a:ext>
                  </a:extLst>
                </a:gridCol>
                <a:gridCol w="2072805">
                  <a:extLst>
                    <a:ext uri="{9D8B030D-6E8A-4147-A177-3AD203B41FA5}">
                      <a16:colId xmlns:a16="http://schemas.microsoft.com/office/drawing/2014/main" val="20002"/>
                    </a:ext>
                  </a:extLst>
                </a:gridCol>
                <a:gridCol w="2072805">
                  <a:extLst>
                    <a:ext uri="{9D8B030D-6E8A-4147-A177-3AD203B41FA5}">
                      <a16:colId xmlns:a16="http://schemas.microsoft.com/office/drawing/2014/main" val="20003"/>
                    </a:ext>
                  </a:extLst>
                </a:gridCol>
                <a:gridCol w="2072805">
                  <a:extLst>
                    <a:ext uri="{9D8B030D-6E8A-4147-A177-3AD203B41FA5}">
                      <a16:colId xmlns:a16="http://schemas.microsoft.com/office/drawing/2014/main" val="20004"/>
                    </a:ext>
                  </a:extLst>
                </a:gridCol>
              </a:tblGrid>
              <a:tr h="738060">
                <a:tc>
                  <a:txBody>
                    <a:bodyPr/>
                    <a:lstStyle/>
                    <a:p>
                      <a:r>
                        <a:rPr lang="en-US" sz="1800" b="1" kern="1200" dirty="0">
                          <a:solidFill>
                            <a:schemeClr val="lt1"/>
                          </a:solidFill>
                          <a:effectLst/>
                          <a:latin typeface="+mn-lt"/>
                          <a:ea typeface="+mn-ea"/>
                          <a:cs typeface="+mn-cs"/>
                        </a:rPr>
                        <a:t>Category</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Standard</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Bandwidth</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Cable Type</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Maximum Segment Length</a:t>
                      </a:r>
                      <a:r>
                        <a:rPr lang="en-US" dirty="0">
                          <a:effectLst/>
                        </a:rPr>
                        <a:t> </a:t>
                      </a:r>
                      <a:endParaRPr lang="en-US" dirty="0"/>
                    </a:p>
                  </a:txBody>
                  <a:tcPr/>
                </a:tc>
                <a:extLst>
                  <a:ext uri="{0D108BD9-81ED-4DB2-BD59-A6C34878D82A}">
                    <a16:rowId xmlns:a16="http://schemas.microsoft.com/office/drawing/2014/main" val="10000"/>
                  </a:ext>
                </a:extLst>
              </a:tr>
              <a:tr h="907574">
                <a:tc rowSpan="2">
                  <a:txBody>
                    <a:bodyPr/>
                    <a:lstStyle/>
                    <a:p>
                      <a:r>
                        <a:rPr lang="en-US" sz="1400" kern="1200" dirty="0">
                          <a:solidFill>
                            <a:schemeClr val="dk1"/>
                          </a:solidFill>
                          <a:effectLst/>
                          <a:latin typeface="+mn-lt"/>
                          <a:ea typeface="+mn-ea"/>
                          <a:cs typeface="+mn-cs"/>
                        </a:rPr>
                        <a:t>Ethernet</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10BaseT</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 Mbps (half-duplex)</a:t>
                      </a: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20 Mbps (full-duplex)</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Twisted pair (Cat3, 4, or 5)</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 meters</a:t>
                      </a:r>
                      <a:r>
                        <a:rPr lang="en-US" sz="1400" dirty="0">
                          <a:effectLst/>
                        </a:rPr>
                        <a:t> </a:t>
                      </a:r>
                      <a:endParaRPr lang="en-US" sz="1400" dirty="0"/>
                    </a:p>
                  </a:txBody>
                  <a:tcPr/>
                </a:tc>
                <a:extLst>
                  <a:ext uri="{0D108BD9-81ED-4DB2-BD59-A6C34878D82A}">
                    <a16:rowId xmlns:a16="http://schemas.microsoft.com/office/drawing/2014/main" val="10001"/>
                  </a:ext>
                </a:extLst>
              </a:tr>
              <a:tr h="907574">
                <a:tc vMerge="1">
                  <a:txBody>
                    <a:bodyPr/>
                    <a:lstStyle/>
                    <a:p>
                      <a:endParaRPr lang="en-US" dirty="0"/>
                    </a:p>
                  </a:txBody>
                  <a:tcPr/>
                </a:tc>
                <a:tc>
                  <a:txBody>
                    <a:bodyPr/>
                    <a:lstStyle/>
                    <a:p>
                      <a:r>
                        <a:rPr lang="en-US" sz="1400" kern="1200" dirty="0">
                          <a:solidFill>
                            <a:schemeClr val="dk1"/>
                          </a:solidFill>
                          <a:effectLst/>
                          <a:latin typeface="+mn-lt"/>
                          <a:ea typeface="+mn-ea"/>
                          <a:cs typeface="+mn-cs"/>
                        </a:rPr>
                        <a:t>10BaseFL</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 Mbps (multimode cable)</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Fiber optic</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1,000 to 2,000 meters</a:t>
                      </a:r>
                      <a:r>
                        <a:rPr lang="en-US" sz="1400" dirty="0">
                          <a:effectLst/>
                        </a:rPr>
                        <a:t> </a:t>
                      </a:r>
                      <a:endParaRPr lang="en-US" sz="1400" dirty="0"/>
                    </a:p>
                  </a:txBody>
                  <a:tcPr/>
                </a:tc>
                <a:extLst>
                  <a:ext uri="{0D108BD9-81ED-4DB2-BD59-A6C34878D82A}">
                    <a16:rowId xmlns:a16="http://schemas.microsoft.com/office/drawing/2014/main" val="10002"/>
                  </a:ext>
                </a:extLst>
              </a:tr>
              <a:tr h="1281281">
                <a:tc rowSpan="2">
                  <a:txBody>
                    <a:bodyPr/>
                    <a:lstStyle/>
                    <a:p>
                      <a:r>
                        <a:rPr lang="en-US" sz="1400" kern="1200" dirty="0">
                          <a:solidFill>
                            <a:schemeClr val="dk1"/>
                          </a:solidFill>
                          <a:effectLst/>
                          <a:latin typeface="+mn-lt"/>
                          <a:ea typeface="+mn-ea"/>
                          <a:cs typeface="+mn-cs"/>
                        </a:rPr>
                        <a:t>Fast Ethernet</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100BaseTX</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 Mbps (half-duplex)</a:t>
                      </a: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200 Mbps (full-duplex)</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Twisted pair (Cat5 or higher) Uses 2 pairs of wires</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 meters</a:t>
                      </a:r>
                      <a:r>
                        <a:rPr lang="en-US" sz="1400" dirty="0">
                          <a:effectLst/>
                        </a:rPr>
                        <a:t> </a:t>
                      </a:r>
                      <a:endParaRPr lang="en-US" sz="1400" dirty="0"/>
                    </a:p>
                  </a:txBody>
                  <a:tcPr/>
                </a:tc>
                <a:extLst>
                  <a:ext uri="{0D108BD9-81ED-4DB2-BD59-A6C34878D82A}">
                    <a16:rowId xmlns:a16="http://schemas.microsoft.com/office/drawing/2014/main" val="10003"/>
                  </a:ext>
                </a:extLst>
              </a:tr>
              <a:tr h="907574">
                <a:tc vMerge="1">
                  <a:txBody>
                    <a:bodyPr/>
                    <a:lstStyle/>
                    <a:p>
                      <a:endParaRPr lang="en-US" dirty="0"/>
                    </a:p>
                  </a:txBody>
                  <a:tcPr/>
                </a:tc>
                <a:tc>
                  <a:txBody>
                    <a:bodyPr/>
                    <a:lstStyle/>
                    <a:p>
                      <a:r>
                        <a:rPr lang="en-US" sz="1400" kern="1200" dirty="0">
                          <a:solidFill>
                            <a:schemeClr val="dk1"/>
                          </a:solidFill>
                          <a:effectLst/>
                          <a:latin typeface="+mn-lt"/>
                          <a:ea typeface="+mn-ea"/>
                          <a:cs typeface="+mn-cs"/>
                        </a:rPr>
                        <a:t>100BaseFX</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100 Mbps (multimode cable)</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Fiber optic</a:t>
                      </a:r>
                      <a:r>
                        <a:rPr lang="en-US" sz="1400" dirty="0">
                          <a:effectLst/>
                        </a:rPr>
                        <a:t> </a:t>
                      </a:r>
                      <a:endParaRPr lang="en-US" sz="1400" dirty="0"/>
                    </a:p>
                  </a:txBody>
                  <a:tcPr/>
                </a:tc>
                <a:tc>
                  <a:txBody>
                    <a:bodyPr/>
                    <a:lstStyle/>
                    <a:p>
                      <a:r>
                        <a:rPr lang="en-US" sz="1400" kern="1200" dirty="0">
                          <a:solidFill>
                            <a:schemeClr val="dk1"/>
                          </a:solidFill>
                          <a:effectLst/>
                          <a:latin typeface="+mn-lt"/>
                          <a:ea typeface="+mn-ea"/>
                          <a:cs typeface="+mn-cs"/>
                        </a:rPr>
                        <a:t>412 meters</a:t>
                      </a:r>
                      <a:r>
                        <a:rPr lang="en-US" sz="1400" dirty="0">
                          <a:effectLst/>
                        </a:rPr>
                        <a:t> </a:t>
                      </a:r>
                      <a:endParaRPr lang="en-US" sz="14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047963" y="502754"/>
            <a:ext cx="10515600" cy="923330"/>
          </a:xfrm>
          <a:prstGeom prst="rect">
            <a:avLst/>
          </a:prstGeom>
          <a:noFill/>
        </p:spPr>
        <p:txBody>
          <a:bodyPr wrap="square" rtlCol="0">
            <a:spAutoFit/>
          </a:bodyPr>
          <a:lstStyle/>
          <a:p>
            <a:r>
              <a:rPr lang="en-US" dirty="0"/>
              <a:t>Ethernet standards are defined by the IEEE 802.3 committee. The following table compares the characteristics of the various Ethernet standards:</a:t>
            </a:r>
          </a:p>
          <a:p>
            <a:endParaRPr lang="en-US" dirty="0"/>
          </a:p>
        </p:txBody>
      </p:sp>
    </p:spTree>
    <p:extLst>
      <p:ext uri="{BB962C8B-B14F-4D97-AF65-F5344CB8AC3E}">
        <p14:creationId xmlns:p14="http://schemas.microsoft.com/office/powerpoint/2010/main" val="447205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6.4.3 Ethernet Standards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2539206"/>
              </p:ext>
            </p:extLst>
          </p:nvPr>
        </p:nvGraphicFramePr>
        <p:xfrm>
          <a:off x="1371600" y="1230284"/>
          <a:ext cx="10238200" cy="5119145"/>
        </p:xfrm>
        <a:graphic>
          <a:graphicData uri="http://schemas.openxmlformats.org/drawingml/2006/table">
            <a:tbl>
              <a:tblPr firstRow="1" bandRow="1">
                <a:tableStyleId>{5C22544A-7EE6-4342-B048-85BDC9FD1C3A}</a:tableStyleId>
              </a:tblPr>
              <a:tblGrid>
                <a:gridCol w="1762018">
                  <a:extLst>
                    <a:ext uri="{9D8B030D-6E8A-4147-A177-3AD203B41FA5}">
                      <a16:colId xmlns:a16="http://schemas.microsoft.com/office/drawing/2014/main" val="20000"/>
                    </a:ext>
                  </a:extLst>
                </a:gridCol>
                <a:gridCol w="2333262">
                  <a:extLst>
                    <a:ext uri="{9D8B030D-6E8A-4147-A177-3AD203B41FA5}">
                      <a16:colId xmlns:a16="http://schemas.microsoft.com/office/drawing/2014/main" val="20001"/>
                    </a:ext>
                  </a:extLst>
                </a:gridCol>
                <a:gridCol w="2269560">
                  <a:extLst>
                    <a:ext uri="{9D8B030D-6E8A-4147-A177-3AD203B41FA5}">
                      <a16:colId xmlns:a16="http://schemas.microsoft.com/office/drawing/2014/main" val="20002"/>
                    </a:ext>
                  </a:extLst>
                </a:gridCol>
                <a:gridCol w="1825720">
                  <a:extLst>
                    <a:ext uri="{9D8B030D-6E8A-4147-A177-3AD203B41FA5}">
                      <a16:colId xmlns:a16="http://schemas.microsoft.com/office/drawing/2014/main" val="20003"/>
                    </a:ext>
                  </a:extLst>
                </a:gridCol>
                <a:gridCol w="2047640">
                  <a:extLst>
                    <a:ext uri="{9D8B030D-6E8A-4147-A177-3AD203B41FA5}">
                      <a16:colId xmlns:a16="http://schemas.microsoft.com/office/drawing/2014/main" val="20004"/>
                    </a:ext>
                  </a:extLst>
                </a:gridCol>
              </a:tblGrid>
              <a:tr h="944191">
                <a:tc>
                  <a:txBody>
                    <a:bodyPr/>
                    <a:lstStyle/>
                    <a:p>
                      <a:pPr algn="ctr"/>
                      <a:r>
                        <a:rPr lang="en-US" sz="1800" b="1" kern="1200" dirty="0">
                          <a:solidFill>
                            <a:schemeClr val="lt1"/>
                          </a:solidFill>
                          <a:effectLst/>
                          <a:latin typeface="+mn-lt"/>
                          <a:ea typeface="+mn-ea"/>
                          <a:cs typeface="+mn-cs"/>
                        </a:rPr>
                        <a:t>Category</a:t>
                      </a:r>
                      <a:r>
                        <a:rPr lang="en-US" dirty="0">
                          <a:effectLst/>
                        </a:rPr>
                        <a:t> </a:t>
                      </a:r>
                      <a:endParaRPr lang="en-US" dirty="0"/>
                    </a:p>
                  </a:txBody>
                  <a:tcPr marL="83488" marR="83488"/>
                </a:tc>
                <a:tc>
                  <a:txBody>
                    <a:bodyPr/>
                    <a:lstStyle/>
                    <a:p>
                      <a:pPr algn="ctr"/>
                      <a:r>
                        <a:rPr lang="en-US" sz="1800" b="1" kern="1200" dirty="0">
                          <a:solidFill>
                            <a:schemeClr val="lt1"/>
                          </a:solidFill>
                          <a:effectLst/>
                          <a:latin typeface="+mn-lt"/>
                          <a:ea typeface="+mn-ea"/>
                          <a:cs typeface="+mn-cs"/>
                        </a:rPr>
                        <a:t>Standard</a:t>
                      </a:r>
                      <a:r>
                        <a:rPr lang="en-US" dirty="0">
                          <a:effectLst/>
                        </a:rPr>
                        <a:t> </a:t>
                      </a:r>
                      <a:endParaRPr lang="en-US" dirty="0"/>
                    </a:p>
                  </a:txBody>
                  <a:tcPr marL="83488" marR="83488"/>
                </a:tc>
                <a:tc>
                  <a:txBody>
                    <a:bodyPr/>
                    <a:lstStyle/>
                    <a:p>
                      <a:pPr algn="ctr"/>
                      <a:r>
                        <a:rPr lang="en-US" sz="1800" b="1" kern="1200" dirty="0">
                          <a:solidFill>
                            <a:schemeClr val="lt1"/>
                          </a:solidFill>
                          <a:effectLst/>
                          <a:latin typeface="+mn-lt"/>
                          <a:ea typeface="+mn-ea"/>
                          <a:cs typeface="+mn-cs"/>
                        </a:rPr>
                        <a:t>Bandwidth</a:t>
                      </a:r>
                      <a:r>
                        <a:rPr lang="en-US" dirty="0">
                          <a:effectLst/>
                        </a:rPr>
                        <a:t> </a:t>
                      </a:r>
                      <a:endParaRPr lang="en-US" dirty="0"/>
                    </a:p>
                  </a:txBody>
                  <a:tcPr marL="83488" marR="83488"/>
                </a:tc>
                <a:tc>
                  <a:txBody>
                    <a:bodyPr/>
                    <a:lstStyle/>
                    <a:p>
                      <a:pPr algn="l"/>
                      <a:r>
                        <a:rPr lang="en-US" sz="1800" b="1" kern="1200" dirty="0">
                          <a:solidFill>
                            <a:schemeClr val="lt1"/>
                          </a:solidFill>
                          <a:effectLst/>
                          <a:latin typeface="+mn-lt"/>
                          <a:ea typeface="+mn-ea"/>
                          <a:cs typeface="+mn-cs"/>
                        </a:rPr>
                        <a:t>Cable Type</a:t>
                      </a:r>
                      <a:r>
                        <a:rPr lang="en-US" dirty="0">
                          <a:effectLst/>
                        </a:rPr>
                        <a:t> </a:t>
                      </a:r>
                      <a:endParaRPr lang="en-US" dirty="0"/>
                    </a:p>
                  </a:txBody>
                  <a:tcPr marL="83488" marR="83488"/>
                </a:tc>
                <a:tc>
                  <a:txBody>
                    <a:bodyPr/>
                    <a:lstStyle/>
                    <a:p>
                      <a:pPr algn="l"/>
                      <a:r>
                        <a:rPr lang="en-US" sz="1800" b="1" kern="1200" dirty="0">
                          <a:solidFill>
                            <a:schemeClr val="lt1"/>
                          </a:solidFill>
                          <a:effectLst/>
                          <a:latin typeface="+mn-lt"/>
                          <a:ea typeface="+mn-ea"/>
                          <a:cs typeface="+mn-cs"/>
                        </a:rPr>
                        <a:t>Maximum Segment Length</a:t>
                      </a:r>
                      <a:r>
                        <a:rPr lang="en-US" dirty="0">
                          <a:effectLst/>
                        </a:rPr>
                        <a:t> </a:t>
                      </a:r>
                      <a:endParaRPr lang="en-US" dirty="0"/>
                    </a:p>
                  </a:txBody>
                  <a:tcPr marL="83488" marR="83488"/>
                </a:tc>
                <a:extLst>
                  <a:ext uri="{0D108BD9-81ED-4DB2-BD59-A6C34878D82A}">
                    <a16:rowId xmlns:a16="http://schemas.microsoft.com/office/drawing/2014/main" val="10000"/>
                  </a:ext>
                </a:extLst>
              </a:tr>
              <a:tr h="764345">
                <a:tc rowSpan="4">
                  <a:txBody>
                    <a:bodyPr/>
                    <a:lstStyle/>
                    <a:p>
                      <a:pPr algn="ctr"/>
                      <a:r>
                        <a:rPr lang="en-US" sz="1400" kern="1200" dirty="0">
                          <a:solidFill>
                            <a:schemeClr val="dk1"/>
                          </a:solidFill>
                          <a:effectLst/>
                          <a:latin typeface="+mn-lt"/>
                          <a:ea typeface="+mn-ea"/>
                          <a:cs typeface="+mn-cs"/>
                        </a:rPr>
                        <a:t>Gigabit Ethernet</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1000BaseT</a:t>
                      </a:r>
                      <a:r>
                        <a:rPr lang="en-US" sz="1400" dirty="0">
                          <a:effectLst/>
                        </a:rPr>
                        <a:t> </a:t>
                      </a:r>
                      <a:endParaRPr lang="en-US" sz="1400" dirty="0"/>
                    </a:p>
                  </a:txBody>
                  <a:tcPr marL="83488" marR="83488" anchor="ctr"/>
                </a:tc>
                <a:tc rowSpan="4">
                  <a:txBody>
                    <a:bodyPr/>
                    <a:lstStyle/>
                    <a:p>
                      <a:pPr algn="ctr"/>
                      <a:r>
                        <a:rPr lang="en-US" sz="1400" kern="1200">
                          <a:solidFill>
                            <a:schemeClr val="dk1"/>
                          </a:solidFill>
                          <a:effectLst/>
                          <a:latin typeface="+mn-lt"/>
                          <a:ea typeface="+mn-ea"/>
                          <a:cs typeface="+mn-cs"/>
                        </a:rPr>
                        <a:t>1,000 Mbps (half-duplex)</a:t>
                      </a:r>
                      <a:br>
                        <a:rPr lang="en-US" sz="1400" kern="1200">
                          <a:solidFill>
                            <a:schemeClr val="dk1"/>
                          </a:solidFill>
                          <a:effectLst/>
                          <a:latin typeface="+mn-lt"/>
                          <a:ea typeface="+mn-ea"/>
                          <a:cs typeface="+mn-cs"/>
                        </a:rPr>
                      </a:br>
                      <a:r>
                        <a:rPr lang="en-US" sz="1400" kern="1200">
                          <a:solidFill>
                            <a:schemeClr val="dk1"/>
                          </a:solidFill>
                          <a:effectLst/>
                          <a:latin typeface="+mn-lt"/>
                          <a:ea typeface="+mn-ea"/>
                          <a:cs typeface="+mn-cs"/>
                        </a:rPr>
                        <a:t>2,000 Mbps (full-duplex)</a:t>
                      </a:r>
                      <a:r>
                        <a:rPr lang="en-US" sz="140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Twisted pair (Cat5 or higher)</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100 meters</a:t>
                      </a:r>
                      <a:r>
                        <a:rPr lang="en-US" sz="1400" dirty="0">
                          <a:effectLst/>
                        </a:rPr>
                        <a:t> </a:t>
                      </a:r>
                      <a:endParaRPr lang="en-US" sz="1400" dirty="0"/>
                    </a:p>
                  </a:txBody>
                  <a:tcPr marL="83488" marR="83488" anchor="ctr"/>
                </a:tc>
                <a:extLst>
                  <a:ext uri="{0D108BD9-81ED-4DB2-BD59-A6C34878D82A}">
                    <a16:rowId xmlns:a16="http://schemas.microsoft.com/office/drawing/2014/main" val="10001"/>
                  </a:ext>
                </a:extLst>
              </a:tr>
              <a:tr h="937728">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1000BaseCX (short copper)</a:t>
                      </a:r>
                      <a:r>
                        <a:rPr lang="en-US" sz="1400" dirty="0">
                          <a:effectLst/>
                        </a:rPr>
                        <a:t> </a:t>
                      </a:r>
                      <a:endParaRPr lang="en-US" sz="1400" dirty="0"/>
                    </a:p>
                  </a:txBody>
                  <a:tcPr marL="83488" marR="83488" anchor="ctr"/>
                </a:tc>
                <a:tc vMerge="1">
                  <a:txBody>
                    <a:bodyPr/>
                    <a:lstStyle/>
                    <a:p>
                      <a:endParaRPr lang="en-US" dirty="0"/>
                    </a:p>
                  </a:txBody>
                  <a:tcPr/>
                </a:tc>
                <a:tc>
                  <a:txBody>
                    <a:bodyPr/>
                    <a:lstStyle/>
                    <a:p>
                      <a:pPr marL="0" marR="0" algn="ctr">
                        <a:lnSpc>
                          <a:spcPct val="107000"/>
                        </a:lnSpc>
                        <a:spcBef>
                          <a:spcPts val="375"/>
                        </a:spcBef>
                        <a:spcAft>
                          <a:spcPts val="375"/>
                        </a:spcAft>
                      </a:pPr>
                      <a:r>
                        <a:rPr lang="en-US" sz="1400" kern="1200">
                          <a:solidFill>
                            <a:schemeClr val="dk1"/>
                          </a:solidFill>
                          <a:effectLst/>
                          <a:latin typeface="+mn-lt"/>
                          <a:ea typeface="+mn-ea"/>
                          <a:cs typeface="+mn-cs"/>
                        </a:rPr>
                        <a:t>Special copper (150 ohm)</a:t>
                      </a:r>
                      <a:r>
                        <a:rPr lang="en-US" sz="1400">
                          <a:effectLst/>
                        </a:rPr>
                        <a:t> </a:t>
                      </a:r>
                      <a:endParaRPr lang="en-US" sz="1400" dirty="0">
                        <a:effectLst/>
                        <a:latin typeface="Calibri" charset="0"/>
                        <a:ea typeface="Calibri" charset="0"/>
                        <a:cs typeface="Times New Roman" charset="0"/>
                      </a:endParaRPr>
                    </a:p>
                  </a:txBody>
                  <a:tcPr marL="173934" marR="173934" marT="95250" marB="95250" anchor="ctr"/>
                </a:tc>
                <a:tc>
                  <a:txBody>
                    <a:bodyPr/>
                    <a:lstStyle/>
                    <a:p>
                      <a:pPr algn="ctr"/>
                      <a:r>
                        <a:rPr lang="en-US" sz="1400" kern="1200" dirty="0">
                          <a:solidFill>
                            <a:schemeClr val="dk1"/>
                          </a:solidFill>
                          <a:effectLst/>
                          <a:latin typeface="+mn-lt"/>
                          <a:ea typeface="+mn-ea"/>
                          <a:cs typeface="+mn-cs"/>
                        </a:rPr>
                        <a:t>25 meters, used within wiring closets</a:t>
                      </a:r>
                      <a:r>
                        <a:rPr lang="en-US" sz="1400" dirty="0">
                          <a:effectLst/>
                        </a:rPr>
                        <a:t> </a:t>
                      </a:r>
                      <a:endParaRPr lang="en-US" sz="1400" dirty="0"/>
                    </a:p>
                  </a:txBody>
                  <a:tcPr marL="83488" marR="83488" anchor="ctr"/>
                </a:tc>
                <a:extLst>
                  <a:ext uri="{0D108BD9-81ED-4DB2-BD59-A6C34878D82A}">
                    <a16:rowId xmlns:a16="http://schemas.microsoft.com/office/drawing/2014/main" val="10002"/>
                  </a:ext>
                </a:extLst>
              </a:tr>
              <a:tr h="1079075">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1000BaseSX (short)</a:t>
                      </a:r>
                      <a:r>
                        <a:rPr lang="en-US" sz="1400" dirty="0">
                          <a:effectLst/>
                        </a:rPr>
                        <a:t> </a:t>
                      </a:r>
                      <a:endParaRPr lang="en-US" sz="1400" dirty="0"/>
                    </a:p>
                  </a:txBody>
                  <a:tcPr marL="83488" marR="83488" anchor="ctr"/>
                </a:tc>
                <a:tc vMerge="1">
                  <a:txBody>
                    <a:bodyPr/>
                    <a:lstStyle/>
                    <a:p>
                      <a:endParaRPr lang="en-US" dirty="0"/>
                    </a:p>
                  </a:txBody>
                  <a:tcPr/>
                </a:tc>
                <a:tc rowSpan="2">
                  <a:txBody>
                    <a:bodyPr/>
                    <a:lstStyle/>
                    <a:p>
                      <a:pPr algn="ctr"/>
                      <a:r>
                        <a:rPr lang="en-US" sz="1400" kern="1200" dirty="0">
                          <a:solidFill>
                            <a:schemeClr val="dk1"/>
                          </a:solidFill>
                          <a:effectLst/>
                          <a:latin typeface="+mn-lt"/>
                          <a:ea typeface="+mn-ea"/>
                          <a:cs typeface="+mn-cs"/>
                        </a:rPr>
                        <a:t>Fiber optic</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220 to 550 meters depending on cable quality</a:t>
                      </a:r>
                      <a:r>
                        <a:rPr lang="en-US" sz="1400" dirty="0">
                          <a:effectLst/>
                        </a:rPr>
                        <a:t> </a:t>
                      </a:r>
                      <a:endParaRPr lang="en-US" sz="1400" dirty="0"/>
                    </a:p>
                  </a:txBody>
                  <a:tcPr marL="83488" marR="83488" anchor="ctr"/>
                </a:tc>
                <a:extLst>
                  <a:ext uri="{0D108BD9-81ED-4DB2-BD59-A6C34878D82A}">
                    <a16:rowId xmlns:a16="http://schemas.microsoft.com/office/drawing/2014/main" val="10003"/>
                  </a:ext>
                </a:extLst>
              </a:tr>
              <a:tr h="1393806">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1000BaseLX (long)</a:t>
                      </a:r>
                      <a:r>
                        <a:rPr lang="en-US" sz="1400" dirty="0">
                          <a:effectLst/>
                        </a:rPr>
                        <a:t> </a:t>
                      </a:r>
                      <a:endParaRPr lang="en-US" sz="1400" dirty="0"/>
                    </a:p>
                  </a:txBody>
                  <a:tcPr marL="83488" marR="83488" anchor="ctr"/>
                </a:tc>
                <a:tc vMerge="1">
                  <a:txBody>
                    <a:bodyPr/>
                    <a:lstStyle/>
                    <a:p>
                      <a:endParaRPr lang="en-US" dirty="0"/>
                    </a:p>
                  </a:txBody>
                  <a:tcPr/>
                </a:tc>
                <a:tc vMerge="1">
                  <a:txBody>
                    <a:bodyPr/>
                    <a:lstStyle/>
                    <a:p>
                      <a:pPr algn="ctr"/>
                      <a:endParaRPr lang="en-US" dirty="0"/>
                    </a:p>
                  </a:txBody>
                  <a:tcPr anchor="ctr"/>
                </a:tc>
                <a:tc>
                  <a:txBody>
                    <a:bodyPr/>
                    <a:lstStyle/>
                    <a:p>
                      <a:pPr algn="ctr"/>
                      <a:r>
                        <a:rPr lang="en-US" sz="1400" kern="1200" dirty="0">
                          <a:solidFill>
                            <a:schemeClr val="dk1"/>
                          </a:solidFill>
                          <a:effectLst/>
                          <a:latin typeface="+mn-lt"/>
                          <a:ea typeface="+mn-ea"/>
                          <a:cs typeface="+mn-cs"/>
                        </a:rPr>
                        <a:t>550 meters (multimode)</a:t>
                      </a: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10 kilometers (single-mode)</a:t>
                      </a:r>
                      <a:r>
                        <a:rPr lang="en-US" sz="1400" dirty="0">
                          <a:effectLst/>
                        </a:rPr>
                        <a:t> </a:t>
                      </a:r>
                      <a:endParaRPr lang="en-US" sz="1400" dirty="0"/>
                    </a:p>
                  </a:txBody>
                  <a:tcPr marL="83488" marR="8348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8633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2161"/>
            <a:ext cx="9601200" cy="1485900"/>
          </a:xfrm>
        </p:spPr>
        <p:txBody>
          <a:bodyPr>
            <a:normAutofit/>
          </a:bodyPr>
          <a:lstStyle/>
          <a:p>
            <a:r>
              <a:rPr lang="en-US" sz="2000" b="1" dirty="0"/>
              <a:t>6.4.3 Ethernet Standards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2733811"/>
              </p:ext>
            </p:extLst>
          </p:nvPr>
        </p:nvGraphicFramePr>
        <p:xfrm>
          <a:off x="1371600" y="637504"/>
          <a:ext cx="10269020" cy="3528810"/>
        </p:xfrm>
        <a:graphic>
          <a:graphicData uri="http://schemas.openxmlformats.org/drawingml/2006/table">
            <a:tbl>
              <a:tblPr firstRow="1" bandRow="1">
                <a:tableStyleId>{5C22544A-7EE6-4342-B048-85BDC9FD1C3A}</a:tableStyleId>
              </a:tblPr>
              <a:tblGrid>
                <a:gridCol w="2053804">
                  <a:extLst>
                    <a:ext uri="{9D8B030D-6E8A-4147-A177-3AD203B41FA5}">
                      <a16:colId xmlns:a16="http://schemas.microsoft.com/office/drawing/2014/main" val="20000"/>
                    </a:ext>
                  </a:extLst>
                </a:gridCol>
                <a:gridCol w="2053804">
                  <a:extLst>
                    <a:ext uri="{9D8B030D-6E8A-4147-A177-3AD203B41FA5}">
                      <a16:colId xmlns:a16="http://schemas.microsoft.com/office/drawing/2014/main" val="20001"/>
                    </a:ext>
                  </a:extLst>
                </a:gridCol>
                <a:gridCol w="2053804">
                  <a:extLst>
                    <a:ext uri="{9D8B030D-6E8A-4147-A177-3AD203B41FA5}">
                      <a16:colId xmlns:a16="http://schemas.microsoft.com/office/drawing/2014/main" val="20002"/>
                    </a:ext>
                  </a:extLst>
                </a:gridCol>
                <a:gridCol w="2053804">
                  <a:extLst>
                    <a:ext uri="{9D8B030D-6E8A-4147-A177-3AD203B41FA5}">
                      <a16:colId xmlns:a16="http://schemas.microsoft.com/office/drawing/2014/main" val="20003"/>
                    </a:ext>
                  </a:extLst>
                </a:gridCol>
                <a:gridCol w="2053804">
                  <a:extLst>
                    <a:ext uri="{9D8B030D-6E8A-4147-A177-3AD203B41FA5}">
                      <a16:colId xmlns:a16="http://schemas.microsoft.com/office/drawing/2014/main" val="20004"/>
                    </a:ext>
                  </a:extLst>
                </a:gridCol>
              </a:tblGrid>
              <a:tr h="748313">
                <a:tc>
                  <a:txBody>
                    <a:bodyPr/>
                    <a:lstStyle/>
                    <a:p>
                      <a:pPr algn="ctr"/>
                      <a:r>
                        <a:rPr lang="en-US" sz="1400" b="1" kern="1200" dirty="0">
                          <a:solidFill>
                            <a:schemeClr val="lt1"/>
                          </a:solidFill>
                          <a:effectLst/>
                          <a:latin typeface="+mn-lt"/>
                          <a:ea typeface="+mn-ea"/>
                          <a:cs typeface="+mn-cs"/>
                        </a:rPr>
                        <a:t>Category</a:t>
                      </a:r>
                      <a:r>
                        <a:rPr lang="en-US" sz="1400" dirty="0">
                          <a:effectLst/>
                        </a:rPr>
                        <a:t> </a:t>
                      </a:r>
                      <a:endParaRPr lang="en-US" sz="1400" dirty="0"/>
                    </a:p>
                  </a:txBody>
                  <a:tcPr marL="83488" marR="83488"/>
                </a:tc>
                <a:tc>
                  <a:txBody>
                    <a:bodyPr/>
                    <a:lstStyle/>
                    <a:p>
                      <a:pPr algn="ctr"/>
                      <a:r>
                        <a:rPr lang="en-US" sz="1400" b="1" kern="1200" dirty="0">
                          <a:solidFill>
                            <a:schemeClr val="lt1"/>
                          </a:solidFill>
                          <a:effectLst/>
                          <a:latin typeface="+mn-lt"/>
                          <a:ea typeface="+mn-ea"/>
                          <a:cs typeface="+mn-cs"/>
                        </a:rPr>
                        <a:t>Standard</a:t>
                      </a:r>
                      <a:r>
                        <a:rPr lang="en-US" sz="1400" dirty="0">
                          <a:effectLst/>
                        </a:rPr>
                        <a:t> </a:t>
                      </a:r>
                      <a:endParaRPr lang="en-US" sz="1400" dirty="0"/>
                    </a:p>
                  </a:txBody>
                  <a:tcPr marL="83488" marR="83488"/>
                </a:tc>
                <a:tc>
                  <a:txBody>
                    <a:bodyPr/>
                    <a:lstStyle/>
                    <a:p>
                      <a:pPr algn="ctr"/>
                      <a:r>
                        <a:rPr lang="en-US" sz="1400" b="1" kern="1200" dirty="0">
                          <a:solidFill>
                            <a:schemeClr val="lt1"/>
                          </a:solidFill>
                          <a:effectLst/>
                          <a:latin typeface="+mn-lt"/>
                          <a:ea typeface="+mn-ea"/>
                          <a:cs typeface="+mn-cs"/>
                        </a:rPr>
                        <a:t>Bandwidth</a:t>
                      </a:r>
                      <a:r>
                        <a:rPr lang="en-US" sz="1400" dirty="0">
                          <a:effectLst/>
                        </a:rPr>
                        <a:t> </a:t>
                      </a:r>
                      <a:endParaRPr lang="en-US" sz="1400" dirty="0"/>
                    </a:p>
                  </a:txBody>
                  <a:tcPr marL="83488" marR="83488"/>
                </a:tc>
                <a:tc>
                  <a:txBody>
                    <a:bodyPr/>
                    <a:lstStyle/>
                    <a:p>
                      <a:pPr algn="ctr"/>
                      <a:r>
                        <a:rPr lang="en-US" sz="1400" b="1" kern="1200" dirty="0">
                          <a:solidFill>
                            <a:schemeClr val="lt1"/>
                          </a:solidFill>
                          <a:effectLst/>
                          <a:latin typeface="+mn-lt"/>
                          <a:ea typeface="+mn-ea"/>
                          <a:cs typeface="+mn-cs"/>
                        </a:rPr>
                        <a:t>Cable Type</a:t>
                      </a:r>
                      <a:r>
                        <a:rPr lang="en-US" sz="1400" dirty="0">
                          <a:effectLst/>
                        </a:rPr>
                        <a:t> </a:t>
                      </a:r>
                      <a:endParaRPr lang="en-US" sz="1400" dirty="0"/>
                    </a:p>
                  </a:txBody>
                  <a:tcPr marL="83488" marR="83488"/>
                </a:tc>
                <a:tc>
                  <a:txBody>
                    <a:bodyPr/>
                    <a:lstStyle/>
                    <a:p>
                      <a:pPr algn="ctr"/>
                      <a:r>
                        <a:rPr lang="en-US" sz="1400" b="1" kern="1200" dirty="0">
                          <a:solidFill>
                            <a:schemeClr val="lt1"/>
                          </a:solidFill>
                          <a:effectLst/>
                          <a:latin typeface="+mn-lt"/>
                          <a:ea typeface="+mn-ea"/>
                          <a:cs typeface="+mn-cs"/>
                        </a:rPr>
                        <a:t>Maximum Segment Length</a:t>
                      </a:r>
                      <a:r>
                        <a:rPr lang="en-US" sz="1400" dirty="0">
                          <a:effectLst/>
                        </a:rPr>
                        <a:t> </a:t>
                      </a:r>
                      <a:endParaRPr lang="en-US" sz="1400" dirty="0"/>
                    </a:p>
                  </a:txBody>
                  <a:tcPr marL="83488" marR="83488"/>
                </a:tc>
                <a:extLst>
                  <a:ext uri="{0D108BD9-81ED-4DB2-BD59-A6C34878D82A}">
                    <a16:rowId xmlns:a16="http://schemas.microsoft.com/office/drawing/2014/main" val="10000"/>
                  </a:ext>
                </a:extLst>
              </a:tr>
              <a:tr h="535558">
                <a:tc rowSpan="4">
                  <a:txBody>
                    <a:bodyPr/>
                    <a:lstStyle/>
                    <a:p>
                      <a:pPr algn="ctr"/>
                      <a:r>
                        <a:rPr lang="en-US" sz="1400" kern="1200" dirty="0">
                          <a:solidFill>
                            <a:schemeClr val="dk1"/>
                          </a:solidFill>
                          <a:effectLst/>
                          <a:latin typeface="+mn-lt"/>
                          <a:ea typeface="+mn-ea"/>
                          <a:cs typeface="+mn-cs"/>
                        </a:rPr>
                        <a:t>10 Gigabit Ethernet</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10GBaseT</a:t>
                      </a:r>
                      <a:r>
                        <a:rPr lang="en-US" sz="1400" dirty="0">
                          <a:effectLst/>
                        </a:rPr>
                        <a:t> </a:t>
                      </a:r>
                      <a:endParaRPr lang="en-US" sz="1400" dirty="0"/>
                    </a:p>
                  </a:txBody>
                  <a:tcPr marL="83488" marR="83488" anchor="ctr"/>
                </a:tc>
                <a:tc rowSpan="4">
                  <a:txBody>
                    <a:bodyPr/>
                    <a:lstStyle/>
                    <a:p>
                      <a:pPr algn="ctr"/>
                      <a:r>
                        <a:rPr lang="en-US" sz="1400" kern="1200" dirty="0">
                          <a:solidFill>
                            <a:schemeClr val="dk1"/>
                          </a:solidFill>
                          <a:effectLst/>
                          <a:latin typeface="+mn-lt"/>
                          <a:ea typeface="+mn-ea"/>
                          <a:cs typeface="+mn-cs"/>
                        </a:rPr>
                        <a:t>10 </a:t>
                      </a:r>
                      <a:r>
                        <a:rPr lang="en-US" sz="1400" kern="1200" dirty="0" err="1">
                          <a:solidFill>
                            <a:schemeClr val="dk1"/>
                          </a:solidFill>
                          <a:effectLst/>
                          <a:latin typeface="+mn-lt"/>
                          <a:ea typeface="+mn-ea"/>
                          <a:cs typeface="+mn-cs"/>
                        </a:rPr>
                        <a:t>Gbps</a:t>
                      </a:r>
                      <a:r>
                        <a:rPr lang="en-US" sz="1400" kern="1200" dirty="0">
                          <a:solidFill>
                            <a:schemeClr val="dk1"/>
                          </a:solidFill>
                          <a:effectLst/>
                          <a:latin typeface="+mn-lt"/>
                          <a:ea typeface="+mn-ea"/>
                          <a:cs typeface="+mn-cs"/>
                        </a:rPr>
                        <a:t> (full-duplex only)</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Twisted pair (Cat6, or 7)</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100 meters</a:t>
                      </a:r>
                      <a:r>
                        <a:rPr lang="en-US" sz="1400" dirty="0">
                          <a:effectLst/>
                        </a:rPr>
                        <a:t> </a:t>
                      </a:r>
                      <a:endParaRPr lang="en-US" sz="1400" dirty="0"/>
                    </a:p>
                  </a:txBody>
                  <a:tcPr marL="83488" marR="83488" anchor="ctr"/>
                </a:tc>
                <a:extLst>
                  <a:ext uri="{0D108BD9-81ED-4DB2-BD59-A6C34878D82A}">
                    <a16:rowId xmlns:a16="http://schemas.microsoft.com/office/drawing/2014/main" val="10001"/>
                  </a:ext>
                </a:extLst>
              </a:tr>
              <a:tr h="748313">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10GBaseSR/10GBaseSW</a:t>
                      </a:r>
                      <a:r>
                        <a:rPr lang="en-US" sz="1400" dirty="0">
                          <a:effectLst/>
                        </a:rPr>
                        <a:t> </a:t>
                      </a:r>
                      <a:endParaRPr lang="en-US" sz="1400" dirty="0"/>
                    </a:p>
                  </a:txBody>
                  <a:tcPr marL="83488" marR="83488" anchor="ctr"/>
                </a:tc>
                <a:tc vMerge="1">
                  <a:txBody>
                    <a:bodyPr/>
                    <a:lstStyle/>
                    <a:p>
                      <a:endParaRPr lang="en-US" dirty="0"/>
                    </a:p>
                  </a:txBody>
                  <a:tcPr/>
                </a:tc>
                <a:tc>
                  <a:txBody>
                    <a:bodyPr/>
                    <a:lstStyle/>
                    <a:p>
                      <a:pPr marL="0" marR="0" algn="ctr">
                        <a:lnSpc>
                          <a:spcPct val="107000"/>
                        </a:lnSpc>
                        <a:spcBef>
                          <a:spcPts val="375"/>
                        </a:spcBef>
                        <a:spcAft>
                          <a:spcPts val="375"/>
                        </a:spcAft>
                      </a:pPr>
                      <a:r>
                        <a:rPr lang="en-US" sz="1400" kern="1200">
                          <a:solidFill>
                            <a:schemeClr val="dk1"/>
                          </a:solidFill>
                          <a:effectLst/>
                          <a:latin typeface="+mn-lt"/>
                          <a:ea typeface="+mn-ea"/>
                          <a:cs typeface="+mn-cs"/>
                        </a:rPr>
                        <a:t>Multimode fiber optic</a:t>
                      </a:r>
                      <a:r>
                        <a:rPr lang="en-US" sz="1400">
                          <a:effectLst/>
                        </a:rPr>
                        <a:t> </a:t>
                      </a:r>
                      <a:endParaRPr lang="en-US" sz="1400" dirty="0">
                        <a:effectLst/>
                        <a:latin typeface="Calibri" charset="0"/>
                        <a:ea typeface="Calibri" charset="0"/>
                        <a:cs typeface="Times New Roman" charset="0"/>
                      </a:endParaRPr>
                    </a:p>
                  </a:txBody>
                  <a:tcPr marL="173934" marR="173934" marT="95250" marB="95250" anchor="ctr"/>
                </a:tc>
                <a:tc>
                  <a:txBody>
                    <a:bodyPr/>
                    <a:lstStyle/>
                    <a:p>
                      <a:pPr algn="ctr"/>
                      <a:r>
                        <a:rPr lang="en-US" sz="1400" kern="1200" dirty="0">
                          <a:solidFill>
                            <a:schemeClr val="dk1"/>
                          </a:solidFill>
                          <a:effectLst/>
                          <a:latin typeface="+mn-lt"/>
                          <a:ea typeface="+mn-ea"/>
                          <a:cs typeface="+mn-cs"/>
                        </a:rPr>
                        <a:t>300 meters</a:t>
                      </a:r>
                      <a:r>
                        <a:rPr lang="en-US" sz="1400" dirty="0">
                          <a:effectLst/>
                        </a:rPr>
                        <a:t> </a:t>
                      </a:r>
                      <a:endParaRPr lang="en-US" sz="1400" dirty="0"/>
                    </a:p>
                  </a:txBody>
                  <a:tcPr marL="83488" marR="83488" anchor="ctr"/>
                </a:tc>
                <a:extLst>
                  <a:ext uri="{0D108BD9-81ED-4DB2-BD59-A6C34878D82A}">
                    <a16:rowId xmlns:a16="http://schemas.microsoft.com/office/drawing/2014/main" val="10002"/>
                  </a:ext>
                </a:extLst>
              </a:tr>
              <a:tr h="748313">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10GBaseLR/10GBaseLW</a:t>
                      </a:r>
                      <a:r>
                        <a:rPr lang="en-US" sz="1400" dirty="0">
                          <a:effectLst/>
                        </a:rPr>
                        <a:t> </a:t>
                      </a:r>
                      <a:endParaRPr lang="en-US" sz="1400" dirty="0"/>
                    </a:p>
                  </a:txBody>
                  <a:tcPr marL="83488" marR="83488" anchor="ctr"/>
                </a:tc>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Single-mode fiber optic</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10 kilometers</a:t>
                      </a:r>
                      <a:r>
                        <a:rPr lang="en-US" sz="1400" dirty="0">
                          <a:effectLst/>
                        </a:rPr>
                        <a:t> </a:t>
                      </a:r>
                      <a:endParaRPr lang="en-US" sz="1400" dirty="0"/>
                    </a:p>
                  </a:txBody>
                  <a:tcPr marL="83488" marR="83488" anchor="ctr"/>
                </a:tc>
                <a:extLst>
                  <a:ext uri="{0D108BD9-81ED-4DB2-BD59-A6C34878D82A}">
                    <a16:rowId xmlns:a16="http://schemas.microsoft.com/office/drawing/2014/main" val="10003"/>
                  </a:ext>
                </a:extLst>
              </a:tr>
              <a:tr h="748313">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10GBaseER/10GBaseEW</a:t>
                      </a:r>
                      <a:r>
                        <a:rPr lang="en-US" sz="1400" dirty="0">
                          <a:effectLst/>
                        </a:rPr>
                        <a:t> </a:t>
                      </a:r>
                      <a:endParaRPr lang="en-US" sz="1400" dirty="0"/>
                    </a:p>
                  </a:txBody>
                  <a:tcPr marL="83488" marR="83488" anchor="ctr"/>
                </a:tc>
                <a:tc vMerge="1">
                  <a:txBody>
                    <a:bodyPr/>
                    <a:lstStyle/>
                    <a:p>
                      <a:endParaRPr lang="en-US" dirty="0"/>
                    </a:p>
                  </a:txBody>
                  <a:tcPr/>
                </a:tc>
                <a:tc>
                  <a:txBody>
                    <a:bodyPr/>
                    <a:lstStyle/>
                    <a:p>
                      <a:pPr algn="ctr"/>
                      <a:r>
                        <a:rPr lang="en-US" sz="1400" kern="1200" dirty="0">
                          <a:solidFill>
                            <a:schemeClr val="dk1"/>
                          </a:solidFill>
                          <a:effectLst/>
                          <a:latin typeface="+mn-lt"/>
                          <a:ea typeface="+mn-ea"/>
                          <a:cs typeface="+mn-cs"/>
                        </a:rPr>
                        <a:t>Single-mode fiber optic</a:t>
                      </a:r>
                      <a:r>
                        <a:rPr lang="en-US" sz="1400" dirty="0">
                          <a:effectLst/>
                        </a:rPr>
                        <a:t> </a:t>
                      </a:r>
                      <a:endParaRPr lang="en-US" sz="1400" dirty="0"/>
                    </a:p>
                  </a:txBody>
                  <a:tcPr marL="83488" marR="83488" anchor="ctr"/>
                </a:tc>
                <a:tc>
                  <a:txBody>
                    <a:bodyPr/>
                    <a:lstStyle/>
                    <a:p>
                      <a:pPr algn="ctr"/>
                      <a:r>
                        <a:rPr lang="en-US" sz="1400" kern="1200" dirty="0">
                          <a:solidFill>
                            <a:schemeClr val="dk1"/>
                          </a:solidFill>
                          <a:effectLst/>
                          <a:latin typeface="+mn-lt"/>
                          <a:ea typeface="+mn-ea"/>
                          <a:cs typeface="+mn-cs"/>
                        </a:rPr>
                        <a:t>40 kilometers</a:t>
                      </a:r>
                      <a:r>
                        <a:rPr lang="en-US" sz="1400" dirty="0">
                          <a:effectLst/>
                        </a:rPr>
                        <a:t> </a:t>
                      </a:r>
                      <a:endParaRPr lang="en-US" sz="1400" dirty="0"/>
                    </a:p>
                  </a:txBody>
                  <a:tcPr marL="83488" marR="83488" anchor="ct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1371600" y="4166315"/>
            <a:ext cx="9601200" cy="20928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7261116"/>
              </p:ext>
            </p:extLst>
          </p:nvPr>
        </p:nvGraphicFramePr>
        <p:xfrm>
          <a:off x="1371600" y="4546382"/>
          <a:ext cx="10269020" cy="1494823"/>
        </p:xfrm>
        <a:graphic>
          <a:graphicData uri="http://schemas.openxmlformats.org/drawingml/2006/table">
            <a:tbl>
              <a:tblPr firstRow="1" bandRow="1">
                <a:tableStyleId>{5C22544A-7EE6-4342-B048-85BDC9FD1C3A}</a:tableStyleId>
              </a:tblPr>
              <a:tblGrid>
                <a:gridCol w="10269020">
                  <a:extLst>
                    <a:ext uri="{9D8B030D-6E8A-4147-A177-3AD203B41FA5}">
                      <a16:colId xmlns:a16="http://schemas.microsoft.com/office/drawing/2014/main" val="20000"/>
                    </a:ext>
                  </a:extLst>
                </a:gridCol>
              </a:tblGrid>
              <a:tr h="421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You should also know the following facts about Ethernet:</a:t>
                      </a:r>
                    </a:p>
                  </a:txBody>
                  <a:tcPr/>
                </a:tc>
                <a:extLst>
                  <a:ext uri="{0D108BD9-81ED-4DB2-BD59-A6C34878D82A}">
                    <a16:rowId xmlns:a16="http://schemas.microsoft.com/office/drawing/2014/main" val="10000"/>
                  </a:ext>
                </a:extLst>
              </a:tr>
              <a:tr h="554804">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 maximum cable length for UTP Ethernet "T" implementations is 100 meters for all standards.</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482885">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Ethernet standards support a maximum of 1024 hosts on a single subnet.</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9534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2160"/>
            <a:ext cx="9601200" cy="1485900"/>
          </a:xfrm>
        </p:spPr>
        <p:txBody>
          <a:bodyPr>
            <a:normAutofit/>
          </a:bodyPr>
          <a:lstStyle/>
          <a:p>
            <a:r>
              <a:rPr lang="en-US" sz="2200" b="1" dirty="0"/>
              <a:t>6.5 IP Networking / 6.5.3 Addressing Facts</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478819"/>
              </p:ext>
            </p:extLst>
          </p:nvPr>
        </p:nvGraphicFramePr>
        <p:xfrm>
          <a:off x="1371599" y="719666"/>
          <a:ext cx="10207375" cy="2194560"/>
        </p:xfrm>
        <a:graphic>
          <a:graphicData uri="http://schemas.openxmlformats.org/drawingml/2006/table">
            <a:tbl>
              <a:tblPr firstRow="1" bandRow="1">
                <a:tableStyleId>{5C22544A-7EE6-4342-B048-85BDC9FD1C3A}</a:tableStyleId>
              </a:tblPr>
              <a:tblGrid>
                <a:gridCol w="10207375">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Network devices use addresses to identify other devices. </a:t>
                      </a:r>
                    </a:p>
                    <a:p>
                      <a:endParaRPr lang="en-US" dirty="0"/>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These addresses are used to send and receive packets of electronic data over the network. </a:t>
                      </a:r>
                    </a:p>
                    <a:p>
                      <a:pPr marL="285750" indent="-285750">
                        <a:buFont typeface="Arial" charset="0"/>
                        <a:buChar char="•"/>
                      </a:pPr>
                      <a:endParaRPr lang="en-US" dirty="0"/>
                    </a:p>
                  </a:txBody>
                  <a:tcPr/>
                </a:tc>
                <a:extLst>
                  <a:ext uri="{0D108BD9-81ED-4DB2-BD59-A6C34878D82A}">
                    <a16:rowId xmlns:a16="http://schemas.microsoft.com/office/drawing/2014/main"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The addresses used depend on the physical topology of the network as well as the protocols being used.</a:t>
                      </a:r>
                    </a:p>
                    <a:p>
                      <a:pPr marL="285750" indent="-285750">
                        <a:buFont typeface="Arial" charset="0"/>
                        <a:buChar char="•"/>
                      </a:pP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425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7270681"/>
              </p:ext>
            </p:extLst>
          </p:nvPr>
        </p:nvGraphicFramePr>
        <p:xfrm>
          <a:off x="1051947" y="983408"/>
          <a:ext cx="10515597" cy="5283194"/>
        </p:xfrm>
        <a:graphic>
          <a:graphicData uri="http://schemas.openxmlformats.org/drawingml/2006/table">
            <a:tbl>
              <a:tblPr firstRow="1" firstCol="1" bandRow="1">
                <a:tableStyleId>{5C22544A-7EE6-4342-B048-85BDC9FD1C3A}</a:tableStyleId>
              </a:tblPr>
              <a:tblGrid>
                <a:gridCol w="835042">
                  <a:extLst>
                    <a:ext uri="{9D8B030D-6E8A-4147-A177-3AD203B41FA5}">
                      <a16:colId xmlns:a16="http://schemas.microsoft.com/office/drawing/2014/main" val="20000"/>
                    </a:ext>
                  </a:extLst>
                </a:gridCol>
                <a:gridCol w="3192087">
                  <a:extLst>
                    <a:ext uri="{9D8B030D-6E8A-4147-A177-3AD203B41FA5}">
                      <a16:colId xmlns:a16="http://schemas.microsoft.com/office/drawing/2014/main" val="20001"/>
                    </a:ext>
                  </a:extLst>
                </a:gridCol>
                <a:gridCol w="6488468">
                  <a:extLst>
                    <a:ext uri="{9D8B030D-6E8A-4147-A177-3AD203B41FA5}">
                      <a16:colId xmlns:a16="http://schemas.microsoft.com/office/drawing/2014/main" val="20002"/>
                    </a:ext>
                  </a:extLst>
                </a:gridCol>
              </a:tblGrid>
              <a:tr h="58068">
                <a:tc>
                  <a:txBody>
                    <a:bodyPr/>
                    <a:lstStyle/>
                    <a:p>
                      <a:pPr marL="0" marR="0" algn="ctr">
                        <a:lnSpc>
                          <a:spcPct val="107000"/>
                        </a:lnSpc>
                        <a:spcBef>
                          <a:spcPts val="375"/>
                        </a:spcBef>
                        <a:spcAft>
                          <a:spcPts val="375"/>
                        </a:spcAft>
                      </a:pPr>
                      <a:r>
                        <a:rPr lang="en-US" sz="1600">
                          <a:effectLst/>
                        </a:rPr>
                        <a:t>Type</a:t>
                      </a:r>
                      <a:endParaRPr lang="en-US" sz="1600">
                        <a:effectLst/>
                        <a:latin typeface="Calibri" charset="0"/>
                        <a:ea typeface="Calibri" charset="0"/>
                        <a:cs typeface="Times New Roman" charset="0"/>
                      </a:endParaRPr>
                    </a:p>
                  </a:txBody>
                  <a:tcPr marL="41517" marR="41517" marT="10379" marB="10379" anchor="ctr"/>
                </a:tc>
                <a:tc>
                  <a:txBody>
                    <a:bodyPr/>
                    <a:lstStyle/>
                    <a:p>
                      <a:pPr marL="0" marR="0" algn="ctr">
                        <a:lnSpc>
                          <a:spcPct val="107000"/>
                        </a:lnSpc>
                        <a:spcBef>
                          <a:spcPts val="375"/>
                        </a:spcBef>
                        <a:spcAft>
                          <a:spcPts val="375"/>
                        </a:spcAft>
                      </a:pPr>
                      <a:r>
                        <a:rPr lang="en-US" sz="1600" dirty="0">
                          <a:effectLst/>
                        </a:rPr>
                        <a:t>Classification</a:t>
                      </a:r>
                      <a:endParaRPr lang="en-US" sz="1600"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375"/>
                        </a:spcBef>
                        <a:spcAft>
                          <a:spcPts val="375"/>
                        </a:spcAft>
                      </a:pPr>
                      <a:r>
                        <a:rPr lang="en-US" sz="1600">
                          <a:effectLst/>
                        </a:rPr>
                        <a:t>Description</a:t>
                      </a:r>
                      <a:endParaRPr lang="en-US" sz="1600">
                        <a:effectLst/>
                        <a:latin typeface="Calibri" charset="0"/>
                        <a:ea typeface="Calibri" charset="0"/>
                        <a:cs typeface="Times New Roman" charset="0"/>
                      </a:endParaRPr>
                    </a:p>
                  </a:txBody>
                  <a:tcPr marL="41517" marR="41517" marT="10379" marB="10379" anchor="ctr"/>
                </a:tc>
                <a:extLst>
                  <a:ext uri="{0D108BD9-81ED-4DB2-BD59-A6C34878D82A}">
                    <a16:rowId xmlns:a16="http://schemas.microsoft.com/office/drawing/2014/main" val="10000"/>
                  </a:ext>
                </a:extLst>
              </a:tr>
              <a:tr h="265375">
                <a:tc rowSpan="5">
                  <a:txBody>
                    <a:bodyPr/>
                    <a:lstStyle/>
                    <a:p>
                      <a:pPr marL="0" marR="0" algn="ctr">
                        <a:lnSpc>
                          <a:spcPct val="107000"/>
                        </a:lnSpc>
                        <a:spcBef>
                          <a:spcPts val="0"/>
                        </a:spcBef>
                        <a:spcAft>
                          <a:spcPts val="0"/>
                        </a:spcAft>
                      </a:pPr>
                      <a:r>
                        <a:rPr lang="en-US" sz="4000" b="1" dirty="0">
                          <a:effectLst/>
                        </a:rPr>
                        <a:t>Geography</a:t>
                      </a:r>
                      <a:endParaRPr lang="en-US" sz="4000" b="1" dirty="0">
                        <a:effectLst/>
                        <a:latin typeface="Calibri" charset="0"/>
                        <a:ea typeface="Calibri" charset="0"/>
                        <a:cs typeface="Times New Roman" charset="0"/>
                      </a:endParaRPr>
                    </a:p>
                  </a:txBody>
                  <a:tcPr marL="41517" marR="41517" marT="10379" marB="10379" vert="vert270" anchor="ctr"/>
                </a:tc>
                <a:tc>
                  <a:txBody>
                    <a:bodyPr/>
                    <a:lstStyle/>
                    <a:p>
                      <a:pPr marL="0" marR="0" algn="ctr">
                        <a:lnSpc>
                          <a:spcPct val="107000"/>
                        </a:lnSpc>
                        <a:spcBef>
                          <a:spcPts val="0"/>
                        </a:spcBef>
                        <a:spcAft>
                          <a:spcPts val="0"/>
                        </a:spcAft>
                      </a:pPr>
                      <a:r>
                        <a:rPr lang="en-US" sz="1400" b="1">
                          <a:effectLst/>
                        </a:rPr>
                        <a:t>Personal Area Network (PAN)</a:t>
                      </a:r>
                      <a:endParaRPr lang="en-US" sz="1400" b="1">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personal area network is a very small network used for communicating between personal devices. </a:t>
                      </a:r>
                    </a:p>
                    <a:p>
                      <a:pPr marL="171450" marR="0" indent="-171450">
                        <a:lnSpc>
                          <a:spcPct val="107000"/>
                        </a:lnSpc>
                        <a:spcBef>
                          <a:spcPts val="0"/>
                        </a:spcBef>
                        <a:spcAft>
                          <a:spcPts val="0"/>
                        </a:spcAft>
                        <a:buFont typeface="Arial" charset="0"/>
                        <a:buChar char="•"/>
                      </a:pPr>
                      <a:r>
                        <a:rPr lang="en-US" sz="1400" dirty="0">
                          <a:effectLst/>
                        </a:rPr>
                        <a:t>For example, a PAN may include a notebook computer, a wireless headset, a wireless printer, and a smartphone. A PAN is limited in range to only a few feet. </a:t>
                      </a:r>
                    </a:p>
                    <a:p>
                      <a:pPr marL="171450" marR="0" indent="-171450">
                        <a:lnSpc>
                          <a:spcPct val="107000"/>
                        </a:lnSpc>
                        <a:spcBef>
                          <a:spcPts val="0"/>
                        </a:spcBef>
                        <a:spcAft>
                          <a:spcPts val="0"/>
                        </a:spcAft>
                        <a:buFont typeface="Arial" charset="0"/>
                        <a:buChar char="•"/>
                      </a:pPr>
                      <a:r>
                        <a:rPr lang="en-US" sz="1400" dirty="0">
                          <a:effectLst/>
                        </a:rPr>
                        <a:t>A PAN is typically created using Bluetooth wireless technologies.</a:t>
                      </a:r>
                    </a:p>
                    <a:p>
                      <a:pPr marL="0" marR="0">
                        <a:lnSpc>
                          <a:spcPct val="107000"/>
                        </a:lnSpc>
                        <a:spcBef>
                          <a:spcPts val="0"/>
                        </a:spcBef>
                        <a:spcAft>
                          <a:spcPts val="0"/>
                        </a:spcAf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1"/>
                  </a:ext>
                </a:extLst>
              </a:tr>
              <a:tr h="153446">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Local Area Network (LAN)</a:t>
                      </a:r>
                      <a:endParaRPr lang="en-US" sz="14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local area network is a network in a small geographic area, like an office. A LAN typically uses wires to connect systems together.</a:t>
                      </a:r>
                    </a:p>
                    <a:p>
                      <a:pPr marL="0" marR="0">
                        <a:lnSpc>
                          <a:spcPct val="107000"/>
                        </a:lnSpc>
                        <a:spcBef>
                          <a:spcPts val="0"/>
                        </a:spcBef>
                        <a:spcAft>
                          <a:spcPts val="0"/>
                        </a:spcAf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2"/>
                  </a:ext>
                </a:extLst>
              </a:tr>
              <a:tr h="153446">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Wireless Local Area Network (WLAN)</a:t>
                      </a:r>
                      <a:endParaRPr lang="en-US" sz="1400" b="1" dirty="0">
                        <a:effectLst/>
                        <a:latin typeface="Calibri" charset="0"/>
                        <a:ea typeface="Calibri" charset="0"/>
                        <a:cs typeface="Times New Roman" charset="0"/>
                      </a:endParaRPr>
                    </a:p>
                  </a:txBody>
                  <a:tcPr marL="41517" marR="41517" marT="10379" marB="10379" anchor="ctr"/>
                </a:tc>
                <a:tc>
                  <a:txBody>
                    <a:bodyPr/>
                    <a:lstStyle/>
                    <a:p>
                      <a:pPr marL="0" marR="0" indent="0">
                        <a:lnSpc>
                          <a:spcPct val="107000"/>
                        </a:lnSpc>
                        <a:spcBef>
                          <a:spcPts val="0"/>
                        </a:spcBef>
                        <a:spcAft>
                          <a:spcPts val="0"/>
                        </a:spcAft>
                        <a:buFont typeface="Arial" charset="0"/>
                        <a:buNone/>
                      </a:pPr>
                      <a:r>
                        <a:rPr lang="en-US" sz="1400" dirty="0">
                          <a:effectLst/>
                        </a:rPr>
                        <a:t>A wireless LAN covers an area that is roughly the same size as a standard LAN.</a:t>
                      </a:r>
                    </a:p>
                    <a:p>
                      <a:pPr marL="171450" marR="0" indent="-171450">
                        <a:lnSpc>
                          <a:spcPct val="107000"/>
                        </a:lnSpc>
                        <a:spcBef>
                          <a:spcPts val="0"/>
                        </a:spcBef>
                        <a:spcAft>
                          <a:spcPts val="0"/>
                        </a:spcAft>
                        <a:buFont typeface="Arial" charset="0"/>
                        <a:buChar char="•"/>
                      </a:pPr>
                      <a:r>
                        <a:rPr lang="en-US" sz="1400" dirty="0">
                          <a:effectLst/>
                        </a:rPr>
                        <a:t>However, it uses radio signals instead of wires to connect systems together.</a:t>
                      </a:r>
                    </a:p>
                    <a:p>
                      <a:pPr marL="0" marR="0">
                        <a:lnSpc>
                          <a:spcPct val="107000"/>
                        </a:lnSpc>
                        <a:spcBef>
                          <a:spcPts val="0"/>
                        </a:spcBef>
                        <a:spcAft>
                          <a:spcPts val="0"/>
                        </a:spcAf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3"/>
                  </a:ext>
                </a:extLst>
              </a:tr>
              <a:tr h="302684">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Metropolitan Area Network (MAN)</a:t>
                      </a:r>
                      <a:endParaRPr lang="en-US" sz="14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metropolitan area network is a network that covers an area as small as a few city blocks to as large as an entire metropolitan city. </a:t>
                      </a:r>
                    </a:p>
                    <a:p>
                      <a:pPr marL="171450" marR="0" indent="-171450">
                        <a:lnSpc>
                          <a:spcPct val="107000"/>
                        </a:lnSpc>
                        <a:spcBef>
                          <a:spcPts val="0"/>
                        </a:spcBef>
                        <a:spcAft>
                          <a:spcPts val="0"/>
                        </a:spcAft>
                        <a:buFont typeface="Arial" charset="0"/>
                        <a:buChar char="•"/>
                      </a:pPr>
                      <a:r>
                        <a:rPr lang="en-US" sz="1400" dirty="0">
                          <a:effectLst/>
                        </a:rPr>
                        <a:t>MANs are typically owned and managed by a city as a public utility. </a:t>
                      </a:r>
                    </a:p>
                    <a:p>
                      <a:pPr marL="171450" marR="0" indent="-171450">
                        <a:lnSpc>
                          <a:spcPct val="107000"/>
                        </a:lnSpc>
                        <a:spcBef>
                          <a:spcPts val="0"/>
                        </a:spcBef>
                        <a:spcAft>
                          <a:spcPts val="0"/>
                        </a:spcAft>
                        <a:buFont typeface="Arial" charset="0"/>
                        <a:buChar char="•"/>
                      </a:pPr>
                      <a:r>
                        <a:rPr lang="en-US" sz="1400" dirty="0">
                          <a:effectLst/>
                        </a:rPr>
                        <a:t>Be aware that many IT professionals do not differentiate between a wide area network and a MAN, as they use essentially the same network technologies.</a:t>
                      </a:r>
                    </a:p>
                    <a:p>
                      <a:pPr marL="0" marR="0">
                        <a:lnSpc>
                          <a:spcPct val="107000"/>
                        </a:lnSpc>
                        <a:spcBef>
                          <a:spcPts val="0"/>
                        </a:spcBef>
                        <a:spcAft>
                          <a:spcPts val="0"/>
                        </a:spcAf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4"/>
                  </a:ext>
                </a:extLst>
              </a:tr>
              <a:tr h="153446">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Wide Area Network (WAN)</a:t>
                      </a:r>
                      <a:endParaRPr lang="en-US" sz="14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wide area network is a group of LANs that are geographically isolated, but are connected to form a large internetwork.</a:t>
                      </a:r>
                    </a:p>
                    <a:p>
                      <a:pPr marL="0" marR="0">
                        <a:lnSpc>
                          <a:spcPct val="107000"/>
                        </a:lnSpc>
                        <a:spcBef>
                          <a:spcPts val="0"/>
                        </a:spcBef>
                        <a:spcAft>
                          <a:spcPts val="0"/>
                        </a:spcAf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4D983D14-DFE7-4C23-9AE2-1623A5771019}"/>
              </a:ext>
            </a:extLst>
          </p:cNvPr>
          <p:cNvSpPr/>
          <p:nvPr/>
        </p:nvSpPr>
        <p:spPr>
          <a:xfrm>
            <a:off x="924699" y="416728"/>
            <a:ext cx="3550267" cy="369332"/>
          </a:xfrm>
          <a:prstGeom prst="rect">
            <a:avLst/>
          </a:prstGeom>
        </p:spPr>
        <p:txBody>
          <a:bodyPr wrap="none">
            <a:spAutoFit/>
          </a:bodyPr>
          <a:lstStyle/>
          <a:p>
            <a:r>
              <a:rPr lang="en-US" b="1" dirty="0"/>
              <a:t>6.1.4 Networking Facts (Continued)</a:t>
            </a:r>
            <a:endParaRPr lang="en-US" dirty="0"/>
          </a:p>
        </p:txBody>
      </p:sp>
    </p:spTree>
    <p:extLst>
      <p:ext uri="{BB962C8B-B14F-4D97-AF65-F5344CB8AC3E}">
        <p14:creationId xmlns:p14="http://schemas.microsoft.com/office/powerpoint/2010/main" val="1673687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3538"/>
            <a:ext cx="9601200" cy="1485900"/>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1371600" y="814647"/>
            <a:ext cx="9601200" cy="3581400"/>
          </a:xfrm>
        </p:spPr>
        <p:txBody>
          <a:bodyPr>
            <a:normAutofit/>
          </a:bodyPr>
          <a:lstStyle/>
          <a:p>
            <a:pPr lvl="0"/>
            <a:endParaRPr lang="en-US" dirty="0"/>
          </a:p>
          <a:p>
            <a:pPr lvl="0"/>
            <a:endParaRPr lang="en-US" dirty="0"/>
          </a:p>
          <a:p>
            <a:pPr lvl="0"/>
            <a:endParaRPr lang="en-US" dirty="0"/>
          </a:p>
          <a:p>
            <a:pPr lvl="0"/>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18554202"/>
              </p:ext>
            </p:extLst>
          </p:nvPr>
        </p:nvGraphicFramePr>
        <p:xfrm>
          <a:off x="1371599" y="814647"/>
          <a:ext cx="10166279" cy="4937760"/>
        </p:xfrm>
        <a:graphic>
          <a:graphicData uri="http://schemas.openxmlformats.org/drawingml/2006/table">
            <a:tbl>
              <a:tblPr firstRow="1" bandRow="1">
                <a:tableStyleId>{5C22544A-7EE6-4342-B048-85BDC9FD1C3A}</a:tableStyleId>
              </a:tblPr>
              <a:tblGrid>
                <a:gridCol w="1016627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a:t>Each network device is identified using a physical address. For Ethernet networks, the physical device address is the MAC address.</a:t>
                      </a:r>
                    </a:p>
                    <a:p>
                      <a:pPr>
                        <a:lnSpc>
                          <a:spcPct val="150000"/>
                        </a:lnSpc>
                      </a:pPr>
                      <a:endParaRPr lang="en-US" sz="1400" dirty="0"/>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The MAC address is a unique hexadecimal identifier burned into the ROM (physically assigned address) of every network interface.</a:t>
                      </a:r>
                    </a:p>
                    <a:p>
                      <a:pPr>
                        <a:lnSpc>
                          <a:spcPct val="150000"/>
                        </a:lnSpc>
                      </a:pPr>
                      <a:endParaRPr lang="en-US" sz="14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The MAC address is a 48-bit, 12-digit hexadecimal number (each number ranges from 0–9 or A–F).</a:t>
                      </a:r>
                    </a:p>
                    <a:p>
                      <a:pPr>
                        <a:lnSpc>
                          <a:spcPct val="150000"/>
                        </a:lnSpc>
                      </a:pPr>
                      <a:endParaRPr lang="en-US" sz="1400"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The address is often written as 00-B0-D0-06-BC-AC or 00B0.D006.BCAC (although dashes, periods, and colons can also be used to divide the MAC address segments).</a:t>
                      </a:r>
                    </a:p>
                    <a:p>
                      <a:pPr>
                        <a:lnSpc>
                          <a:spcPct val="150000"/>
                        </a:lnSpc>
                      </a:pPr>
                      <a:endParaRPr lang="en-US" sz="1400" dirty="0"/>
                    </a:p>
                  </a:txBody>
                  <a:tcPr/>
                </a:tc>
                <a:extLst>
                  <a:ext uri="{0D108BD9-81ED-4DB2-BD59-A6C34878D82A}">
                    <a16:rowId xmlns:a16="http://schemas.microsoft.com/office/drawing/2014/main" val="10003"/>
                  </a:ext>
                </a:extLst>
              </a:tr>
              <a:tr h="370840">
                <a:tc>
                  <a:txBody>
                    <a:bodyPr/>
                    <a:lstStyle/>
                    <a:p>
                      <a:pPr marL="285750" lvl="0" indent="-285750">
                        <a:lnSpc>
                          <a:spcPct val="150000"/>
                        </a:lnSpc>
                        <a:buFont typeface="Arial" charset="0"/>
                        <a:buChar char="•"/>
                      </a:pPr>
                      <a:r>
                        <a:rPr lang="en-US" sz="1400" dirty="0"/>
                        <a:t>The MAC address is guaranteed unique through design.</a:t>
                      </a:r>
                    </a:p>
                    <a:p>
                      <a:pPr marL="742950" lvl="1" indent="-285750">
                        <a:lnSpc>
                          <a:spcPct val="150000"/>
                        </a:lnSpc>
                        <a:buFont typeface="Arial" charset="0"/>
                        <a:buChar char="•"/>
                      </a:pPr>
                      <a:r>
                        <a:rPr lang="en-US" sz="1400" dirty="0"/>
                        <a:t>The first half (first 6 digits) of the MAC address is assigned to each manufacturer.</a:t>
                      </a:r>
                    </a:p>
                    <a:p>
                      <a:pPr marL="742950" lvl="1" indent="-285750">
                        <a:lnSpc>
                          <a:spcPct val="150000"/>
                        </a:lnSpc>
                        <a:buFont typeface="Arial" charset="0"/>
                        <a:buChar char="•"/>
                      </a:pPr>
                      <a:r>
                        <a:rPr lang="en-US" sz="1400" dirty="0"/>
                        <a:t>The manufacturer determines the rest of the address, assigning a unique value which identifies the host address.</a:t>
                      </a:r>
                    </a:p>
                    <a:p>
                      <a:pPr>
                        <a:lnSpc>
                          <a:spcPct val="150000"/>
                        </a:lnSpc>
                      </a:pP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1128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2" y="311728"/>
            <a:ext cx="9601200" cy="1485900"/>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1280160" y="906088"/>
            <a:ext cx="9601200" cy="3581400"/>
          </a:xfrm>
        </p:spPr>
        <p:txBody>
          <a:bodyPr>
            <a:normAutofit/>
          </a:bodyPr>
          <a:lstStyle/>
          <a:p>
            <a:pPr lvl="0"/>
            <a:endParaRPr lang="en-US" dirty="0"/>
          </a:p>
          <a:p>
            <a:pPr lvl="0"/>
            <a:endParaRPr lang="en-US" dirty="0"/>
          </a:p>
          <a:p>
            <a:pPr lvl="0"/>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3443453"/>
              </p:ext>
            </p:extLst>
          </p:nvPr>
        </p:nvGraphicFramePr>
        <p:xfrm>
          <a:off x="1197031" y="829888"/>
          <a:ext cx="10361395" cy="4409932"/>
        </p:xfrm>
        <a:graphic>
          <a:graphicData uri="http://schemas.openxmlformats.org/drawingml/2006/table">
            <a:tbl>
              <a:tblPr firstRow="1" bandRow="1">
                <a:tableStyleId>{5C22544A-7EE6-4342-B048-85BDC9FD1C3A}</a:tableStyleId>
              </a:tblPr>
              <a:tblGrid>
                <a:gridCol w="10361395">
                  <a:extLst>
                    <a:ext uri="{9D8B030D-6E8A-4147-A177-3AD203B41FA5}">
                      <a16:colId xmlns:a16="http://schemas.microsoft.com/office/drawing/2014/main" val="20000"/>
                    </a:ext>
                  </a:extLst>
                </a:gridCol>
              </a:tblGrid>
              <a:tr h="89552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dirty="0"/>
                        <a:t>A manufacturer that uses all of the addresses in the original assignment can apply for a new MAC address assignment.</a:t>
                      </a:r>
                    </a:p>
                    <a:p>
                      <a:pPr>
                        <a:lnSpc>
                          <a:spcPct val="150000"/>
                        </a:lnSpc>
                      </a:pPr>
                      <a:endParaRPr lang="en-US" sz="1400" dirty="0"/>
                    </a:p>
                  </a:txBody>
                  <a:tcPr/>
                </a:tc>
                <a:extLst>
                  <a:ext uri="{0D108BD9-81ED-4DB2-BD59-A6C34878D82A}">
                    <a16:rowId xmlns:a16="http://schemas.microsoft.com/office/drawing/2014/main" val="10000"/>
                  </a:ext>
                </a:extLst>
              </a:tr>
              <a:tr h="1309445">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Although some network cards allow you to change the MAC address (or specify one of your own choice), this is rarely done in practice.</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1"/>
                  </a:ext>
                </a:extLst>
              </a:tr>
              <a:tr h="895521">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When you change the network card, the host will have a new physical device address.</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2"/>
                  </a:ext>
                </a:extLst>
              </a:tr>
              <a:tr h="1309445">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When you move a device to another network, the physical address remains the same (as long as the network card has not been changed).</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9320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971" y="295102"/>
            <a:ext cx="9601200" cy="1485900"/>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1221971" y="806334"/>
            <a:ext cx="9601200" cy="3581400"/>
          </a:xfrm>
        </p:spPr>
        <p:txBody>
          <a:bodyPr/>
          <a:lstStyle/>
          <a:p>
            <a:pPr marL="0" indent="0">
              <a:buNone/>
            </a:pPr>
            <a:endParaRPr lang="en-US" dirty="0"/>
          </a:p>
          <a:p>
            <a:pPr lvl="1"/>
            <a:endParaRPr lang="en-US" dirty="0"/>
          </a:p>
          <a:p>
            <a:pPr lvl="0"/>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7809806"/>
              </p:ext>
            </p:extLst>
          </p:nvPr>
        </p:nvGraphicFramePr>
        <p:xfrm>
          <a:off x="1221971" y="806333"/>
          <a:ext cx="10357004" cy="4474583"/>
        </p:xfrm>
        <a:graphic>
          <a:graphicData uri="http://schemas.openxmlformats.org/drawingml/2006/table">
            <a:tbl>
              <a:tblPr firstRow="1" bandRow="1">
                <a:tableStyleId>{5C22544A-7EE6-4342-B048-85BDC9FD1C3A}</a:tableStyleId>
              </a:tblPr>
              <a:tblGrid>
                <a:gridCol w="10357004">
                  <a:extLst>
                    <a:ext uri="{9D8B030D-6E8A-4147-A177-3AD203B41FA5}">
                      <a16:colId xmlns:a16="http://schemas.microsoft.com/office/drawing/2014/main" val="20000"/>
                    </a:ext>
                  </a:extLst>
                </a:gridCol>
              </a:tblGrid>
              <a:tr h="1010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addition to the physical device address, two logical addresses are also used.</a:t>
                      </a:r>
                    </a:p>
                  </a:txBody>
                  <a:tcPr/>
                </a:tc>
                <a:extLst>
                  <a:ext uri="{0D108BD9-81ED-4DB2-BD59-A6C34878D82A}">
                    <a16:rowId xmlns:a16="http://schemas.microsoft.com/office/drawing/2014/main" val="10000"/>
                  </a:ext>
                </a:extLst>
              </a:tr>
              <a:tr h="1010390">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The logical </a:t>
                      </a:r>
                      <a:r>
                        <a:rPr lang="en-US" i="1" dirty="0"/>
                        <a:t>network</a:t>
                      </a:r>
                      <a:r>
                        <a:rPr lang="en-US" dirty="0"/>
                        <a:t> address identifies a network segment (called a </a:t>
                      </a:r>
                      <a:r>
                        <a:rPr lang="en-US" i="1" dirty="0"/>
                        <a:t>subnet</a:t>
                      </a:r>
                      <a:r>
                        <a:rPr lang="en-US" dirty="0"/>
                        <a:t>). </a:t>
                      </a:r>
                    </a:p>
                    <a:p>
                      <a:pPr marL="285750" indent="-285750">
                        <a:buFont typeface="Arial" charset="0"/>
                        <a:buChar char="•"/>
                      </a:pPr>
                      <a:endParaRPr lang="en-US" dirty="0"/>
                    </a:p>
                  </a:txBody>
                  <a:tcPr/>
                </a:tc>
                <a:extLst>
                  <a:ext uri="{0D108BD9-81ED-4DB2-BD59-A6C34878D82A}">
                    <a16:rowId xmlns:a16="http://schemas.microsoft.com/office/drawing/2014/main" val="10001"/>
                  </a:ext>
                </a:extLst>
              </a:tr>
              <a:tr h="1010390">
                <a:tc>
                  <a:txBody>
                    <a:bodyPr/>
                    <a:lstStyle/>
                    <a:p>
                      <a:pPr marL="7429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All devices on the same network segment share the same logical network address.</a:t>
                      </a:r>
                    </a:p>
                    <a:p>
                      <a:pPr marL="285750" indent="-285750">
                        <a:buFont typeface="Arial" charset="0"/>
                        <a:buChar char="•"/>
                      </a:pPr>
                      <a:endParaRPr lang="en-US" dirty="0"/>
                    </a:p>
                  </a:txBody>
                  <a:tcPr/>
                </a:tc>
                <a:extLst>
                  <a:ext uri="{0D108BD9-81ED-4DB2-BD59-A6C34878D82A}">
                    <a16:rowId xmlns:a16="http://schemas.microsoft.com/office/drawing/2014/main" val="10002"/>
                  </a:ext>
                </a:extLst>
              </a:tr>
              <a:tr h="1443413">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The logical </a:t>
                      </a:r>
                      <a:r>
                        <a:rPr lang="en-US" i="1" dirty="0"/>
                        <a:t>host</a:t>
                      </a:r>
                      <a:r>
                        <a:rPr lang="en-US" dirty="0"/>
                        <a:t> address identifies a specific host on the network. Each device must have a unique logical host address.</a:t>
                      </a:r>
                    </a:p>
                    <a:p>
                      <a:pPr marL="285750" indent="-285750">
                        <a:buFont typeface="Arial" charset="0"/>
                        <a:buChar char="•"/>
                      </a:pP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4698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0239"/>
            <a:ext cx="9601200" cy="639919"/>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1371600" y="1043189"/>
            <a:ext cx="9601200" cy="5004515"/>
          </a:xfrm>
        </p:spPr>
        <p:txBody>
          <a:bodyPr>
            <a:normAutofit/>
          </a:bodyPr>
          <a:lstStyle/>
          <a:p>
            <a:pPr lvl="0"/>
            <a:endParaRPr lang="en-US" sz="2500" dirty="0"/>
          </a:p>
          <a:p>
            <a:pPr lvl="1"/>
            <a:endParaRPr lang="en-US" sz="2500" dirty="0"/>
          </a:p>
          <a:p>
            <a:pPr lvl="0"/>
            <a:endParaRPr lang="en-US" sz="25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623001"/>
              </p:ext>
            </p:extLst>
          </p:nvPr>
        </p:nvGraphicFramePr>
        <p:xfrm>
          <a:off x="1371600" y="781311"/>
          <a:ext cx="10238198" cy="4619813"/>
        </p:xfrm>
        <a:graphic>
          <a:graphicData uri="http://schemas.openxmlformats.org/drawingml/2006/table">
            <a:tbl>
              <a:tblPr firstRow="1" bandRow="1">
                <a:tableStyleId>{5C22544A-7EE6-4342-B048-85BDC9FD1C3A}</a:tableStyleId>
              </a:tblPr>
              <a:tblGrid>
                <a:gridCol w="10238198">
                  <a:extLst>
                    <a:ext uri="{9D8B030D-6E8A-4147-A177-3AD203B41FA5}">
                      <a16:colId xmlns:a16="http://schemas.microsoft.com/office/drawing/2014/main" val="20000"/>
                    </a:ext>
                  </a:extLst>
                </a:gridCol>
              </a:tblGrid>
              <a:tr h="940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format for the logical addresses used depends on the protocol suite. With TCP/IP, the logical network and logical host addresses are combined into a single address called the IP address. </a:t>
                      </a:r>
                    </a:p>
                    <a:p>
                      <a:endParaRPr lang="en-US" sz="1400" dirty="0"/>
                    </a:p>
                  </a:txBody>
                  <a:tcPr/>
                </a:tc>
                <a:extLst>
                  <a:ext uri="{0D108BD9-81ED-4DB2-BD59-A6C34878D82A}">
                    <a16:rowId xmlns:a16="http://schemas.microsoft.com/office/drawing/2014/main" val="10000"/>
                  </a:ext>
                </a:extLst>
              </a:tr>
              <a:tr h="291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 IP address:</a:t>
                      </a:r>
                    </a:p>
                  </a:txBody>
                  <a:tcPr/>
                </a:tc>
                <a:extLst>
                  <a:ext uri="{0D108BD9-81ED-4DB2-BD59-A6C34878D82A}">
                    <a16:rowId xmlns:a16="http://schemas.microsoft.com/office/drawing/2014/main" val="10001"/>
                  </a:ext>
                </a:extLst>
              </a:tr>
              <a:tr h="666279">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Is a 32-bit binary number represented as four octets (four 8-bit numbers). Each octet is separated by a period.</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1375547">
                <a:tc>
                  <a:txBody>
                    <a:bodyPr/>
                    <a:lstStyle/>
                    <a:p>
                      <a:pPr marL="285750" lvl="0" indent="-285750">
                        <a:buFont typeface="Arial" charset="0"/>
                        <a:buChar char="•"/>
                      </a:pPr>
                      <a:r>
                        <a:rPr lang="en-US" sz="1400" dirty="0"/>
                        <a:t>Can be represented in one of two ways:</a:t>
                      </a:r>
                    </a:p>
                    <a:p>
                      <a:pPr marL="285750" lvl="0" indent="-285750">
                        <a:buFont typeface="Arial" charset="0"/>
                        <a:buChar char="•"/>
                      </a:pPr>
                      <a:endParaRPr lang="en-US" sz="1400" dirty="0"/>
                    </a:p>
                    <a:p>
                      <a:pPr marL="742950" lvl="1" indent="-285750">
                        <a:buFont typeface="Arial" charset="0"/>
                        <a:buChar char="•"/>
                      </a:pPr>
                      <a:r>
                        <a:rPr lang="en-US" sz="1400" dirty="0"/>
                        <a:t>Decimal (e.g., 131.107.2.200). In decimal notation, each octet must be between 0 and 255.</a:t>
                      </a:r>
                    </a:p>
                    <a:p>
                      <a:pPr marL="742950" lvl="1" indent="-285750">
                        <a:buFont typeface="Arial" charset="0"/>
                        <a:buChar char="•"/>
                      </a:pPr>
                      <a:endParaRPr lang="en-US" sz="1400" dirty="0"/>
                    </a:p>
                    <a:p>
                      <a:pPr marL="742950" lvl="1" indent="-285750">
                        <a:buFont typeface="Arial" charset="0"/>
                        <a:buChar char="•"/>
                      </a:pPr>
                      <a:r>
                        <a:rPr lang="en-US" sz="1400" dirty="0"/>
                        <a:t>Binary (e.g., 10000011.01101011.00000010.11001000). In binary notation, each octet is an 8-digit number.</a:t>
                      </a:r>
                    </a:p>
                  </a:txBody>
                  <a:tcPr/>
                </a:tc>
                <a:extLst>
                  <a:ext uri="{0D108BD9-81ED-4DB2-BD59-A6C34878D82A}">
                    <a16:rowId xmlns:a16="http://schemas.microsoft.com/office/drawing/2014/main" val="10003"/>
                  </a:ext>
                </a:extLst>
              </a:tr>
              <a:tr h="666279">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Includes both the network address and the host address.</a:t>
                      </a:r>
                    </a:p>
                    <a:p>
                      <a:pPr marL="285750" indent="-285750">
                        <a:buFont typeface="Arial" charset="0"/>
                        <a:buChar char="•"/>
                      </a:pPr>
                      <a:endParaRPr lang="en-US" sz="1400" dirty="0"/>
                    </a:p>
                  </a:txBody>
                  <a:tcPr/>
                </a:tc>
                <a:extLst>
                  <a:ext uri="{0D108BD9-81ED-4DB2-BD59-A6C34878D82A}">
                    <a16:rowId xmlns:a16="http://schemas.microsoft.com/office/drawing/2014/main" val="10004"/>
                  </a:ext>
                </a:extLst>
              </a:tr>
              <a:tr h="666279">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Uses a </a:t>
                      </a:r>
                      <a:r>
                        <a:rPr lang="en-US" sz="1400" i="1" dirty="0"/>
                        <a:t>subnet mask</a:t>
                      </a:r>
                      <a:r>
                        <a:rPr lang="en-US" sz="1400" dirty="0"/>
                        <a:t> to differentiate the network and host addresses.</a:t>
                      </a:r>
                    </a:p>
                    <a:p>
                      <a:pPr marL="285750" indent="-285750">
                        <a:buFont typeface="Arial" charset="0"/>
                        <a:buChar char="•"/>
                      </a:pP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1662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0" y="184508"/>
            <a:ext cx="9601200" cy="1485900"/>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856210" y="652647"/>
            <a:ext cx="9601200" cy="910146"/>
          </a:xfrm>
        </p:spPr>
        <p:txBody>
          <a:bodyPr/>
          <a:lstStyle/>
          <a:p>
            <a:pPr marL="0" indent="0">
              <a:buNone/>
            </a:pPr>
            <a:r>
              <a:rPr lang="en-US" dirty="0"/>
              <a:t>IP addresses use default classes that includes a default subnet mask value. The </a:t>
            </a:r>
            <a:r>
              <a:rPr lang="en-US" i="1" dirty="0"/>
              <a:t>class</a:t>
            </a:r>
            <a:r>
              <a:rPr lang="en-US" dirty="0"/>
              <a:t> defines the default network address portion of the IP address.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59175505"/>
              </p:ext>
            </p:extLst>
          </p:nvPr>
        </p:nvGraphicFramePr>
        <p:xfrm>
          <a:off x="965823" y="1562793"/>
          <a:ext cx="10430553" cy="3266706"/>
        </p:xfrm>
        <a:graphic>
          <a:graphicData uri="http://schemas.openxmlformats.org/drawingml/2006/table">
            <a:tbl>
              <a:tblPr firstRow="1" bandRow="1">
                <a:tableStyleId>{5C22544A-7EE6-4342-B048-85BDC9FD1C3A}</a:tableStyleId>
              </a:tblPr>
              <a:tblGrid>
                <a:gridCol w="3476851">
                  <a:extLst>
                    <a:ext uri="{9D8B030D-6E8A-4147-A177-3AD203B41FA5}">
                      <a16:colId xmlns:a16="http://schemas.microsoft.com/office/drawing/2014/main" val="20000"/>
                    </a:ext>
                  </a:extLst>
                </a:gridCol>
                <a:gridCol w="3476851">
                  <a:extLst>
                    <a:ext uri="{9D8B030D-6E8A-4147-A177-3AD203B41FA5}">
                      <a16:colId xmlns:a16="http://schemas.microsoft.com/office/drawing/2014/main" val="20001"/>
                    </a:ext>
                  </a:extLst>
                </a:gridCol>
                <a:gridCol w="3476851">
                  <a:extLst>
                    <a:ext uri="{9D8B030D-6E8A-4147-A177-3AD203B41FA5}">
                      <a16:colId xmlns:a16="http://schemas.microsoft.com/office/drawing/2014/main" val="20002"/>
                    </a:ext>
                  </a:extLst>
                </a:gridCol>
              </a:tblGrid>
              <a:tr h="544451">
                <a:tc>
                  <a:txBody>
                    <a:bodyPr/>
                    <a:lstStyle/>
                    <a:p>
                      <a:pPr algn="ctr"/>
                      <a:r>
                        <a:rPr lang="en-US" sz="1800" b="1" kern="1200" dirty="0">
                          <a:solidFill>
                            <a:schemeClr val="lt1"/>
                          </a:solidFill>
                          <a:effectLst/>
                          <a:latin typeface="+mn-lt"/>
                          <a:ea typeface="+mn-ea"/>
                          <a:cs typeface="+mn-cs"/>
                        </a:rPr>
                        <a:t>Address Range</a:t>
                      </a:r>
                      <a:r>
                        <a:rPr lang="en-US" dirty="0">
                          <a:effectLst/>
                        </a:rPr>
                        <a:t> </a:t>
                      </a:r>
                      <a:endParaRPr lang="en-US" dirty="0"/>
                    </a:p>
                  </a:txBody>
                  <a:tcPr/>
                </a:tc>
                <a:tc>
                  <a:txBody>
                    <a:bodyPr/>
                    <a:lstStyle/>
                    <a:p>
                      <a:pPr algn="ctr"/>
                      <a:r>
                        <a:rPr lang="en-US" sz="1800" b="1" kern="1200" dirty="0">
                          <a:solidFill>
                            <a:schemeClr val="lt1"/>
                          </a:solidFill>
                          <a:effectLst/>
                          <a:latin typeface="+mn-lt"/>
                          <a:ea typeface="+mn-ea"/>
                          <a:cs typeface="+mn-cs"/>
                        </a:rPr>
                        <a:t>Default Class</a:t>
                      </a:r>
                      <a:r>
                        <a:rPr lang="en-US" dirty="0">
                          <a:effectLst/>
                        </a:rPr>
                        <a:t> </a:t>
                      </a:r>
                      <a:endParaRPr lang="en-US" dirty="0"/>
                    </a:p>
                  </a:txBody>
                  <a:tcPr/>
                </a:tc>
                <a:tc>
                  <a:txBody>
                    <a:bodyPr/>
                    <a:lstStyle/>
                    <a:p>
                      <a:pPr algn="ctr"/>
                      <a:r>
                        <a:rPr lang="en-US" sz="1800" b="1" kern="1200" dirty="0">
                          <a:solidFill>
                            <a:schemeClr val="lt1"/>
                          </a:solidFill>
                          <a:effectLst/>
                          <a:latin typeface="+mn-lt"/>
                          <a:ea typeface="+mn-ea"/>
                          <a:cs typeface="+mn-cs"/>
                        </a:rPr>
                        <a:t>Default Subnet Mask</a:t>
                      </a:r>
                      <a:r>
                        <a:rPr lang="en-US" dirty="0">
                          <a:effectLst/>
                        </a:rPr>
                        <a:t> </a:t>
                      </a:r>
                      <a:endParaRPr lang="en-US" dirty="0"/>
                    </a:p>
                  </a:txBody>
                  <a:tcPr/>
                </a:tc>
                <a:extLst>
                  <a:ext uri="{0D108BD9-81ED-4DB2-BD59-A6C34878D82A}">
                    <a16:rowId xmlns:a16="http://schemas.microsoft.com/office/drawing/2014/main" val="10000"/>
                  </a:ext>
                </a:extLst>
              </a:tr>
              <a:tr h="544451">
                <a:tc>
                  <a:txBody>
                    <a:bodyPr/>
                    <a:lstStyle/>
                    <a:p>
                      <a:pPr algn="ctr"/>
                      <a:r>
                        <a:rPr lang="en-US" sz="1800" kern="1200" dirty="0">
                          <a:solidFill>
                            <a:schemeClr val="dk1"/>
                          </a:solidFill>
                          <a:effectLst/>
                          <a:latin typeface="+mn-lt"/>
                          <a:ea typeface="+mn-ea"/>
                          <a:cs typeface="+mn-cs"/>
                        </a:rPr>
                        <a:t>1.0.0.0 to 126.255.255.255</a:t>
                      </a:r>
                      <a:r>
                        <a:rPr lang="en-US" dirty="0">
                          <a:effectLst/>
                        </a:rPr>
                        <a:t> </a:t>
                      </a:r>
                      <a:endParaRPr lang="en-US" dirty="0"/>
                    </a:p>
                  </a:txBody>
                  <a:tcPr/>
                </a:tc>
                <a:tc>
                  <a:txBody>
                    <a:bodyPr/>
                    <a:lstStyle/>
                    <a:p>
                      <a:pPr algn="ctr"/>
                      <a:r>
                        <a:rPr lang="en-US" dirty="0"/>
                        <a:t>A</a:t>
                      </a:r>
                    </a:p>
                  </a:txBody>
                  <a:tcPr/>
                </a:tc>
                <a:tc>
                  <a:txBody>
                    <a:bodyPr/>
                    <a:lstStyle/>
                    <a:p>
                      <a:pPr algn="ctr"/>
                      <a:r>
                        <a:rPr lang="en-US" sz="1800" kern="1200" dirty="0">
                          <a:solidFill>
                            <a:schemeClr val="dk1"/>
                          </a:solidFill>
                          <a:effectLst/>
                          <a:latin typeface="+mn-lt"/>
                          <a:ea typeface="+mn-ea"/>
                          <a:cs typeface="+mn-cs"/>
                        </a:rPr>
                        <a:t>255.0.0.0</a:t>
                      </a:r>
                      <a:r>
                        <a:rPr lang="en-US" dirty="0">
                          <a:effectLst/>
                        </a:rPr>
                        <a:t> </a:t>
                      </a:r>
                      <a:endParaRPr lang="en-US" dirty="0"/>
                    </a:p>
                  </a:txBody>
                  <a:tcPr/>
                </a:tc>
                <a:extLst>
                  <a:ext uri="{0D108BD9-81ED-4DB2-BD59-A6C34878D82A}">
                    <a16:rowId xmlns:a16="http://schemas.microsoft.com/office/drawing/2014/main" val="10001"/>
                  </a:ext>
                </a:extLst>
              </a:tr>
              <a:tr h="544451">
                <a:tc>
                  <a:txBody>
                    <a:bodyPr/>
                    <a:lstStyle/>
                    <a:p>
                      <a:pPr algn="ctr"/>
                      <a:r>
                        <a:rPr lang="en-US" sz="1800" kern="1200" dirty="0">
                          <a:solidFill>
                            <a:schemeClr val="dk1"/>
                          </a:solidFill>
                          <a:effectLst/>
                          <a:latin typeface="+mn-lt"/>
                          <a:ea typeface="+mn-ea"/>
                          <a:cs typeface="+mn-cs"/>
                        </a:rPr>
                        <a:t>128.0.0.0 to 191.255.255.255</a:t>
                      </a:r>
                      <a:r>
                        <a:rPr lang="en-US" dirty="0">
                          <a:effectLst/>
                        </a:rPr>
                        <a:t> </a:t>
                      </a:r>
                      <a:endParaRPr lang="en-US" dirty="0"/>
                    </a:p>
                  </a:txBody>
                  <a:tcPr/>
                </a:tc>
                <a:tc>
                  <a:txBody>
                    <a:bodyPr/>
                    <a:lstStyle/>
                    <a:p>
                      <a:pPr algn="ctr"/>
                      <a:r>
                        <a:rPr lang="en-US" dirty="0"/>
                        <a:t>B</a:t>
                      </a:r>
                    </a:p>
                  </a:txBody>
                  <a:tcPr/>
                </a:tc>
                <a:tc>
                  <a:txBody>
                    <a:bodyPr/>
                    <a:lstStyle/>
                    <a:p>
                      <a:pPr algn="ctr"/>
                      <a:r>
                        <a:rPr lang="en-US" sz="1800" kern="1200" dirty="0">
                          <a:solidFill>
                            <a:schemeClr val="dk1"/>
                          </a:solidFill>
                          <a:effectLst/>
                          <a:latin typeface="+mn-lt"/>
                          <a:ea typeface="+mn-ea"/>
                          <a:cs typeface="+mn-cs"/>
                        </a:rPr>
                        <a:t>255.255.0.0</a:t>
                      </a:r>
                      <a:r>
                        <a:rPr lang="en-US" dirty="0">
                          <a:effectLst/>
                        </a:rPr>
                        <a:t> </a:t>
                      </a:r>
                      <a:endParaRPr lang="en-US" dirty="0"/>
                    </a:p>
                  </a:txBody>
                  <a:tcPr/>
                </a:tc>
                <a:extLst>
                  <a:ext uri="{0D108BD9-81ED-4DB2-BD59-A6C34878D82A}">
                    <a16:rowId xmlns:a16="http://schemas.microsoft.com/office/drawing/2014/main" val="10002"/>
                  </a:ext>
                </a:extLst>
              </a:tr>
              <a:tr h="544451">
                <a:tc>
                  <a:txBody>
                    <a:bodyPr/>
                    <a:lstStyle/>
                    <a:p>
                      <a:pPr algn="ctr"/>
                      <a:r>
                        <a:rPr lang="en-US" sz="1800" kern="1200" dirty="0">
                          <a:solidFill>
                            <a:schemeClr val="dk1"/>
                          </a:solidFill>
                          <a:effectLst/>
                          <a:latin typeface="+mn-lt"/>
                          <a:ea typeface="+mn-ea"/>
                          <a:cs typeface="+mn-cs"/>
                        </a:rPr>
                        <a:t>192.0.0.0 to 223.255.255.255</a:t>
                      </a:r>
                      <a:r>
                        <a:rPr lang="en-US" dirty="0">
                          <a:effectLst/>
                        </a:rPr>
                        <a:t> </a:t>
                      </a:r>
                      <a:endParaRPr lang="en-US" dirty="0"/>
                    </a:p>
                  </a:txBody>
                  <a:tcPr/>
                </a:tc>
                <a:tc>
                  <a:txBody>
                    <a:bodyPr/>
                    <a:lstStyle/>
                    <a:p>
                      <a:pPr algn="ctr"/>
                      <a:r>
                        <a:rPr lang="en-US" dirty="0"/>
                        <a:t>C</a:t>
                      </a:r>
                    </a:p>
                  </a:txBody>
                  <a:tcPr/>
                </a:tc>
                <a:tc>
                  <a:txBody>
                    <a:bodyPr/>
                    <a:lstStyle/>
                    <a:p>
                      <a:pPr algn="ctr"/>
                      <a:r>
                        <a:rPr lang="en-US" sz="1800" kern="1200" dirty="0">
                          <a:solidFill>
                            <a:schemeClr val="dk1"/>
                          </a:solidFill>
                          <a:effectLst/>
                          <a:latin typeface="+mn-lt"/>
                          <a:ea typeface="+mn-ea"/>
                          <a:cs typeface="+mn-cs"/>
                        </a:rPr>
                        <a:t>255.255.255.0</a:t>
                      </a:r>
                      <a:r>
                        <a:rPr lang="en-US" dirty="0">
                          <a:effectLst/>
                        </a:rPr>
                        <a:t> </a:t>
                      </a:r>
                      <a:endParaRPr lang="en-US" dirty="0"/>
                    </a:p>
                  </a:txBody>
                  <a:tcPr/>
                </a:tc>
                <a:extLst>
                  <a:ext uri="{0D108BD9-81ED-4DB2-BD59-A6C34878D82A}">
                    <a16:rowId xmlns:a16="http://schemas.microsoft.com/office/drawing/2014/main" val="10003"/>
                  </a:ext>
                </a:extLst>
              </a:tr>
              <a:tr h="544451">
                <a:tc>
                  <a:txBody>
                    <a:bodyPr/>
                    <a:lstStyle/>
                    <a:p>
                      <a:pPr algn="ctr"/>
                      <a:r>
                        <a:rPr lang="en-US" sz="1800" kern="1200" dirty="0">
                          <a:solidFill>
                            <a:schemeClr val="dk1"/>
                          </a:solidFill>
                          <a:effectLst/>
                          <a:latin typeface="+mn-lt"/>
                          <a:ea typeface="+mn-ea"/>
                          <a:cs typeface="+mn-cs"/>
                        </a:rPr>
                        <a:t>224.0.0.0 to 239.255.255.255</a:t>
                      </a:r>
                      <a:r>
                        <a:rPr lang="en-US" dirty="0">
                          <a:effectLst/>
                        </a:rPr>
                        <a:t> </a:t>
                      </a:r>
                      <a:endParaRPr lang="en-US" dirty="0"/>
                    </a:p>
                  </a:txBody>
                  <a:tcPr/>
                </a:tc>
                <a:tc>
                  <a:txBody>
                    <a:bodyPr/>
                    <a:lstStyle/>
                    <a:p>
                      <a:pPr algn="ctr"/>
                      <a:r>
                        <a:rPr lang="en-US" dirty="0"/>
                        <a:t>D</a:t>
                      </a:r>
                    </a:p>
                  </a:txBody>
                  <a:tcPr/>
                </a:tc>
                <a:tc>
                  <a:txBody>
                    <a:bodyPr/>
                    <a:lstStyle/>
                    <a:p>
                      <a:pPr algn="ctr"/>
                      <a:r>
                        <a:rPr lang="en-US" sz="1800" kern="1200" dirty="0">
                          <a:solidFill>
                            <a:schemeClr val="dk1"/>
                          </a:solidFill>
                          <a:effectLst/>
                          <a:latin typeface="+mn-lt"/>
                          <a:ea typeface="+mn-ea"/>
                          <a:cs typeface="+mn-cs"/>
                        </a:rPr>
                        <a:t>N/A</a:t>
                      </a:r>
                      <a:r>
                        <a:rPr lang="en-US" dirty="0">
                          <a:effectLst/>
                        </a:rPr>
                        <a:t> </a:t>
                      </a:r>
                      <a:endParaRPr lang="en-US" dirty="0"/>
                    </a:p>
                  </a:txBody>
                  <a:tcPr/>
                </a:tc>
                <a:extLst>
                  <a:ext uri="{0D108BD9-81ED-4DB2-BD59-A6C34878D82A}">
                    <a16:rowId xmlns:a16="http://schemas.microsoft.com/office/drawing/2014/main" val="10004"/>
                  </a:ext>
                </a:extLst>
              </a:tr>
              <a:tr h="544451">
                <a:tc>
                  <a:txBody>
                    <a:bodyPr/>
                    <a:lstStyle/>
                    <a:p>
                      <a:pPr algn="ctr"/>
                      <a:r>
                        <a:rPr lang="en-US" sz="1800" kern="1200" dirty="0">
                          <a:solidFill>
                            <a:schemeClr val="dk1"/>
                          </a:solidFill>
                          <a:effectLst/>
                          <a:latin typeface="+mn-lt"/>
                          <a:ea typeface="+mn-ea"/>
                          <a:cs typeface="+mn-cs"/>
                        </a:rPr>
                        <a:t>240.0.0.0 to 255.255.255.255</a:t>
                      </a:r>
                      <a:r>
                        <a:rPr lang="en-US" dirty="0">
                          <a:effectLst/>
                        </a:rPr>
                        <a:t> </a:t>
                      </a:r>
                      <a:endParaRPr lang="en-US" dirty="0"/>
                    </a:p>
                  </a:txBody>
                  <a:tcPr/>
                </a:tc>
                <a:tc>
                  <a:txBody>
                    <a:bodyPr/>
                    <a:lstStyle/>
                    <a:p>
                      <a:pPr algn="ctr"/>
                      <a:r>
                        <a:rPr lang="en-US" dirty="0"/>
                        <a:t>E</a:t>
                      </a:r>
                    </a:p>
                  </a:txBody>
                  <a:tcPr/>
                </a:tc>
                <a:tc>
                  <a:txBody>
                    <a:bodyPr/>
                    <a:lstStyle/>
                    <a:p>
                      <a:pPr algn="ctr"/>
                      <a:r>
                        <a:rPr lang="en-US" sz="1800" kern="1200" dirty="0">
                          <a:solidFill>
                            <a:schemeClr val="dk1"/>
                          </a:solidFill>
                          <a:effectLst/>
                          <a:latin typeface="+mn-lt"/>
                          <a:ea typeface="+mn-ea"/>
                          <a:cs typeface="+mn-cs"/>
                        </a:rPr>
                        <a:t>N/A</a:t>
                      </a:r>
                      <a:r>
                        <a:rPr lang="en-US" dirty="0">
                          <a:effectLst/>
                        </a:rPr>
                        <a:t> </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5507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221"/>
            <a:ext cx="9601200" cy="1485900"/>
          </a:xfrm>
        </p:spPr>
        <p:txBody>
          <a:bodyPr>
            <a:normAutofit/>
          </a:bodyPr>
          <a:lstStyle/>
          <a:p>
            <a:r>
              <a:rPr lang="en-US" sz="2000" b="1" dirty="0"/>
              <a:t>6.5.3 Addressing Facts (Continued)</a:t>
            </a:r>
            <a:endParaRPr lang="en-US" sz="2000" dirty="0"/>
          </a:p>
        </p:txBody>
      </p:sp>
      <p:sp>
        <p:nvSpPr>
          <p:cNvPr id="3" name="Content Placeholder 2"/>
          <p:cNvSpPr>
            <a:spLocks noGrp="1"/>
          </p:cNvSpPr>
          <p:nvPr>
            <p:ph idx="1"/>
          </p:nvPr>
        </p:nvSpPr>
        <p:spPr>
          <a:xfrm>
            <a:off x="838200" y="769908"/>
            <a:ext cx="10515600" cy="4647094"/>
          </a:xfrm>
        </p:spPr>
        <p:txBody>
          <a:bodyPr>
            <a:normAutofit/>
          </a:bodyPr>
          <a:lstStyle/>
          <a:p>
            <a:pPr marL="0" indent="0">
              <a:buNone/>
            </a:pPr>
            <a:endParaRPr lang="en-US" dirty="0"/>
          </a:p>
          <a:p>
            <a:endParaRPr lang="en-US" dirty="0"/>
          </a:p>
          <a:p>
            <a:pPr marL="0" indent="0">
              <a:buNone/>
            </a:pPr>
            <a:r>
              <a:rPr lang="en-US" dirty="0"/>
              <a:t>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0963459"/>
              </p:ext>
            </p:extLst>
          </p:nvPr>
        </p:nvGraphicFramePr>
        <p:xfrm>
          <a:off x="963486" y="578855"/>
          <a:ext cx="10543569" cy="4754880"/>
        </p:xfrm>
        <a:graphic>
          <a:graphicData uri="http://schemas.openxmlformats.org/drawingml/2006/table">
            <a:tbl>
              <a:tblPr firstRow="1" bandRow="1">
                <a:tableStyleId>{5C22544A-7EE6-4342-B048-85BDC9FD1C3A}</a:tableStyleId>
              </a:tblPr>
              <a:tblGrid>
                <a:gridCol w="10543569">
                  <a:extLst>
                    <a:ext uri="{9D8B030D-6E8A-4147-A177-3AD203B41FA5}">
                      <a16:colId xmlns:a16="http://schemas.microsoft.com/office/drawing/2014/main" val="20000"/>
                    </a:ext>
                  </a:extLst>
                </a:gridCol>
              </a:tblGrid>
              <a:tr h="299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IP address 192.168.6.11 is an example of a Class C address, which uses a default mask of 255.255.255.0. </a:t>
                      </a:r>
                    </a:p>
                    <a:p>
                      <a:endParaRPr lang="en-US" dirty="0"/>
                    </a:p>
                  </a:txBody>
                  <a:tcPr/>
                </a:tc>
                <a:extLst>
                  <a:ext uri="{0D108BD9-81ED-4DB2-BD59-A6C34878D82A}">
                    <a16:rowId xmlns:a16="http://schemas.microsoft.com/office/drawing/2014/main" val="10000"/>
                  </a:ext>
                </a:extLst>
              </a:tr>
              <a:tr h="370840">
                <a:tc>
                  <a:txBody>
                    <a:bodyPr/>
                    <a:lstStyle/>
                    <a:p>
                      <a:pPr marL="742950" lvl="1" indent="-285750">
                        <a:buFont typeface="Arial" charset="0"/>
                        <a:buChar char="•"/>
                      </a:pPr>
                      <a:r>
                        <a:rPr lang="en-US" dirty="0"/>
                        <a:t>With this address, the network address is 192.168.6.0, and the host address is 11.</a:t>
                      </a:r>
                    </a:p>
                    <a:p>
                      <a:pPr marL="285750" indent="-285750">
                        <a:buFont typeface="Arial" charset="0"/>
                        <a:buChar char="•"/>
                      </a:pPr>
                      <a:endParaRPr lang="en-US" dirty="0"/>
                    </a:p>
                    <a:p>
                      <a:pPr marL="742950" lvl="1" indent="-285750">
                        <a:buFont typeface="Arial" charset="0"/>
                        <a:buChar char="•"/>
                      </a:pPr>
                      <a:r>
                        <a:rPr lang="en-US" dirty="0"/>
                        <a:t>Know that the address range from 0.0.0.0 to 0.255.255.255 is reserved for broadcast messages to the current network. </a:t>
                      </a:r>
                    </a:p>
                    <a:p>
                      <a:pPr marL="285750" indent="-285750">
                        <a:buFont typeface="Arial" charset="0"/>
                        <a:buChar char="•"/>
                      </a:pPr>
                      <a:endParaRPr lang="en-US" dirty="0"/>
                    </a:p>
                    <a:p>
                      <a:pPr marL="742950" lvl="1" indent="-285750">
                        <a:buFont typeface="Arial" charset="0"/>
                        <a:buChar char="•"/>
                      </a:pPr>
                      <a:r>
                        <a:rPr lang="en-US" dirty="0"/>
                        <a:t>The address range from 127.0.0.0 to 127.255.255.255 is reserved for loopback addresses to the local host.</a:t>
                      </a:r>
                    </a:p>
                    <a:p>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 of using the default subnet mask, it is possible to use custom subnet masks to define different network addresses.</a:t>
                      </a:r>
                    </a:p>
                    <a:p>
                      <a:endParaRPr lang="en-US" dirty="0"/>
                    </a:p>
                  </a:txBody>
                  <a:tcPr/>
                </a:tc>
                <a:extLst>
                  <a:ext uri="{0D108BD9-81ED-4DB2-BD59-A6C34878D82A}">
                    <a16:rowId xmlns:a16="http://schemas.microsoft.com/office/drawing/2014/main" val="10002"/>
                  </a:ext>
                </a:extLst>
              </a:tr>
              <a:tr h="370840">
                <a:tc>
                  <a:txBody>
                    <a:bodyPr/>
                    <a:lstStyle/>
                    <a:p>
                      <a:pPr marL="7429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This process is called </a:t>
                      </a:r>
                      <a:r>
                        <a:rPr lang="en-US" i="1" dirty="0" err="1"/>
                        <a:t>subnetting</a:t>
                      </a:r>
                      <a:r>
                        <a:rPr lang="en-US" dirty="0"/>
                        <a:t>.</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1929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282"/>
            <a:ext cx="9601200" cy="614966"/>
          </a:xfrm>
        </p:spPr>
        <p:txBody>
          <a:bodyPr>
            <a:normAutofit fontScale="90000"/>
          </a:bodyPr>
          <a:lstStyle/>
          <a:p>
            <a:r>
              <a:rPr lang="en-US" sz="2200" b="1" dirty="0"/>
              <a:t>6.5.5 TCP/IP Protocol Facts</a:t>
            </a:r>
            <a:br>
              <a:rPr lang="en-US" b="1" dirty="0"/>
            </a:br>
            <a:endParaRPr lang="en-US" dirty="0"/>
          </a:p>
        </p:txBody>
      </p:sp>
      <p:sp>
        <p:nvSpPr>
          <p:cNvPr id="3" name="Content Placeholder 2"/>
          <p:cNvSpPr>
            <a:spLocks noGrp="1"/>
          </p:cNvSpPr>
          <p:nvPr>
            <p:ph idx="1"/>
          </p:nvPr>
        </p:nvSpPr>
        <p:spPr>
          <a:xfrm>
            <a:off x="1371600" y="676141"/>
            <a:ext cx="9601200" cy="3581400"/>
          </a:xfrm>
        </p:spPr>
        <p:txBody>
          <a:bodyPr>
            <a:normAutofit/>
          </a:bodyPr>
          <a:lstStyle/>
          <a:p>
            <a:r>
              <a:rPr lang="en-US" sz="1400" dirty="0"/>
              <a:t>A </a:t>
            </a:r>
            <a:r>
              <a:rPr lang="en-US" sz="1400" i="1" dirty="0"/>
              <a:t>protocol</a:t>
            </a:r>
            <a:r>
              <a:rPr lang="en-US" sz="1400" dirty="0"/>
              <a:t> is a rule that identifies some aspect of how computers communicate on a network. </a:t>
            </a:r>
          </a:p>
          <a:p>
            <a:pPr lvl="1"/>
            <a:r>
              <a:rPr lang="en-US" sz="1400" dirty="0"/>
              <a:t>For two computers to communicate, they must be using the same protocols. </a:t>
            </a:r>
          </a:p>
          <a:p>
            <a:pPr lvl="1"/>
            <a:r>
              <a:rPr lang="en-US" sz="1400" dirty="0"/>
              <a:t>Protocols are grouped into protocol </a:t>
            </a:r>
            <a:r>
              <a:rPr lang="en-US" sz="1400" i="1" dirty="0"/>
              <a:t>suites</a:t>
            </a:r>
            <a:r>
              <a:rPr lang="en-US" sz="1400" dirty="0"/>
              <a:t>, or sets of related protocols, that are meant to be used together. </a:t>
            </a:r>
          </a:p>
        </p:txBody>
      </p:sp>
      <p:graphicFrame>
        <p:nvGraphicFramePr>
          <p:cNvPr id="4" name="Content Placeholder 3"/>
          <p:cNvGraphicFramePr>
            <a:graphicFrameLocks/>
          </p:cNvGraphicFramePr>
          <p:nvPr>
            <p:extLst>
              <p:ext uri="{D42A27DB-BD31-4B8C-83A1-F6EECF244321}">
                <p14:modId xmlns:p14="http://schemas.microsoft.com/office/powerpoint/2010/main" val="330791620"/>
              </p:ext>
            </p:extLst>
          </p:nvPr>
        </p:nvGraphicFramePr>
        <p:xfrm>
          <a:off x="1371600" y="2208727"/>
          <a:ext cx="9601200" cy="3510280"/>
        </p:xfrm>
        <a:graphic>
          <a:graphicData uri="http://schemas.openxmlformats.org/drawingml/2006/table">
            <a:tbl>
              <a:tblPr firstRow="1" bandRow="1">
                <a:tableStyleId>{5C22544A-7EE6-4342-B048-85BDC9FD1C3A}</a:tableStyleId>
              </a:tblPr>
              <a:tblGrid>
                <a:gridCol w="1805013">
                  <a:extLst>
                    <a:ext uri="{9D8B030D-6E8A-4147-A177-3AD203B41FA5}">
                      <a16:colId xmlns:a16="http://schemas.microsoft.com/office/drawing/2014/main" val="20000"/>
                    </a:ext>
                  </a:extLst>
                </a:gridCol>
                <a:gridCol w="7796187">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Protocol</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TCP/IP</a:t>
                      </a:r>
                      <a:r>
                        <a:rPr lang="en-US" dirty="0">
                          <a:effectLst/>
                        </a:rPr>
                        <a:t> </a:t>
                      </a:r>
                      <a:endParaRPr lang="en-US" dirty="0"/>
                    </a:p>
                  </a:txBody>
                  <a:tcPr marL="83488" marR="83488"/>
                </a:tc>
                <a:tc>
                  <a:txBody>
                    <a:bodyPr/>
                    <a:lstStyle/>
                    <a:p>
                      <a:r>
                        <a:rPr lang="en-US" sz="1400" kern="1200" dirty="0">
                          <a:solidFill>
                            <a:schemeClr val="dk1"/>
                          </a:solidFill>
                          <a:effectLst/>
                          <a:latin typeface="+mn-lt"/>
                          <a:ea typeface="+mn-ea"/>
                          <a:cs typeface="+mn-cs"/>
                        </a:rPr>
                        <a:t>TCP/IP is the protocol suite used on the Internet and on most networks. </a:t>
                      </a:r>
                    </a:p>
                    <a:p>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Nearly all computers today use TCP/IP for communication.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The Internet Protocol (IP) is a key component of the TCP/IP protocol suite.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The IP protocol is responsible for determining how to deliver data from the sending host to the destination host.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However, it does not provide a mechanism for segmenting and sequencing packets in a communication.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To accomplish this, IP is used in conjunction with another transport protocol:</a:t>
                      </a:r>
                    </a:p>
                    <a:p>
                      <a:endParaRPr lang="en-US" sz="1800"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1"/>
                  </a:ext>
                </a:extLst>
              </a:tr>
            </a:tbl>
          </a:graphicData>
        </a:graphic>
      </p:graphicFrame>
      <p:sp>
        <p:nvSpPr>
          <p:cNvPr id="5" name="TextBox 4"/>
          <p:cNvSpPr txBox="1"/>
          <p:nvPr/>
        </p:nvSpPr>
        <p:spPr>
          <a:xfrm>
            <a:off x="1371600" y="1703024"/>
            <a:ext cx="10515600" cy="369332"/>
          </a:xfrm>
          <a:prstGeom prst="rect">
            <a:avLst/>
          </a:prstGeom>
          <a:noFill/>
        </p:spPr>
        <p:txBody>
          <a:bodyPr wrap="square" rtlCol="0">
            <a:spAutoFit/>
          </a:bodyPr>
          <a:lstStyle/>
          <a:p>
            <a:r>
              <a:rPr lang="en-US" dirty="0"/>
              <a:t>Common protocol suites include:</a:t>
            </a:r>
          </a:p>
        </p:txBody>
      </p:sp>
    </p:spTree>
    <p:extLst>
      <p:ext uri="{BB962C8B-B14F-4D97-AF65-F5344CB8AC3E}">
        <p14:creationId xmlns:p14="http://schemas.microsoft.com/office/powerpoint/2010/main" val="217861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507" y="280717"/>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014296"/>
              </p:ext>
            </p:extLst>
          </p:nvPr>
        </p:nvGraphicFramePr>
        <p:xfrm>
          <a:off x="1165538" y="1131855"/>
          <a:ext cx="9601200" cy="4729480"/>
        </p:xfrm>
        <a:graphic>
          <a:graphicData uri="http://schemas.openxmlformats.org/drawingml/2006/table">
            <a:tbl>
              <a:tblPr firstRow="1" bandRow="1">
                <a:tableStyleId>{5C22544A-7EE6-4342-B048-85BDC9FD1C3A}</a:tableStyleId>
              </a:tblPr>
              <a:tblGrid>
                <a:gridCol w="1805013">
                  <a:extLst>
                    <a:ext uri="{9D8B030D-6E8A-4147-A177-3AD203B41FA5}">
                      <a16:colId xmlns:a16="http://schemas.microsoft.com/office/drawing/2014/main" val="20000"/>
                    </a:ext>
                  </a:extLst>
                </a:gridCol>
                <a:gridCol w="7796187">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Protocol</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rowSpan="2">
                  <a:txBody>
                    <a:bodyPr/>
                    <a:lstStyle/>
                    <a:p>
                      <a:r>
                        <a:rPr lang="en-US" sz="1800" kern="1200" dirty="0">
                          <a:solidFill>
                            <a:schemeClr val="dk1"/>
                          </a:solidFill>
                          <a:effectLst/>
                          <a:latin typeface="+mn-lt"/>
                          <a:ea typeface="+mn-ea"/>
                          <a:cs typeface="+mn-cs"/>
                        </a:rPr>
                        <a:t>TCP/IP</a:t>
                      </a:r>
                      <a:r>
                        <a:rPr lang="en-US" dirty="0">
                          <a:effectLst/>
                        </a:rPr>
                        <a:t> </a:t>
                      </a:r>
                      <a:endParaRPr lang="en-US" dirty="0"/>
                    </a:p>
                    <a:p>
                      <a:endParaRPr lang="en-US" dirty="0"/>
                    </a:p>
                  </a:txBody>
                  <a:tcPr marL="83488" marR="83488"/>
                </a:tc>
                <a:tc>
                  <a:txBody>
                    <a:bodyPr/>
                    <a:lstStyle/>
                    <a:p>
                      <a:pPr lvl="0"/>
                      <a:r>
                        <a:rPr lang="en-US" sz="1400" b="1" kern="1200" dirty="0">
                          <a:solidFill>
                            <a:schemeClr val="dk1"/>
                          </a:solidFill>
                          <a:effectLst/>
                          <a:latin typeface="+mn-lt"/>
                          <a:ea typeface="+mn-ea"/>
                          <a:cs typeface="+mn-cs"/>
                        </a:rPr>
                        <a:t>Transmission Control Protocol (TCP)</a:t>
                      </a:r>
                      <a:r>
                        <a:rPr lang="en-US" sz="1400" kern="1200" dirty="0">
                          <a:solidFill>
                            <a:schemeClr val="dk1"/>
                          </a:solidFill>
                          <a:effectLst/>
                          <a:latin typeface="+mn-lt"/>
                          <a:ea typeface="+mn-ea"/>
                          <a:cs typeface="+mn-cs"/>
                        </a:rPr>
                        <a:t> - TCP is a connection-oriented protocol. </a:t>
                      </a:r>
                    </a:p>
                    <a:p>
                      <a:pPr lvl="0"/>
                      <a:endParaRPr lang="en-US" sz="1400" kern="1200" dirty="0">
                        <a:solidFill>
                          <a:schemeClr val="dk1"/>
                        </a:solidFill>
                        <a:effectLst/>
                        <a:latin typeface="+mn-lt"/>
                        <a:ea typeface="+mn-ea"/>
                        <a:cs typeface="+mn-cs"/>
                      </a:endParaRPr>
                    </a:p>
                    <a:p>
                      <a:pPr marL="285750" lvl="0" indent="-285750">
                        <a:buFont typeface="Arial" charset="0"/>
                        <a:buChar char="•"/>
                      </a:pPr>
                      <a:r>
                        <a:rPr lang="en-US" sz="1400" kern="1200" dirty="0">
                          <a:solidFill>
                            <a:schemeClr val="dk1"/>
                          </a:solidFill>
                          <a:effectLst/>
                          <a:latin typeface="+mn-lt"/>
                          <a:ea typeface="+mn-ea"/>
                          <a:cs typeface="+mn-cs"/>
                        </a:rPr>
                        <a:t>To ensure reliable delivery of data, TCP requires the recipient of a network transmission to send an acknowledgement of each and every IP packet it receives to the sender. </a:t>
                      </a:r>
                    </a:p>
                    <a:p>
                      <a:pPr marL="285750" lvl="0" indent="-285750">
                        <a:buFont typeface="Arial" charset="0"/>
                        <a:buChar char="•"/>
                      </a:pPr>
                      <a:endParaRPr lang="en-US" sz="1400" kern="1200" dirty="0">
                        <a:solidFill>
                          <a:schemeClr val="dk1"/>
                        </a:solidFill>
                        <a:effectLst/>
                        <a:latin typeface="+mn-lt"/>
                        <a:ea typeface="+mn-ea"/>
                        <a:cs typeface="+mn-cs"/>
                      </a:endParaRPr>
                    </a:p>
                    <a:p>
                      <a:pPr marL="285750" lvl="0" indent="-285750">
                        <a:buFont typeface="Arial" charset="0"/>
                        <a:buChar char="•"/>
                      </a:pPr>
                      <a:r>
                        <a:rPr lang="en-US" sz="1400" kern="1200" dirty="0">
                          <a:solidFill>
                            <a:schemeClr val="dk1"/>
                          </a:solidFill>
                          <a:effectLst/>
                          <a:latin typeface="+mn-lt"/>
                          <a:ea typeface="+mn-ea"/>
                          <a:cs typeface="+mn-cs"/>
                        </a:rPr>
                        <a:t>Packets that don't make it are retransmitted. This ensures that the data is delivered reliably.</a:t>
                      </a:r>
                    </a:p>
                    <a:p>
                      <a:endParaRPr lang="en-US" sz="1800" b="1"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1"/>
                  </a:ext>
                </a:extLst>
              </a:tr>
              <a:tr h="370840">
                <a:tc vMerge="1">
                  <a:txBody>
                    <a:bodyPr/>
                    <a:lstStyle/>
                    <a:p>
                      <a:endParaRPr lang="en-US" dirty="0"/>
                    </a:p>
                  </a:txBody>
                  <a:tcPr marL="83488" marR="83488"/>
                </a:tc>
                <a:tc>
                  <a:txBody>
                    <a:bodyPr/>
                    <a:lstStyle/>
                    <a:p>
                      <a:r>
                        <a:rPr lang="en-US" sz="1400" b="1" kern="1200" dirty="0">
                          <a:solidFill>
                            <a:schemeClr val="dk1"/>
                          </a:solidFill>
                          <a:effectLst/>
                          <a:latin typeface="+mn-lt"/>
                          <a:ea typeface="+mn-ea"/>
                          <a:cs typeface="+mn-cs"/>
                        </a:rPr>
                        <a:t>User Datagram Protocol (UDP)</a:t>
                      </a:r>
                      <a:r>
                        <a:rPr lang="en-US" sz="1400" kern="1200" dirty="0">
                          <a:solidFill>
                            <a:schemeClr val="dk1"/>
                          </a:solidFill>
                          <a:effectLst/>
                          <a:latin typeface="+mn-lt"/>
                          <a:ea typeface="+mn-ea"/>
                          <a:cs typeface="+mn-cs"/>
                        </a:rPr>
                        <a:t> - UDP is a connectionless protocol. </a:t>
                      </a:r>
                    </a:p>
                    <a:p>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Unlike TCP, UDP does not require acknowledgements. One of the key drawbacks of using TCP is the fact that its reliability introduces latency.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For small data transmissions, such as sending an e-mail, moderate latency is not a problem. However, for large data transmissions, such as video or audio streaming, the latency associated with TCP is unacceptable. </a:t>
                      </a:r>
                    </a:p>
                    <a:p>
                      <a:pPr marL="285750" indent="-285750">
                        <a:buFont typeface="Arial" charset="0"/>
                        <a:buChar char="•"/>
                      </a:pPr>
                      <a:endParaRPr lang="en-US" sz="1400" kern="1200" dirty="0">
                        <a:solidFill>
                          <a:schemeClr val="dk1"/>
                        </a:solidFill>
                        <a:effectLst/>
                        <a:latin typeface="+mn-lt"/>
                        <a:ea typeface="+mn-ea"/>
                        <a:cs typeface="+mn-cs"/>
                      </a:endParaRPr>
                    </a:p>
                    <a:p>
                      <a:pPr marL="285750" indent="-285750">
                        <a:buFont typeface="Arial" charset="0"/>
                        <a:buChar char="•"/>
                      </a:pPr>
                      <a:r>
                        <a:rPr lang="en-US" sz="1400" kern="1200" dirty="0">
                          <a:solidFill>
                            <a:schemeClr val="dk1"/>
                          </a:solidFill>
                          <a:effectLst/>
                          <a:latin typeface="+mn-lt"/>
                          <a:ea typeface="+mn-ea"/>
                          <a:cs typeface="+mn-cs"/>
                        </a:rPr>
                        <a:t>By using UDP instead, the latency of the transmission is significantly reduced, with the assumption that an occasional lost packet won't be detrimental.</a:t>
                      </a:r>
                      <a:r>
                        <a:rPr lang="en-US" sz="1400" dirty="0">
                          <a:effectLst/>
                        </a:rPr>
                        <a:t> </a:t>
                      </a:r>
                      <a:endParaRPr lang="en-US" sz="1400" dirty="0"/>
                    </a:p>
                    <a:p>
                      <a:endParaRPr lang="en-US" sz="1800" b="1" kern="1200" dirty="0">
                        <a:solidFill>
                          <a:schemeClr val="dk1"/>
                        </a:solidFill>
                        <a:effectLst/>
                        <a:latin typeface="+mn-lt"/>
                        <a:ea typeface="+mn-ea"/>
                        <a:cs typeface="+mn-cs"/>
                      </a:endParaRPr>
                    </a:p>
                  </a:txBody>
                  <a:tcPr marL="83488" marR="83488"/>
                </a:tc>
                <a:extLst>
                  <a:ext uri="{0D108BD9-81ED-4DB2-BD59-A6C34878D82A}">
                    <a16:rowId xmlns:a16="http://schemas.microsoft.com/office/drawing/2014/main" val="10002"/>
                  </a:ext>
                </a:extLst>
              </a:tr>
            </a:tbl>
          </a:graphicData>
        </a:graphic>
      </p:graphicFrame>
      <p:sp>
        <p:nvSpPr>
          <p:cNvPr id="5" name="TextBox 4"/>
          <p:cNvSpPr txBox="1"/>
          <p:nvPr/>
        </p:nvSpPr>
        <p:spPr>
          <a:xfrm>
            <a:off x="1062507" y="654335"/>
            <a:ext cx="10515600" cy="369332"/>
          </a:xfrm>
          <a:prstGeom prst="rect">
            <a:avLst/>
          </a:prstGeom>
          <a:noFill/>
        </p:spPr>
        <p:txBody>
          <a:bodyPr wrap="square" rtlCol="0">
            <a:spAutoFit/>
          </a:bodyPr>
          <a:lstStyle/>
          <a:p>
            <a:r>
              <a:rPr lang="en-US" dirty="0"/>
              <a:t>Common protocol suites include:</a:t>
            </a:r>
          </a:p>
        </p:txBody>
      </p:sp>
    </p:spTree>
    <p:extLst>
      <p:ext uri="{BB962C8B-B14F-4D97-AF65-F5344CB8AC3E}">
        <p14:creationId xmlns:p14="http://schemas.microsoft.com/office/powerpoint/2010/main" val="2124342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6" y="134952"/>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4201973"/>
              </p:ext>
            </p:extLst>
          </p:nvPr>
        </p:nvGraphicFramePr>
        <p:xfrm>
          <a:off x="1030778" y="1130531"/>
          <a:ext cx="9601200" cy="3279013"/>
        </p:xfrm>
        <a:graphic>
          <a:graphicData uri="http://schemas.openxmlformats.org/drawingml/2006/table">
            <a:tbl>
              <a:tblPr firstRow="1" bandRow="1">
                <a:tableStyleId>{5C22544A-7EE6-4342-B048-85BDC9FD1C3A}</a:tableStyleId>
              </a:tblPr>
              <a:tblGrid>
                <a:gridCol w="1805013">
                  <a:extLst>
                    <a:ext uri="{9D8B030D-6E8A-4147-A177-3AD203B41FA5}">
                      <a16:colId xmlns:a16="http://schemas.microsoft.com/office/drawing/2014/main" val="20000"/>
                    </a:ext>
                  </a:extLst>
                </a:gridCol>
                <a:gridCol w="7796187">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Protocol</a:t>
                      </a:r>
                      <a:r>
                        <a:rPr lang="en-US" dirty="0">
                          <a:effectLst/>
                        </a:rPr>
                        <a:t> </a:t>
                      </a:r>
                      <a:endParaRPr lang="en-US" dirty="0"/>
                    </a:p>
                  </a:txBody>
                  <a:tcPr marL="83488" marR="83488"/>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marL="83488" marR="83488"/>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NetBIOS</a:t>
                      </a:r>
                      <a:r>
                        <a:rPr lang="en-US" dirty="0">
                          <a:effectLst/>
                        </a:rPr>
                        <a:t> </a:t>
                      </a:r>
                      <a:endParaRPr lang="en-US" dirty="0"/>
                    </a:p>
                  </a:txBody>
                  <a:tcPr marL="83488" marR="83488"/>
                </a:tc>
                <a:tc>
                  <a:txBody>
                    <a:bodyPr/>
                    <a:lstStyle/>
                    <a:p>
                      <a:pPr marL="0" marR="0">
                        <a:lnSpc>
                          <a:spcPct val="107000"/>
                        </a:lnSpc>
                        <a:spcBef>
                          <a:spcPts val="0"/>
                        </a:spcBef>
                        <a:spcAft>
                          <a:spcPts val="0"/>
                        </a:spcAft>
                      </a:pPr>
                      <a:r>
                        <a:rPr lang="en-US" sz="1800" dirty="0">
                          <a:solidFill>
                            <a:srgbClr val="282828"/>
                          </a:solidFill>
                          <a:effectLst/>
                          <a:latin typeface="Open Sans" charset="0"/>
                          <a:ea typeface="Times New Roman" charset="0"/>
                          <a:cs typeface="Times New Roman" charset="0"/>
                        </a:rPr>
                        <a:t>NetBIOS is the term used to describe the combination of two protocols: </a:t>
                      </a:r>
                    </a:p>
                    <a:p>
                      <a:pPr marL="0" marR="0">
                        <a:lnSpc>
                          <a:spcPct val="107000"/>
                        </a:lnSpc>
                        <a:spcBef>
                          <a:spcPts val="0"/>
                        </a:spcBef>
                        <a:spcAft>
                          <a:spcPts val="0"/>
                        </a:spcAft>
                      </a:pPr>
                      <a:endParaRPr lang="en-US" sz="1800" dirty="0">
                        <a:solidFill>
                          <a:srgbClr val="282828"/>
                        </a:solidFill>
                        <a:effectLst/>
                        <a:latin typeface="Open Sans" charset="0"/>
                        <a:ea typeface="Times New Roman" charset="0"/>
                        <a:cs typeface="Times New Roman" charset="0"/>
                      </a:endParaRPr>
                    </a:p>
                    <a:p>
                      <a:pPr marL="285750" marR="0" indent="-285750">
                        <a:lnSpc>
                          <a:spcPct val="107000"/>
                        </a:lnSpc>
                        <a:spcBef>
                          <a:spcPts val="0"/>
                        </a:spcBef>
                        <a:spcAft>
                          <a:spcPts val="0"/>
                        </a:spcAft>
                        <a:buFont typeface="Arial" charset="0"/>
                        <a:buChar char="•"/>
                      </a:pPr>
                      <a:r>
                        <a:rPr lang="en-US" sz="1800" dirty="0">
                          <a:solidFill>
                            <a:srgbClr val="282828"/>
                          </a:solidFill>
                          <a:effectLst/>
                          <a:latin typeface="Open Sans" charset="0"/>
                          <a:ea typeface="Times New Roman" charset="0"/>
                          <a:cs typeface="Times New Roman" charset="0"/>
                        </a:rPr>
                        <a:t>NetBEUI and NetBIOS. NetBIOS was used in early Windows networks. </a:t>
                      </a:r>
                    </a:p>
                    <a:p>
                      <a:pPr marL="285750" marR="0" indent="-285750">
                        <a:lnSpc>
                          <a:spcPct val="107000"/>
                        </a:lnSpc>
                        <a:spcBef>
                          <a:spcPts val="0"/>
                        </a:spcBef>
                        <a:spcAft>
                          <a:spcPts val="0"/>
                        </a:spcAft>
                        <a:buFont typeface="Arial" charset="0"/>
                        <a:buChar char="•"/>
                      </a:pPr>
                      <a:endParaRPr lang="en-US" sz="1800" dirty="0">
                        <a:solidFill>
                          <a:srgbClr val="282828"/>
                        </a:solidFill>
                        <a:effectLst/>
                        <a:latin typeface="Open Sans" charset="0"/>
                        <a:ea typeface="Times New Roman" charset="0"/>
                        <a:cs typeface="Times New Roman" charset="0"/>
                      </a:endParaRPr>
                    </a:p>
                    <a:p>
                      <a:pPr marL="285750" marR="0" indent="-285750">
                        <a:lnSpc>
                          <a:spcPct val="107000"/>
                        </a:lnSpc>
                        <a:spcBef>
                          <a:spcPts val="0"/>
                        </a:spcBef>
                        <a:spcAft>
                          <a:spcPts val="0"/>
                        </a:spcAft>
                        <a:buFont typeface="Arial" charset="0"/>
                        <a:buChar char="•"/>
                      </a:pPr>
                      <a:r>
                        <a:rPr lang="en-US" sz="1800" dirty="0">
                          <a:solidFill>
                            <a:srgbClr val="282828"/>
                          </a:solidFill>
                          <a:effectLst/>
                          <a:latin typeface="Open Sans" charset="0"/>
                          <a:ea typeface="Times New Roman" charset="0"/>
                          <a:cs typeface="Times New Roman" charset="0"/>
                        </a:rPr>
                        <a:t>Because NetBIOS is a non-routable protocol, it was often combined with IP to enable internetwork communications.</a:t>
                      </a:r>
                      <a:endParaRPr lang="en-US" sz="1800" dirty="0">
                        <a:effectLst/>
                        <a:latin typeface="Calibri" charset="0"/>
                        <a:ea typeface="Calibri" charset="0"/>
                        <a:cs typeface="Times New Roman" charset="0"/>
                      </a:endParaRPr>
                    </a:p>
                    <a:p>
                      <a:pPr marL="0" marR="0">
                        <a:lnSpc>
                          <a:spcPct val="107000"/>
                        </a:lnSpc>
                        <a:spcBef>
                          <a:spcPts val="0"/>
                        </a:spcBef>
                        <a:spcAft>
                          <a:spcPts val="600"/>
                        </a:spcAft>
                      </a:pPr>
                      <a:endParaRPr lang="en-US" sz="1800" dirty="0">
                        <a:solidFill>
                          <a:srgbClr val="282828"/>
                        </a:solidFill>
                        <a:effectLst/>
                        <a:latin typeface="Open Sans" charset="0"/>
                        <a:ea typeface="Times New Roman" charset="0"/>
                        <a:cs typeface="Times New Roman" charset="0"/>
                      </a:endParaRPr>
                    </a:p>
                    <a:p>
                      <a:pPr marL="0" marR="0">
                        <a:lnSpc>
                          <a:spcPct val="107000"/>
                        </a:lnSpc>
                        <a:spcBef>
                          <a:spcPts val="0"/>
                        </a:spcBef>
                        <a:spcAft>
                          <a:spcPts val="600"/>
                        </a:spcAft>
                      </a:pPr>
                      <a:r>
                        <a:rPr lang="en-US" sz="1800" dirty="0">
                          <a:solidFill>
                            <a:srgbClr val="282828"/>
                          </a:solidFill>
                          <a:effectLst/>
                          <a:latin typeface="Open Sans" charset="0"/>
                          <a:ea typeface="Times New Roman" charset="0"/>
                          <a:cs typeface="Times New Roman" charset="0"/>
                        </a:rPr>
                        <a:t>NetBIOS over TCP/IP, or </a:t>
                      </a:r>
                      <a:r>
                        <a:rPr lang="en-US" sz="1800" dirty="0" err="1">
                          <a:solidFill>
                            <a:srgbClr val="282828"/>
                          </a:solidFill>
                          <a:effectLst/>
                          <a:latin typeface="Open Sans" charset="0"/>
                          <a:ea typeface="Times New Roman" charset="0"/>
                          <a:cs typeface="Times New Roman" charset="0"/>
                        </a:rPr>
                        <a:t>NetBT</a:t>
                      </a:r>
                      <a:r>
                        <a:rPr lang="en-US" sz="1800" dirty="0">
                          <a:solidFill>
                            <a:srgbClr val="282828"/>
                          </a:solidFill>
                          <a:effectLst/>
                          <a:latin typeface="Open Sans" charset="0"/>
                          <a:ea typeface="Times New Roman" charset="0"/>
                          <a:cs typeface="Times New Roman" charset="0"/>
                        </a:rPr>
                        <a:t>, is used to allow older computers and applications that rely on NetBIOS to communicate on a TCP/IP network.</a:t>
                      </a:r>
                      <a:endParaRPr lang="en-US" sz="1800" dirty="0">
                        <a:effectLst/>
                        <a:latin typeface="Calibri" charset="0"/>
                        <a:ea typeface="Calibri" charset="0"/>
                        <a:cs typeface="Times New Roman" charset="0"/>
                      </a:endParaRPr>
                    </a:p>
                  </a:txBody>
                  <a:tcPr marL="173934" marR="173934" marT="95250" marB="95250" anchor="ctr"/>
                </a:tc>
                <a:extLst>
                  <a:ext uri="{0D108BD9-81ED-4DB2-BD59-A6C34878D82A}">
                    <a16:rowId xmlns:a16="http://schemas.microsoft.com/office/drawing/2014/main" val="10001"/>
                  </a:ext>
                </a:extLst>
              </a:tr>
            </a:tbl>
          </a:graphicData>
        </a:graphic>
      </p:graphicFrame>
      <p:sp>
        <p:nvSpPr>
          <p:cNvPr id="5" name="TextBox 4"/>
          <p:cNvSpPr txBox="1"/>
          <p:nvPr/>
        </p:nvSpPr>
        <p:spPr>
          <a:xfrm>
            <a:off x="914400" y="693236"/>
            <a:ext cx="10515600" cy="369332"/>
          </a:xfrm>
          <a:prstGeom prst="rect">
            <a:avLst/>
          </a:prstGeom>
          <a:noFill/>
        </p:spPr>
        <p:txBody>
          <a:bodyPr wrap="square" rtlCol="0">
            <a:spAutoFit/>
          </a:bodyPr>
          <a:lstStyle/>
          <a:p>
            <a:r>
              <a:rPr lang="en-US" dirty="0"/>
              <a:t>Common protocol suites include:</a:t>
            </a:r>
          </a:p>
        </p:txBody>
      </p:sp>
    </p:spTree>
    <p:extLst>
      <p:ext uri="{BB962C8B-B14F-4D97-AF65-F5344CB8AC3E}">
        <p14:creationId xmlns:p14="http://schemas.microsoft.com/office/powerpoint/2010/main" val="775388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912"/>
            <a:ext cx="9601200" cy="1485900"/>
          </a:xfrm>
        </p:spPr>
        <p:txBody>
          <a:bodyPr>
            <a:normAutofit/>
          </a:bodyPr>
          <a:lstStyle/>
          <a:p>
            <a:r>
              <a:rPr lang="en-US" sz="2000" b="1" dirty="0"/>
              <a:t>6.5.5 TCP/IP Protocol (Facts Continued)</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791657241"/>
              </p:ext>
            </p:extLst>
          </p:nvPr>
        </p:nvGraphicFramePr>
        <p:xfrm>
          <a:off x="1371600" y="760287"/>
          <a:ext cx="10156004" cy="4664468"/>
        </p:xfrm>
        <a:graphic>
          <a:graphicData uri="http://schemas.openxmlformats.org/drawingml/2006/table">
            <a:tbl>
              <a:tblPr firstRow="1" bandRow="1">
                <a:tableStyleId>{5C22544A-7EE6-4342-B048-85BDC9FD1C3A}</a:tableStyleId>
              </a:tblPr>
              <a:tblGrid>
                <a:gridCol w="10156004">
                  <a:extLst>
                    <a:ext uri="{9D8B030D-6E8A-4147-A177-3AD203B41FA5}">
                      <a16:colId xmlns:a16="http://schemas.microsoft.com/office/drawing/2014/main" val="20000"/>
                    </a:ext>
                  </a:extLst>
                </a:gridCol>
              </a:tblGrid>
              <a:tr h="677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Be aware of the following facts regarding protocol suite support and features:</a:t>
                      </a:r>
                    </a:p>
                    <a:p>
                      <a:endParaRPr lang="en-US" sz="1400" dirty="0"/>
                    </a:p>
                  </a:txBody>
                  <a:tcPr/>
                </a:tc>
                <a:extLst>
                  <a:ext uri="{0D108BD9-81ED-4DB2-BD59-A6C34878D82A}">
                    <a16:rowId xmlns:a16="http://schemas.microsoft.com/office/drawing/2014/main" val="10000"/>
                  </a:ext>
                </a:extLst>
              </a:tr>
              <a:tr h="677743">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Virtually all operating systems today provide native (built-in) support for TCP/IP.</a:t>
                      </a:r>
                    </a:p>
                    <a:p>
                      <a:pPr marL="285750" indent="-285750">
                        <a:buFont typeface="Arial" charset="0"/>
                        <a:buChar char="•"/>
                      </a:pPr>
                      <a:endParaRPr lang="en-US" sz="1400" dirty="0"/>
                    </a:p>
                  </a:txBody>
                  <a:tcPr/>
                </a:tc>
                <a:extLst>
                  <a:ext uri="{0D108BD9-81ED-4DB2-BD59-A6C34878D82A}">
                    <a16:rowId xmlns:a16="http://schemas.microsoft.com/office/drawing/2014/main" val="10001"/>
                  </a:ext>
                </a:extLst>
              </a:tr>
              <a:tr h="1235885">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Most older versions of some operating systems used a different protocol as the default protocol suite.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For example, older NetWare servers used IPX/SPX, while older Mac OS systems used AppleTalk.</a:t>
                      </a:r>
                    </a:p>
                    <a:p>
                      <a:pPr marL="285750" indent="-285750">
                        <a:buFont typeface="Arial" charset="0"/>
                        <a:buChar char="•"/>
                      </a:pPr>
                      <a:endParaRPr lang="en-US" sz="1400" dirty="0"/>
                    </a:p>
                  </a:txBody>
                  <a:tcPr/>
                </a:tc>
                <a:extLst>
                  <a:ext uri="{0D108BD9-81ED-4DB2-BD59-A6C34878D82A}">
                    <a16:rowId xmlns:a16="http://schemas.microsoft.com/office/drawing/2014/main" val="10002"/>
                  </a:ext>
                </a:extLst>
              </a:tr>
              <a:tr h="2073097">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Older operating systems without native TCP/IP support enabled IP communications by either installing the protocol stack or through a process known as </a:t>
                      </a:r>
                      <a:r>
                        <a:rPr lang="en-US" sz="1400" i="1" dirty="0"/>
                        <a:t>encapsulation</a:t>
                      </a:r>
                      <a:r>
                        <a:rPr lang="en-US" sz="1400" dirty="0"/>
                        <a:t> or </a:t>
                      </a:r>
                      <a:r>
                        <a:rPr lang="en-US" sz="1400" i="1" dirty="0"/>
                        <a:t>tunneling</a:t>
                      </a:r>
                      <a:r>
                        <a:rPr lang="en-US" sz="1400" dirty="0"/>
                        <a:t>. </a:t>
                      </a:r>
                    </a:p>
                    <a:p>
                      <a:pPr marL="742950" marR="0" lvl="1"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dirty="0"/>
                        <a:t>With this process, non-IP packets are re-packaged as IP packets at the sending device. </a:t>
                      </a:r>
                    </a:p>
                    <a:p>
                      <a:pPr marL="742950" marR="0" lvl="1" indent="-285750" algn="l" defTabSz="914400" rtl="0" eaLnBrk="1" fontAlgn="auto" latinLnBrk="0" hangingPunct="1">
                        <a:lnSpc>
                          <a:spcPct val="200000"/>
                        </a:lnSpc>
                        <a:spcBef>
                          <a:spcPts val="0"/>
                        </a:spcBef>
                        <a:spcAft>
                          <a:spcPts val="0"/>
                        </a:spcAft>
                        <a:buClrTx/>
                        <a:buSzTx/>
                        <a:buFont typeface="Arial" charset="0"/>
                        <a:buChar char="•"/>
                        <a:tabLst/>
                        <a:defRPr/>
                      </a:pPr>
                      <a:r>
                        <a:rPr lang="en-US" sz="1400" dirty="0"/>
                        <a:t>The receiving device strips off the IP headers to reveal the original packets.</a:t>
                      </a:r>
                    </a:p>
                    <a:p>
                      <a:pPr marL="285750" indent="-285750">
                        <a:buFont typeface="Arial" charset="0"/>
                        <a:buChar char="•"/>
                      </a:pP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464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5616583"/>
              </p:ext>
            </p:extLst>
          </p:nvPr>
        </p:nvGraphicFramePr>
        <p:xfrm>
          <a:off x="1192936" y="840323"/>
          <a:ext cx="10515597" cy="5328771"/>
        </p:xfrm>
        <a:graphic>
          <a:graphicData uri="http://schemas.openxmlformats.org/drawingml/2006/table">
            <a:tbl>
              <a:tblPr firstRow="1" firstCol="1" bandRow="1">
                <a:tableStyleId>{5C22544A-7EE6-4342-B048-85BDC9FD1C3A}</a:tableStyleId>
              </a:tblPr>
              <a:tblGrid>
                <a:gridCol w="1018249">
                  <a:extLst>
                    <a:ext uri="{9D8B030D-6E8A-4147-A177-3AD203B41FA5}">
                      <a16:colId xmlns:a16="http://schemas.microsoft.com/office/drawing/2014/main" val="20000"/>
                    </a:ext>
                  </a:extLst>
                </a:gridCol>
                <a:gridCol w="1712422">
                  <a:extLst>
                    <a:ext uri="{9D8B030D-6E8A-4147-A177-3AD203B41FA5}">
                      <a16:colId xmlns:a16="http://schemas.microsoft.com/office/drawing/2014/main" val="20001"/>
                    </a:ext>
                  </a:extLst>
                </a:gridCol>
                <a:gridCol w="7784926">
                  <a:extLst>
                    <a:ext uri="{9D8B030D-6E8A-4147-A177-3AD203B41FA5}">
                      <a16:colId xmlns:a16="http://schemas.microsoft.com/office/drawing/2014/main" val="20002"/>
                    </a:ext>
                  </a:extLst>
                </a:gridCol>
              </a:tblGrid>
              <a:tr h="547773">
                <a:tc>
                  <a:txBody>
                    <a:bodyPr/>
                    <a:lstStyle/>
                    <a:p>
                      <a:pPr marL="0" marR="0" algn="ctr">
                        <a:lnSpc>
                          <a:spcPct val="107000"/>
                        </a:lnSpc>
                        <a:spcBef>
                          <a:spcPts val="375"/>
                        </a:spcBef>
                        <a:spcAft>
                          <a:spcPts val="375"/>
                        </a:spcAft>
                      </a:pPr>
                      <a:r>
                        <a:rPr lang="en-US" sz="1600" b="1">
                          <a:effectLst/>
                        </a:rPr>
                        <a:t>Type</a:t>
                      </a:r>
                      <a:endParaRPr lang="en-US" sz="1600" b="1">
                        <a:effectLst/>
                        <a:latin typeface="Calibri" charset="0"/>
                        <a:ea typeface="Calibri" charset="0"/>
                        <a:cs typeface="Times New Roman" charset="0"/>
                      </a:endParaRPr>
                    </a:p>
                  </a:txBody>
                  <a:tcPr marL="41517" marR="41517" marT="10379" marB="10379" anchor="ctr"/>
                </a:tc>
                <a:tc>
                  <a:txBody>
                    <a:bodyPr/>
                    <a:lstStyle/>
                    <a:p>
                      <a:pPr marL="0" marR="0" algn="ctr">
                        <a:lnSpc>
                          <a:spcPct val="107000"/>
                        </a:lnSpc>
                        <a:spcBef>
                          <a:spcPts val="375"/>
                        </a:spcBef>
                        <a:spcAft>
                          <a:spcPts val="375"/>
                        </a:spcAft>
                      </a:pPr>
                      <a:r>
                        <a:rPr lang="en-US" sz="1600" b="1">
                          <a:effectLst/>
                        </a:rPr>
                        <a:t>Classification</a:t>
                      </a:r>
                      <a:endParaRPr lang="en-US" sz="1600" b="1">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375"/>
                        </a:spcBef>
                        <a:spcAft>
                          <a:spcPts val="375"/>
                        </a:spcAft>
                      </a:pPr>
                      <a:r>
                        <a:rPr lang="en-US" sz="1600" b="1" dirty="0">
                          <a:effectLst/>
                        </a:rPr>
                        <a:t>Description</a:t>
                      </a:r>
                      <a:endParaRPr lang="en-US" sz="1600" b="1" dirty="0">
                        <a:effectLst/>
                        <a:latin typeface="Calibri" charset="0"/>
                        <a:ea typeface="Calibri" charset="0"/>
                        <a:cs typeface="Times New Roman" charset="0"/>
                      </a:endParaRPr>
                    </a:p>
                  </a:txBody>
                  <a:tcPr marL="41517" marR="41517" marT="10379" marB="10379" anchor="ctr"/>
                </a:tc>
                <a:extLst>
                  <a:ext uri="{0D108BD9-81ED-4DB2-BD59-A6C34878D82A}">
                    <a16:rowId xmlns:a16="http://schemas.microsoft.com/office/drawing/2014/main" val="10000"/>
                  </a:ext>
                </a:extLst>
              </a:tr>
              <a:tr h="1983658">
                <a:tc rowSpan="3">
                  <a:txBody>
                    <a:bodyPr/>
                    <a:lstStyle/>
                    <a:p>
                      <a:pPr marL="0" marR="0" algn="ctr">
                        <a:lnSpc>
                          <a:spcPct val="107000"/>
                        </a:lnSpc>
                        <a:spcBef>
                          <a:spcPts val="0"/>
                        </a:spcBef>
                        <a:spcAft>
                          <a:spcPts val="0"/>
                        </a:spcAft>
                      </a:pPr>
                      <a:r>
                        <a:rPr lang="en-US" sz="4000" dirty="0">
                          <a:effectLst/>
                        </a:rPr>
                        <a:t>Management</a:t>
                      </a:r>
                      <a:endParaRPr lang="en-US" sz="4000" dirty="0">
                        <a:effectLst/>
                        <a:latin typeface="Calibri" charset="0"/>
                        <a:ea typeface="Calibri" charset="0"/>
                        <a:cs typeface="Times New Roman" charset="0"/>
                      </a:endParaRPr>
                    </a:p>
                  </a:txBody>
                  <a:tcPr marL="41517" marR="41517" marT="10379" marB="10379" vert="vert270" anchor="ctr"/>
                </a:tc>
                <a:tc>
                  <a:txBody>
                    <a:bodyPr/>
                    <a:lstStyle/>
                    <a:p>
                      <a:pPr marL="0" marR="0" algn="ctr">
                        <a:lnSpc>
                          <a:spcPct val="107000"/>
                        </a:lnSpc>
                        <a:spcBef>
                          <a:spcPts val="0"/>
                        </a:spcBef>
                        <a:spcAft>
                          <a:spcPts val="0"/>
                        </a:spcAft>
                      </a:pPr>
                      <a:r>
                        <a:rPr lang="en-US" sz="1600" b="1" dirty="0">
                          <a:effectLst/>
                        </a:rPr>
                        <a:t>Network</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The term network often describes a computer system controlled by a single organization. </a:t>
                      </a:r>
                    </a:p>
                    <a:p>
                      <a:pPr marL="0" marR="0">
                        <a:lnSpc>
                          <a:spcPct val="107000"/>
                        </a:lnSpc>
                        <a:spcBef>
                          <a:spcPts val="0"/>
                        </a:spcBef>
                        <a:spcAft>
                          <a:spcPts val="0"/>
                        </a:spcAft>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This could be a local area network at a single location or a wide area network used by a single business or organization. </a:t>
                      </a:r>
                    </a:p>
                    <a:p>
                      <a:pPr marL="171450" marR="0" indent="-171450">
                        <a:lnSpc>
                          <a:spcPct val="107000"/>
                        </a:lnSpc>
                        <a:spcBef>
                          <a:spcPts val="0"/>
                        </a:spcBef>
                        <a:spcAft>
                          <a:spcPts val="0"/>
                        </a:spcAft>
                        <a:buFont typeface="Arial" panose="020B0604020202020204" pitchFamily="34" charset="0"/>
                        <a:buChar char="•"/>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If two companies connected their internal networks to share data, you could call it one network. </a:t>
                      </a:r>
                    </a:p>
                    <a:p>
                      <a:pPr marL="171450" marR="0" indent="-171450">
                        <a:lnSpc>
                          <a:spcPct val="107000"/>
                        </a:lnSpc>
                        <a:spcBef>
                          <a:spcPts val="0"/>
                        </a:spcBef>
                        <a:spcAft>
                          <a:spcPts val="0"/>
                        </a:spcAft>
                        <a:buFont typeface="Arial" panose="020B0604020202020204" pitchFamily="34" charset="0"/>
                        <a:buChar char="•"/>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In reality, however, it is two networks, because each network is managed by a different company.</a:t>
                      </a:r>
                      <a:endParaRPr lang="en-US" sz="1400" dirty="0">
                        <a:effectLst/>
                        <a:latin typeface="Calibri" charset="0"/>
                        <a:ea typeface="Calibri" charset="0"/>
                        <a:cs typeface="Times New Roman" charset="0"/>
                      </a:endParaRPr>
                    </a:p>
                  </a:txBody>
                  <a:tcPr marL="41517" marR="41517" marT="20758" marB="20758"/>
                </a:tc>
                <a:extLst>
                  <a:ext uri="{0D108BD9-81ED-4DB2-BD59-A6C34878D82A}">
                    <a16:rowId xmlns:a16="http://schemas.microsoft.com/office/drawing/2014/main" val="10001"/>
                  </a:ext>
                </a:extLst>
              </a:tr>
              <a:tr h="1541068">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Subnet</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subnet is a portion of a network with a common network address.</a:t>
                      </a:r>
                    </a:p>
                    <a:p>
                      <a:pPr marL="0" marR="0">
                        <a:lnSpc>
                          <a:spcPct val="107000"/>
                        </a:lnSpc>
                        <a:spcBef>
                          <a:spcPts val="0"/>
                        </a:spcBef>
                        <a:spcAft>
                          <a:spcPts val="0"/>
                        </a:spcAft>
                      </a:pPr>
                      <a:endParaRPr lang="en-US" sz="1400" dirty="0">
                        <a:effectLst/>
                      </a:endParaRP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All devices on the subnet share the same network address, but they have unique host addresses.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Each subnet in a larger network has a unique subnet address.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Devices connected through hubs or switches are on the same subnet. Routers are used to connect multiple subnets.</a:t>
                      </a:r>
                      <a:endParaRPr lang="en-US" sz="1400" dirty="0">
                        <a:effectLst/>
                        <a:latin typeface="Calibri" charset="0"/>
                        <a:ea typeface="Calibri" charset="0"/>
                        <a:cs typeface="Times New Roman" charset="0"/>
                      </a:endParaRPr>
                    </a:p>
                  </a:txBody>
                  <a:tcPr marL="41517" marR="41517" marT="20758" marB="20758"/>
                </a:tc>
                <a:extLst>
                  <a:ext uri="{0D108BD9-81ED-4DB2-BD59-A6C34878D82A}">
                    <a16:rowId xmlns:a16="http://schemas.microsoft.com/office/drawing/2014/main" val="10002"/>
                  </a:ext>
                </a:extLst>
              </a:tr>
              <a:tr h="1088967">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Internetwork</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 network with geographically disperse (WAN) connections that connect multiple LANs is often called an internetwork. </a:t>
                      </a:r>
                    </a:p>
                    <a:p>
                      <a:pPr marL="0" marR="0">
                        <a:lnSpc>
                          <a:spcPct val="107000"/>
                        </a:lnSpc>
                        <a:spcBef>
                          <a:spcPts val="0"/>
                        </a:spcBef>
                        <a:spcAft>
                          <a:spcPts val="0"/>
                        </a:spcAft>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Additionally, connecting two networks under different management is a form of internetworking, because data must travel between two networks.</a:t>
                      </a:r>
                      <a:endParaRPr lang="en-US" sz="1400" dirty="0">
                        <a:effectLst/>
                        <a:latin typeface="Calibri" charset="0"/>
                        <a:ea typeface="Calibri" charset="0"/>
                        <a:cs typeface="Times New Roman" charset="0"/>
                      </a:endParaRPr>
                    </a:p>
                  </a:txBody>
                  <a:tcPr marL="41517" marR="41517" marT="20758" marB="20758"/>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D0AAC50D-1CD4-4C16-B402-B9523E10C060}"/>
              </a:ext>
            </a:extLst>
          </p:cNvPr>
          <p:cNvSpPr/>
          <p:nvPr/>
        </p:nvSpPr>
        <p:spPr>
          <a:xfrm>
            <a:off x="714635" y="276051"/>
            <a:ext cx="3550267" cy="369332"/>
          </a:xfrm>
          <a:prstGeom prst="rect">
            <a:avLst/>
          </a:prstGeom>
        </p:spPr>
        <p:txBody>
          <a:bodyPr wrap="none">
            <a:spAutoFit/>
          </a:bodyPr>
          <a:lstStyle/>
          <a:p>
            <a:r>
              <a:rPr lang="en-US" b="1" dirty="0"/>
              <a:t>6.1.4 Networking Facts (Continued)</a:t>
            </a:r>
            <a:endParaRPr lang="en-US" dirty="0"/>
          </a:p>
        </p:txBody>
      </p:sp>
    </p:spTree>
    <p:extLst>
      <p:ext uri="{BB962C8B-B14F-4D97-AF65-F5344CB8AC3E}">
        <p14:creationId xmlns:p14="http://schemas.microsoft.com/office/powerpoint/2010/main" val="2053055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35"/>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4039789"/>
              </p:ext>
            </p:extLst>
          </p:nvPr>
        </p:nvGraphicFramePr>
        <p:xfrm>
          <a:off x="946266" y="1045910"/>
          <a:ext cx="10515600" cy="5488432"/>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r>
                        <a:rPr lang="en-US" sz="1600" kern="1200" dirty="0">
                          <a:solidFill>
                            <a:schemeClr val="dk1"/>
                          </a:solidFill>
                          <a:effectLst/>
                          <a:latin typeface="+mn-lt"/>
                          <a:ea typeface="+mn-ea"/>
                          <a:cs typeface="+mn-cs"/>
                        </a:rPr>
                        <a:t>Hypertext Transfer Protocol (HTTP)</a:t>
                      </a:r>
                      <a:r>
                        <a:rPr lang="en-US" sz="1600" dirty="0">
                          <a:effectLst/>
                        </a:rPr>
                        <a:t> </a:t>
                      </a:r>
                      <a:endParaRPr lang="en-US" sz="1600" dirty="0"/>
                    </a:p>
                  </a:txBody>
                  <a:tcPr/>
                </a:tc>
                <a:tc>
                  <a:txBody>
                    <a:bodyPr/>
                    <a:lstStyle/>
                    <a:p>
                      <a:r>
                        <a:rPr lang="en-US" sz="1600" kern="1200" dirty="0">
                          <a:solidFill>
                            <a:schemeClr val="dk1"/>
                          </a:solidFill>
                          <a:effectLst/>
                          <a:latin typeface="+mn-lt"/>
                          <a:ea typeface="+mn-ea"/>
                          <a:cs typeface="+mn-cs"/>
                        </a:rPr>
                        <a:t>80</a:t>
                      </a:r>
                      <a:r>
                        <a:rPr lang="en-US" sz="1600" dirty="0">
                          <a:effectLst/>
                        </a:rPr>
                        <a:t> </a:t>
                      </a:r>
                      <a:endParaRPr lang="en-US" sz="1600" dirty="0"/>
                    </a:p>
                  </a:txBody>
                  <a:tcPr/>
                </a:tc>
                <a:tc>
                  <a:txBody>
                    <a:bodyPr/>
                    <a:lstStyle/>
                    <a:p>
                      <a:pPr marL="0" indent="0">
                        <a:lnSpc>
                          <a:spcPct val="150000"/>
                        </a:lnSpc>
                        <a:buFont typeface="Arial" panose="020B0604020202020204" pitchFamily="34" charset="0"/>
                        <a:buNone/>
                      </a:pPr>
                      <a:r>
                        <a:rPr lang="en-US" sz="1600" kern="1200" dirty="0">
                          <a:solidFill>
                            <a:schemeClr val="dk1"/>
                          </a:solidFill>
                          <a:effectLst/>
                          <a:latin typeface="+mn-lt"/>
                          <a:ea typeface="+mn-ea"/>
                          <a:cs typeface="+mn-cs"/>
                        </a:rPr>
                        <a:t>HTTP is used by web browsers and web servers to exchange files (such as web pages) through the World Wide Web and intranets.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HTTP can be described as an information requesting and responding protocol.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It is typically used to request and send Web documents, but is also used as the protocol for communication between agents using different IP protocols.</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r>
                        <a:rPr lang="en-US" sz="1600" kern="1200" dirty="0">
                          <a:solidFill>
                            <a:schemeClr val="dk1"/>
                          </a:solidFill>
                          <a:effectLst/>
                          <a:latin typeface="+mn-lt"/>
                          <a:ea typeface="+mn-ea"/>
                          <a:cs typeface="+mn-cs"/>
                        </a:rPr>
                        <a:t>Hypertext Transfer Protocol over Secure Socket Layer or HTTP over SSL (HTTPS)</a:t>
                      </a:r>
                      <a:r>
                        <a:rPr lang="en-US" sz="1600" dirty="0">
                          <a:effectLst/>
                        </a:rPr>
                        <a:t> </a:t>
                      </a:r>
                      <a:endParaRPr lang="en-US" sz="1600" dirty="0"/>
                    </a:p>
                  </a:txBody>
                  <a:tcPr/>
                </a:tc>
                <a:tc>
                  <a:txBody>
                    <a:bodyPr/>
                    <a:lstStyle/>
                    <a:p>
                      <a:r>
                        <a:rPr lang="en-US" sz="1600" kern="1200" dirty="0">
                          <a:solidFill>
                            <a:schemeClr val="dk1"/>
                          </a:solidFill>
                          <a:effectLst/>
                          <a:latin typeface="+mn-lt"/>
                          <a:ea typeface="+mn-ea"/>
                          <a:cs typeface="+mn-cs"/>
                        </a:rPr>
                        <a:t>443</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HTTPS is a secure form of HTTP that uses SSL as a sublayer for security.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SSL secures messages being transmitted on the Internet.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It uses RSA for authentication and encryption.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Web browsers use SSL (Secure Sockets Layer) to ensure safe Web transactions.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URLs that begin with </a:t>
                      </a:r>
                      <a:r>
                        <a:rPr lang="en-US" sz="1600" i="1" kern="1200" dirty="0">
                          <a:solidFill>
                            <a:schemeClr val="dk1"/>
                          </a:solidFill>
                          <a:effectLst/>
                          <a:latin typeface="+mn-lt"/>
                          <a:ea typeface="+mn-ea"/>
                          <a:cs typeface="+mn-cs"/>
                        </a:rPr>
                        <a:t>https://</a:t>
                      </a:r>
                      <a:r>
                        <a:rPr lang="en-US" sz="1600" kern="1200" dirty="0">
                          <a:solidFill>
                            <a:schemeClr val="dk1"/>
                          </a:solidFill>
                          <a:effectLst/>
                          <a:latin typeface="+mn-lt"/>
                          <a:ea typeface="+mn-ea"/>
                          <a:cs typeface="+mn-cs"/>
                        </a:rPr>
                        <a:t>trigger your Web browser to use SSL.</a:t>
                      </a:r>
                      <a:r>
                        <a:rPr lang="en-US" sz="1600" dirty="0">
                          <a:effectLst/>
                        </a:rPr>
                        <a:t> </a:t>
                      </a:r>
                      <a:endParaRPr 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540319"/>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283848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222"/>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2313199"/>
              </p:ext>
            </p:extLst>
          </p:nvPr>
        </p:nvGraphicFramePr>
        <p:xfrm>
          <a:off x="929640" y="1070848"/>
          <a:ext cx="10515600" cy="4756912"/>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600" kern="1200" dirty="0">
                          <a:solidFill>
                            <a:schemeClr val="dk1"/>
                          </a:solidFill>
                          <a:effectLst/>
                          <a:latin typeface="+mn-lt"/>
                          <a:ea typeface="+mn-ea"/>
                          <a:cs typeface="+mn-cs"/>
                        </a:rPr>
                        <a:t>File Transfer Protocol (FTP)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21</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FTP provides a generic method of transferring files.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It can include file security through usernames and passwords, and it allows file transfer between dissimilar computer systems.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FTP can transfer both binary and text files, including HTML, to another host.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FTP URLs are preceded by </a:t>
                      </a:r>
                      <a:r>
                        <a:rPr lang="en-US" sz="1600" i="1" kern="1200" dirty="0">
                          <a:solidFill>
                            <a:schemeClr val="dk1"/>
                          </a:solidFill>
                          <a:effectLst/>
                          <a:latin typeface="+mn-lt"/>
                          <a:ea typeface="+mn-ea"/>
                          <a:cs typeface="+mn-cs"/>
                        </a:rPr>
                        <a:t>ftp://</a:t>
                      </a:r>
                      <a:r>
                        <a:rPr lang="en-US" sz="1600" kern="1200" dirty="0">
                          <a:solidFill>
                            <a:schemeClr val="dk1"/>
                          </a:solidFill>
                          <a:effectLst/>
                          <a:latin typeface="+mn-lt"/>
                          <a:ea typeface="+mn-ea"/>
                          <a:cs typeface="+mn-cs"/>
                        </a:rPr>
                        <a:t>followed by the DNS name of the FTP server.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To log in to an FTP server, </a:t>
                      </a:r>
                      <a:r>
                        <a:rPr lang="en-US" sz="1600" kern="1200" dirty="0" err="1">
                          <a:solidFill>
                            <a:schemeClr val="dk1"/>
                          </a:solidFill>
                          <a:effectLst/>
                          <a:latin typeface="+mn-lt"/>
                          <a:ea typeface="+mn-ea"/>
                          <a:cs typeface="+mn-cs"/>
                        </a:rPr>
                        <a:t>use:</a:t>
                      </a:r>
                      <a:r>
                        <a:rPr lang="en-US" sz="1600" i="1" kern="1200" dirty="0" err="1">
                          <a:solidFill>
                            <a:schemeClr val="dk1"/>
                          </a:solidFill>
                          <a:effectLst/>
                          <a:latin typeface="+mn-lt"/>
                          <a:ea typeface="+mn-ea"/>
                          <a:cs typeface="+mn-cs"/>
                        </a:rPr>
                        <a:t>ftp</a:t>
                      </a:r>
                      <a:r>
                        <a:rPr lang="en-US" sz="1600" i="1" kern="1200" dirty="0">
                          <a:solidFill>
                            <a:schemeClr val="dk1"/>
                          </a:solidFill>
                          <a:effectLst/>
                          <a:latin typeface="+mn-lt"/>
                          <a:ea typeface="+mn-ea"/>
                          <a:cs typeface="+mn-cs"/>
                        </a:rPr>
                        <a:t>://</a:t>
                      </a:r>
                      <a:r>
                        <a:rPr lang="en-US" sz="1600" i="1" kern="1200" dirty="0" err="1">
                          <a:solidFill>
                            <a:schemeClr val="dk1"/>
                          </a:solidFill>
                          <a:effectLst/>
                          <a:latin typeface="+mn-lt"/>
                          <a:ea typeface="+mn-ea"/>
                          <a:cs typeface="+mn-cs"/>
                        </a:rPr>
                        <a:t>username@servername</a:t>
                      </a:r>
                      <a:r>
                        <a:rPr lang="en-US" sz="1600" kern="1200" dirty="0">
                          <a:solidFill>
                            <a:schemeClr val="dk1"/>
                          </a:solidFill>
                          <a:effectLst/>
                          <a:latin typeface="+mn-lt"/>
                          <a:ea typeface="+mn-ea"/>
                          <a:cs typeface="+mn-cs"/>
                        </a:rPr>
                        <a:t>.</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kern="1200" dirty="0">
                          <a:solidFill>
                            <a:schemeClr val="dk1"/>
                          </a:solidFill>
                          <a:effectLst/>
                          <a:latin typeface="+mn-lt"/>
                          <a:ea typeface="+mn-ea"/>
                          <a:cs typeface="+mn-cs"/>
                        </a:rPr>
                        <a:t>Simple Mail Transfer Protocol (SMTP)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25</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SMTP is used to route electronic mail through the internetwork.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E-mail applications provide the interface to communicate with SMTP or mail servers.</a:t>
                      </a:r>
                      <a:r>
                        <a:rPr lang="en-US" sz="1600" dirty="0">
                          <a:effectLst/>
                        </a:rPr>
                        <a:t> </a:t>
                      </a:r>
                      <a:endParaRPr 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532006"/>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1175344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701"/>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4903254"/>
              </p:ext>
            </p:extLst>
          </p:nvPr>
        </p:nvGraphicFramePr>
        <p:xfrm>
          <a:off x="896389" y="1099970"/>
          <a:ext cx="10515600" cy="5277612"/>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400" kern="1200" dirty="0">
                          <a:solidFill>
                            <a:schemeClr val="dk1"/>
                          </a:solidFill>
                          <a:effectLst/>
                          <a:latin typeface="+mn-lt"/>
                          <a:ea typeface="+mn-ea"/>
                          <a:cs typeface="+mn-cs"/>
                        </a:rPr>
                        <a:t>Internet Message Access Protocol (IMAP)</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143</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IMAP is an e-mail retrieval protocol designed to enable users to access their e-mail from various locations without the need to transfer messages or files back and forth between computers. </a:t>
                      </a:r>
                    </a:p>
                    <a:p>
                      <a:pPr marL="28575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Messages remain on the remote mail server and are not automatically downloaded to a client system.</a:t>
                      </a:r>
                      <a:r>
                        <a:rPr lang="en-US" sz="1400" dirty="0">
                          <a:effectLst/>
                        </a:rPr>
                        <a:t> </a:t>
                      </a:r>
                      <a:endParaRPr lang="en-US" sz="1400" dirty="0"/>
                    </a:p>
                  </a:txBody>
                  <a:tcPr/>
                </a:tc>
                <a:extLst>
                  <a:ext uri="{0D108BD9-81ED-4DB2-BD59-A6C34878D82A}">
                    <a16:rowId xmlns:a16="http://schemas.microsoft.com/office/drawing/2014/main" val="10001"/>
                  </a:ext>
                </a:extLst>
              </a:tr>
              <a:tr h="370840">
                <a:tc>
                  <a:txBody>
                    <a:bodyPr/>
                    <a:lstStyle/>
                    <a:p>
                      <a:pPr>
                        <a:lnSpc>
                          <a:spcPct val="150000"/>
                        </a:lnSpc>
                      </a:pPr>
                      <a:r>
                        <a:rPr lang="en-US" sz="1400" kern="1200" dirty="0">
                          <a:solidFill>
                            <a:schemeClr val="dk1"/>
                          </a:solidFill>
                          <a:effectLst/>
                          <a:latin typeface="+mn-lt"/>
                          <a:ea typeface="+mn-ea"/>
                          <a:cs typeface="+mn-cs"/>
                        </a:rPr>
                        <a:t>Post Office Protocol 3 (POP3)</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110</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POP3 is part of the IP protocol suite and used to retrieve e-mail from a remote server to a local client over an IP connection. </a:t>
                      </a:r>
                    </a:p>
                    <a:p>
                      <a:pPr marL="28575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With POP3, e-mail messages are downloaded to the client.</a:t>
                      </a:r>
                      <a:r>
                        <a:rPr lang="en-US" sz="1400" dirty="0">
                          <a:effectLst/>
                        </a:rPr>
                        <a:t> </a:t>
                      </a:r>
                      <a:endParaRPr lang="en-US" sz="1400" dirty="0"/>
                    </a:p>
                  </a:txBody>
                  <a:tcPr/>
                </a:tc>
                <a:extLst>
                  <a:ext uri="{0D108BD9-81ED-4DB2-BD59-A6C34878D82A}">
                    <a16:rowId xmlns:a16="http://schemas.microsoft.com/office/drawing/2014/main" val="10002"/>
                  </a:ext>
                </a:extLst>
              </a:tr>
              <a:tr h="370840">
                <a:tc>
                  <a:txBody>
                    <a:bodyPr/>
                    <a:lstStyle/>
                    <a:p>
                      <a:pPr>
                        <a:lnSpc>
                          <a:spcPct val="150000"/>
                        </a:lnSpc>
                      </a:pPr>
                      <a:r>
                        <a:rPr lang="en-US" sz="1400" kern="1200" dirty="0">
                          <a:solidFill>
                            <a:schemeClr val="dk1"/>
                          </a:solidFill>
                          <a:effectLst/>
                          <a:latin typeface="+mn-lt"/>
                          <a:ea typeface="+mn-ea"/>
                          <a:cs typeface="+mn-cs"/>
                        </a:rPr>
                        <a:t>Remote Terminal Emulation (Telnet)</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23</a:t>
                      </a:r>
                      <a:r>
                        <a:rPr lang="en-US" sz="1400" dirty="0">
                          <a:effectLst/>
                        </a:rPr>
                        <a:t> </a:t>
                      </a:r>
                      <a:endParaRPr lang="en-US" sz="1400" dirty="0"/>
                    </a:p>
                  </a:txBody>
                  <a:tcPr/>
                </a:tc>
                <a:tc>
                  <a:txBody>
                    <a:bodyPr/>
                    <a:lstStyle/>
                    <a:p>
                      <a:pPr>
                        <a:lnSpc>
                          <a:spcPct val="150000"/>
                        </a:lnSpc>
                      </a:pPr>
                      <a:r>
                        <a:rPr lang="en-US" sz="1400" kern="1200" dirty="0">
                          <a:solidFill>
                            <a:schemeClr val="dk1"/>
                          </a:solidFill>
                          <a:effectLst/>
                          <a:latin typeface="+mn-lt"/>
                          <a:ea typeface="+mn-ea"/>
                          <a:cs typeface="+mn-cs"/>
                        </a:rPr>
                        <a:t>Telnet allows an attached computer to act as a dumb terminal, with data processing taking place on the IP host computer. </a:t>
                      </a:r>
                    </a:p>
                    <a:p>
                      <a:pPr marL="28575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It is still widely used to provide connectivity between dissimilar systems. </a:t>
                      </a:r>
                    </a:p>
                    <a:p>
                      <a:pPr marL="28575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Telnet can also be used to test a service by the use of HTTP commands. </a:t>
                      </a:r>
                    </a:p>
                    <a:p>
                      <a:pPr marL="28575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You should avoid using Telnet as it transmits all data, including usernames and passwords clear text.</a:t>
                      </a:r>
                      <a:r>
                        <a:rPr lang="en-US" sz="1400" dirty="0">
                          <a:effectLst/>
                        </a:rPr>
                        <a:t> </a:t>
                      </a:r>
                      <a:endParaRPr lang="en-US" sz="14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562485"/>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1407108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472"/>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7955960"/>
              </p:ext>
            </p:extLst>
          </p:nvPr>
        </p:nvGraphicFramePr>
        <p:xfrm>
          <a:off x="921328" y="1187227"/>
          <a:ext cx="10515600" cy="4803648"/>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600" kern="1200" dirty="0">
                          <a:solidFill>
                            <a:schemeClr val="dk1"/>
                          </a:solidFill>
                          <a:effectLst/>
                          <a:latin typeface="+mn-lt"/>
                          <a:ea typeface="+mn-ea"/>
                          <a:cs typeface="+mn-cs"/>
                        </a:rPr>
                        <a:t>Secure Shell (SSH)</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22</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SSH allows for secure interactive control of remote systems. SSH is much more secure alternative to Telnet.</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kern="1200" dirty="0">
                          <a:solidFill>
                            <a:schemeClr val="dk1"/>
                          </a:solidFill>
                          <a:effectLst/>
                          <a:latin typeface="+mn-lt"/>
                          <a:ea typeface="+mn-ea"/>
                          <a:cs typeface="+mn-cs"/>
                        </a:rPr>
                        <a:t>Secure FTP (SFTP)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22</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SFTP addresses one of the key weaknesses of FTP; namely, FTP doesn't use encryption.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All data, including user names and passwords, is sent clear text. SFTP provides the same functionality as FTP, but secures the data transmissions using the SSH protocol.</a:t>
                      </a:r>
                      <a:r>
                        <a:rPr lang="en-US" sz="1600" dirty="0">
                          <a:effectLst/>
                        </a:rPr>
                        <a:t> </a:t>
                      </a:r>
                      <a:endParaRPr lang="en-US" sz="1600" dirty="0"/>
                    </a:p>
                  </a:txBody>
                  <a:tcPr/>
                </a:tc>
                <a:extLst>
                  <a:ext uri="{0D108BD9-81ED-4DB2-BD59-A6C34878D82A}">
                    <a16:rowId xmlns:a16="http://schemas.microsoft.com/office/drawing/2014/main" val="10002"/>
                  </a:ext>
                </a:extLst>
              </a:tr>
              <a:tr h="370840">
                <a:tc>
                  <a:txBody>
                    <a:bodyPr/>
                    <a:lstStyle/>
                    <a:p>
                      <a:pPr>
                        <a:lnSpc>
                          <a:spcPct val="150000"/>
                        </a:lnSpc>
                      </a:pPr>
                      <a:r>
                        <a:rPr lang="en-US" sz="1600" kern="1200" dirty="0">
                          <a:solidFill>
                            <a:schemeClr val="dk1"/>
                          </a:solidFill>
                          <a:effectLst/>
                          <a:latin typeface="+mn-lt"/>
                          <a:ea typeface="+mn-ea"/>
                          <a:cs typeface="+mn-cs"/>
                        </a:rPr>
                        <a:t>Domain Name System (DNS)</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53</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DNS is a system that is distributed throughout the internetwork to provide address/name resolution.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For example, the name </a:t>
                      </a:r>
                      <a:r>
                        <a:rPr lang="en-US" sz="1600" b="1" kern="1200" dirty="0">
                          <a:solidFill>
                            <a:schemeClr val="dk1"/>
                          </a:solidFill>
                          <a:effectLst/>
                          <a:latin typeface="+mn-lt"/>
                          <a:ea typeface="+mn-ea"/>
                          <a:cs typeface="+mn-cs"/>
                        </a:rPr>
                        <a:t>www.mydomain.com</a:t>
                      </a:r>
                      <a:r>
                        <a:rPr lang="en-US" sz="1600" kern="1200" dirty="0">
                          <a:solidFill>
                            <a:schemeClr val="dk1"/>
                          </a:solidFill>
                          <a:effectLst/>
                          <a:latin typeface="+mn-lt"/>
                          <a:ea typeface="+mn-ea"/>
                          <a:cs typeface="+mn-cs"/>
                        </a:rPr>
                        <a:t> would be identified with a specific IP address.</a:t>
                      </a:r>
                      <a:r>
                        <a:rPr lang="en-US" sz="1600" dirty="0">
                          <a:effectLst/>
                        </a:rPr>
                        <a:t> </a:t>
                      </a:r>
                      <a:endParaRPr lang="en-US" sz="16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625330"/>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130667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35"/>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808842"/>
              </p:ext>
            </p:extLst>
          </p:nvPr>
        </p:nvGraphicFramePr>
        <p:xfrm>
          <a:off x="946265" y="1120724"/>
          <a:ext cx="10515600" cy="4756912"/>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600" kern="1200" dirty="0">
                          <a:solidFill>
                            <a:schemeClr val="dk1"/>
                          </a:solidFill>
                          <a:effectLst/>
                          <a:latin typeface="+mn-lt"/>
                          <a:ea typeface="+mn-ea"/>
                          <a:cs typeface="+mn-cs"/>
                        </a:rPr>
                        <a:t>Remote Desktop Protocol (RDP)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3389</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RDP allows you to view and use the graphical desktop of a remote computer system as if you were sitting in front of it.</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kern="1200" dirty="0">
                          <a:solidFill>
                            <a:schemeClr val="dk1"/>
                          </a:solidFill>
                          <a:effectLst/>
                          <a:latin typeface="+mn-lt"/>
                          <a:ea typeface="+mn-ea"/>
                          <a:cs typeface="+mn-cs"/>
                        </a:rPr>
                        <a:t>Dynamic Host Configuration Protocol (DHCP)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67,</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68</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DHCP is used to dynamically assign IP addressing information to network hosts when they come online.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The client system, when it connects to the network, broadcasts a DHCPDISCOVER message on the network, looking for a DHCP server.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The DHCP server responds with a DHCPOFFER message containing proposed IP addressing configuration information.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The client then responds with a DHCPREQUEST message to the DHCP server indicating it wants to use the proposed configuration.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The DHCP server makes the assignment with a DHCPACK message.</a:t>
                      </a:r>
                      <a:r>
                        <a:rPr lang="en-US" sz="1600" dirty="0">
                          <a:effectLst/>
                        </a:rPr>
                        <a:t> </a:t>
                      </a:r>
                      <a:endParaRPr 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540319"/>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54555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35"/>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1434641"/>
              </p:ext>
            </p:extLst>
          </p:nvPr>
        </p:nvGraphicFramePr>
        <p:xfrm>
          <a:off x="954578" y="1162288"/>
          <a:ext cx="10515600" cy="4756912"/>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600" kern="1200" dirty="0">
                          <a:solidFill>
                            <a:schemeClr val="dk1"/>
                          </a:solidFill>
                          <a:effectLst/>
                          <a:latin typeface="+mn-lt"/>
                          <a:ea typeface="+mn-ea"/>
                          <a:cs typeface="+mn-cs"/>
                        </a:rPr>
                        <a:t>Lightweight Directory Access Protocol (LDAP)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389,</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636</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LDAP is a protocol used to access information about network resources stored by a directory service, such as Active Directory or </a:t>
                      </a:r>
                      <a:r>
                        <a:rPr lang="en-US" sz="1600" kern="1200" dirty="0" err="1">
                          <a:solidFill>
                            <a:schemeClr val="dk1"/>
                          </a:solidFill>
                          <a:effectLst/>
                          <a:latin typeface="+mn-lt"/>
                          <a:ea typeface="+mn-ea"/>
                          <a:cs typeface="+mn-cs"/>
                        </a:rPr>
                        <a:t>eDirectory</a:t>
                      </a:r>
                      <a:r>
                        <a:rPr lang="en-US" sz="1600" kern="1200" dirty="0">
                          <a:solidFill>
                            <a:schemeClr val="dk1"/>
                          </a:solidFill>
                          <a:effectLst/>
                          <a:latin typeface="+mn-lt"/>
                          <a:ea typeface="+mn-ea"/>
                          <a:cs typeface="+mn-cs"/>
                        </a:rPr>
                        <a:t>.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LDAP uses port 389 for clear text transmissions and port 636 for secure transmissions.</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kern="1200" dirty="0">
                          <a:solidFill>
                            <a:schemeClr val="dk1"/>
                          </a:solidFill>
                          <a:effectLst/>
                          <a:latin typeface="+mn-lt"/>
                          <a:ea typeface="+mn-ea"/>
                          <a:cs typeface="+mn-cs"/>
                        </a:rPr>
                        <a:t>Simple Network Management Protocol (SNMP)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161,</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162</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SNMP is used to monitor and manage network devices.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SNMP agents can be installed on network devices such as PCs, switches, and routers.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These agents send data to an SNMP manager application running on an administrative workstation, which aggregates the information and displays an overview of the current network status.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Thresholds can be configured which trigger alerts if exceeded.</a:t>
                      </a:r>
                      <a:r>
                        <a:rPr lang="en-US" sz="1600" dirty="0">
                          <a:effectLst/>
                        </a:rPr>
                        <a:t> </a:t>
                      </a:r>
                      <a:endParaRPr 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617016"/>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205973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09"/>
            <a:ext cx="9601200" cy="1485900"/>
          </a:xfrm>
        </p:spPr>
        <p:txBody>
          <a:bodyPr>
            <a:normAutofit/>
          </a:bodyPr>
          <a:lstStyle/>
          <a:p>
            <a:r>
              <a:rPr lang="en-US" sz="2000" b="1" dirty="0"/>
              <a:t>6.5.5 TCP/IP Protocol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968619"/>
              </p:ext>
            </p:extLst>
          </p:nvPr>
        </p:nvGraphicFramePr>
        <p:xfrm>
          <a:off x="946265" y="1170024"/>
          <a:ext cx="10515600" cy="4803648"/>
        </p:xfrm>
        <a:graphic>
          <a:graphicData uri="http://schemas.openxmlformats.org/drawingml/2006/table">
            <a:tbl>
              <a:tblPr firstRow="1" bandRow="1">
                <a:tableStyleId>{5C22544A-7EE6-4342-B048-85BDC9FD1C3A}</a:tableStyleId>
              </a:tblPr>
              <a:tblGrid>
                <a:gridCol w="3024883">
                  <a:extLst>
                    <a:ext uri="{9D8B030D-6E8A-4147-A177-3AD203B41FA5}">
                      <a16:colId xmlns:a16="http://schemas.microsoft.com/office/drawing/2014/main" val="20000"/>
                    </a:ext>
                  </a:extLst>
                </a:gridCol>
                <a:gridCol w="1068513">
                  <a:extLst>
                    <a:ext uri="{9D8B030D-6E8A-4147-A177-3AD203B41FA5}">
                      <a16:colId xmlns:a16="http://schemas.microsoft.com/office/drawing/2014/main" val="20001"/>
                    </a:ext>
                  </a:extLst>
                </a:gridCol>
                <a:gridCol w="6422204">
                  <a:extLst>
                    <a:ext uri="{9D8B030D-6E8A-4147-A177-3AD203B41FA5}">
                      <a16:colId xmlns:a16="http://schemas.microsoft.com/office/drawing/2014/main" val="20002"/>
                    </a:ext>
                  </a:extLst>
                </a:gridCol>
              </a:tblGrid>
              <a:tr h="370840">
                <a:tc>
                  <a:txBody>
                    <a:bodyPr/>
                    <a:lstStyle/>
                    <a:p>
                      <a:pPr algn="ctr"/>
                      <a:r>
                        <a:rPr lang="en-US" sz="1800" b="1" kern="1200" dirty="0">
                          <a:solidFill>
                            <a:schemeClr val="lt1"/>
                          </a:solidFill>
                          <a:effectLst/>
                          <a:latin typeface="+mn-lt"/>
                          <a:ea typeface="+mn-ea"/>
                          <a:cs typeface="+mn-cs"/>
                        </a:rPr>
                        <a:t>Protocol</a:t>
                      </a:r>
                      <a:r>
                        <a:rPr lang="en-US" dirty="0">
                          <a:effectLst/>
                        </a:rPr>
                        <a:t> </a:t>
                      </a:r>
                      <a:endParaRPr lang="en-US" dirty="0"/>
                    </a:p>
                  </a:txBody>
                  <a:tcPr anchor="ctr"/>
                </a:tc>
                <a:tc>
                  <a:txBody>
                    <a:bodyPr/>
                    <a:lstStyle/>
                    <a:p>
                      <a:pPr algn="ctr"/>
                      <a:r>
                        <a:rPr lang="en-US" sz="1800" b="1" kern="1200" dirty="0">
                          <a:solidFill>
                            <a:schemeClr val="lt1"/>
                          </a:solidFill>
                          <a:effectLst/>
                          <a:latin typeface="+mn-lt"/>
                          <a:ea typeface="+mn-ea"/>
                          <a:cs typeface="+mn-cs"/>
                        </a:rPr>
                        <a:t>Default Port(s)</a:t>
                      </a:r>
                      <a:r>
                        <a:rPr lang="en-US" dirty="0">
                          <a:effectLst/>
                        </a:rPr>
                        <a:t> </a:t>
                      </a:r>
                      <a:endParaRPr lang="en-US" dirty="0"/>
                    </a:p>
                  </a:txBody>
                  <a:tcPr anchor="ct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nchor="ctr"/>
                </a:tc>
                <a:extLst>
                  <a:ext uri="{0D108BD9-81ED-4DB2-BD59-A6C34878D82A}">
                    <a16:rowId xmlns:a16="http://schemas.microsoft.com/office/drawing/2014/main" val="10000"/>
                  </a:ext>
                </a:extLst>
              </a:tr>
              <a:tr h="370840">
                <a:tc>
                  <a:txBody>
                    <a:bodyPr/>
                    <a:lstStyle/>
                    <a:p>
                      <a:pPr>
                        <a:lnSpc>
                          <a:spcPct val="150000"/>
                        </a:lnSpc>
                      </a:pPr>
                      <a:r>
                        <a:rPr lang="en-US" sz="1600" kern="1200" dirty="0">
                          <a:solidFill>
                            <a:schemeClr val="dk1"/>
                          </a:solidFill>
                          <a:effectLst/>
                          <a:latin typeface="+mn-lt"/>
                          <a:ea typeface="+mn-ea"/>
                          <a:cs typeface="+mn-cs"/>
                        </a:rPr>
                        <a:t>Server Message Block (SMB)</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137,138,</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139</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SMB enables the sharing of folders and printers on the network.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Using SMB, remote users can access files in a shared folder on a server or workstation.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Likewise, a remote user can send print jobs to a shared printer.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SMB is also known as </a:t>
                      </a:r>
                      <a:r>
                        <a:rPr lang="en-US" sz="1600" i="1" kern="1200" dirty="0">
                          <a:solidFill>
                            <a:schemeClr val="dk1"/>
                          </a:solidFill>
                          <a:effectLst/>
                          <a:latin typeface="+mn-lt"/>
                          <a:ea typeface="+mn-ea"/>
                          <a:cs typeface="+mn-cs"/>
                        </a:rPr>
                        <a:t>Common Internet File System</a:t>
                      </a:r>
                      <a:r>
                        <a:rPr lang="en-US" sz="1600" kern="1200" dirty="0">
                          <a:solidFill>
                            <a:schemeClr val="dk1"/>
                          </a:solidFill>
                          <a:effectLst/>
                          <a:latin typeface="+mn-lt"/>
                          <a:ea typeface="+mn-ea"/>
                          <a:cs typeface="+mn-cs"/>
                        </a:rPr>
                        <a:t> (CIFS).</a:t>
                      </a:r>
                      <a:r>
                        <a:rPr lang="en-US" sz="1600" dirty="0">
                          <a:effectLst/>
                        </a:rPr>
                        <a:t> </a:t>
                      </a:r>
                      <a:endParaRPr lang="en-US" sz="1600" dirty="0"/>
                    </a:p>
                  </a:txBody>
                  <a:tcPr/>
                </a:tc>
                <a:extLst>
                  <a:ext uri="{0D108BD9-81ED-4DB2-BD59-A6C34878D82A}">
                    <a16:rowId xmlns:a16="http://schemas.microsoft.com/office/drawing/2014/main" val="10001"/>
                  </a:ext>
                </a:extLst>
              </a:tr>
              <a:tr h="370840">
                <a:tc>
                  <a:txBody>
                    <a:bodyPr/>
                    <a:lstStyle/>
                    <a:p>
                      <a:pPr>
                        <a:lnSpc>
                          <a:spcPct val="150000"/>
                        </a:lnSpc>
                      </a:pPr>
                      <a:r>
                        <a:rPr lang="en-US" sz="1600" kern="1200" dirty="0">
                          <a:solidFill>
                            <a:schemeClr val="dk1"/>
                          </a:solidFill>
                          <a:effectLst/>
                          <a:latin typeface="+mn-lt"/>
                          <a:ea typeface="+mn-ea"/>
                          <a:cs typeface="+mn-cs"/>
                        </a:rPr>
                        <a:t>Service Location Protocol (SLP)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427</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SLP is a protocol that is able to organize and locate various network devices and services, such as printers, shared disk drives, directories, etc.</a:t>
                      </a:r>
                      <a:r>
                        <a:rPr lang="en-US" sz="1600" dirty="0">
                          <a:effectLst/>
                        </a:rPr>
                        <a:t> </a:t>
                      </a:r>
                      <a:endParaRPr lang="en-US" sz="1600" dirty="0"/>
                    </a:p>
                  </a:txBody>
                  <a:tcPr/>
                </a:tc>
                <a:extLst>
                  <a:ext uri="{0D108BD9-81ED-4DB2-BD59-A6C34878D82A}">
                    <a16:rowId xmlns:a16="http://schemas.microsoft.com/office/drawing/2014/main" val="10002"/>
                  </a:ext>
                </a:extLst>
              </a:tr>
              <a:tr h="370840">
                <a:tc>
                  <a:txBody>
                    <a:bodyPr/>
                    <a:lstStyle/>
                    <a:p>
                      <a:pPr>
                        <a:lnSpc>
                          <a:spcPct val="150000"/>
                        </a:lnSpc>
                      </a:pPr>
                      <a:r>
                        <a:rPr lang="en-US" sz="1600" kern="1200" dirty="0">
                          <a:solidFill>
                            <a:schemeClr val="dk1"/>
                          </a:solidFill>
                          <a:effectLst/>
                          <a:latin typeface="+mn-lt"/>
                          <a:ea typeface="+mn-ea"/>
                          <a:cs typeface="+mn-cs"/>
                        </a:rPr>
                        <a:t>Apple Filing Protocol (AFP)</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548,</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427</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AFP is the protocol used by systems running Mac OS X or newer to support filer sharing on the network.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AFP replaced AppleTalk and has gone through several revisions.</a:t>
                      </a:r>
                      <a:r>
                        <a:rPr lang="en-US" sz="1600" dirty="0">
                          <a:effectLst/>
                        </a:rPr>
                        <a:t> </a:t>
                      </a:r>
                      <a:endParaRPr lang="en-US" sz="16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523693"/>
            <a:ext cx="10515600" cy="646331"/>
          </a:xfrm>
          <a:prstGeom prst="rect">
            <a:avLst/>
          </a:prstGeom>
          <a:noFill/>
        </p:spPr>
        <p:txBody>
          <a:bodyPr wrap="square" rtlCol="0">
            <a:spAutoFit/>
          </a:bodyPr>
          <a:lstStyle/>
          <a:p>
            <a:r>
              <a:rPr lang="en-US" dirty="0"/>
              <a:t>The following table lists several protocols in the TCP/IP protocol suite:</a:t>
            </a:r>
          </a:p>
          <a:p>
            <a:endParaRPr lang="en-US" dirty="0"/>
          </a:p>
        </p:txBody>
      </p:sp>
    </p:spTree>
    <p:extLst>
      <p:ext uri="{BB962C8B-B14F-4D97-AF65-F5344CB8AC3E}">
        <p14:creationId xmlns:p14="http://schemas.microsoft.com/office/powerpoint/2010/main" val="1322478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87"/>
            <a:ext cx="9601200" cy="1485900"/>
          </a:xfrm>
        </p:spPr>
        <p:txBody>
          <a:bodyPr>
            <a:normAutofit/>
          </a:bodyPr>
          <a:lstStyle/>
          <a:p>
            <a:r>
              <a:rPr lang="en-US" sz="2000" b="1" dirty="0"/>
              <a:t>6.6 </a:t>
            </a:r>
            <a:r>
              <a:rPr lang="en-US" sz="2000" b="1"/>
              <a:t>IP Configuration / 6.6.4 </a:t>
            </a:r>
            <a:r>
              <a:rPr lang="en-US" sz="2000" b="1" dirty="0"/>
              <a:t>IP Configuration Facts</a:t>
            </a:r>
            <a:br>
              <a:rPr lang="en-US" sz="2000" b="1"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033042"/>
              </p:ext>
            </p:extLst>
          </p:nvPr>
        </p:nvGraphicFramePr>
        <p:xfrm>
          <a:off x="954110" y="1270902"/>
          <a:ext cx="10515600" cy="4861870"/>
        </p:xfrm>
        <a:graphic>
          <a:graphicData uri="http://schemas.openxmlformats.org/drawingml/2006/table">
            <a:tbl>
              <a:tblPr firstRow="1" bandRow="1">
                <a:tableStyleId>{5C22544A-7EE6-4342-B048-85BDC9FD1C3A}</a:tableStyleId>
              </a:tblPr>
              <a:tblGrid>
                <a:gridCol w="2233773">
                  <a:extLst>
                    <a:ext uri="{9D8B030D-6E8A-4147-A177-3AD203B41FA5}">
                      <a16:colId xmlns:a16="http://schemas.microsoft.com/office/drawing/2014/main" val="20000"/>
                    </a:ext>
                  </a:extLst>
                </a:gridCol>
                <a:gridCol w="8281827">
                  <a:extLst>
                    <a:ext uri="{9D8B030D-6E8A-4147-A177-3AD203B41FA5}">
                      <a16:colId xmlns:a16="http://schemas.microsoft.com/office/drawing/2014/main" val="20001"/>
                    </a:ext>
                  </a:extLst>
                </a:gridCol>
              </a:tblGrid>
              <a:tr h="419255">
                <a:tc>
                  <a:txBody>
                    <a:bodyPr/>
                    <a:lstStyle/>
                    <a:p>
                      <a:r>
                        <a:rPr lang="en-US" sz="1800" b="1" kern="1200" dirty="0">
                          <a:solidFill>
                            <a:schemeClr val="lt1"/>
                          </a:solidFill>
                          <a:effectLst/>
                          <a:latin typeface="+mn-lt"/>
                          <a:ea typeface="+mn-ea"/>
                          <a:cs typeface="+mn-cs"/>
                        </a:rPr>
                        <a:t>Parameter</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1395601">
                <a:tc>
                  <a:txBody>
                    <a:bodyPr/>
                    <a:lstStyle/>
                    <a:p>
                      <a:r>
                        <a:rPr lang="en-US" sz="1500" kern="1200" dirty="0">
                          <a:solidFill>
                            <a:schemeClr val="dk1"/>
                          </a:solidFill>
                          <a:effectLst/>
                          <a:latin typeface="+mn-lt"/>
                          <a:ea typeface="+mn-ea"/>
                          <a:cs typeface="+mn-cs"/>
                        </a:rPr>
                        <a:t>IP address</a:t>
                      </a:r>
                      <a:r>
                        <a:rPr lang="en-US" sz="1500" dirty="0">
                          <a:effectLst/>
                        </a:rPr>
                        <a:t> </a:t>
                      </a:r>
                      <a:endParaRPr lang="en-US" sz="1500" dirty="0"/>
                    </a:p>
                  </a:txBody>
                  <a:tcPr/>
                </a:tc>
                <a:tc>
                  <a:txBody>
                    <a:bodyPr/>
                    <a:lstStyle/>
                    <a:p>
                      <a:r>
                        <a:rPr lang="en-US" sz="1500" kern="1200" dirty="0">
                          <a:solidFill>
                            <a:schemeClr val="dk1"/>
                          </a:solidFill>
                          <a:effectLst/>
                          <a:latin typeface="+mn-lt"/>
                          <a:ea typeface="+mn-ea"/>
                          <a:cs typeface="+mn-cs"/>
                        </a:rPr>
                        <a:t>The IP address identifies both the logical host and the logical network addresses.</a:t>
                      </a:r>
                    </a:p>
                    <a:p>
                      <a:pPr lvl="0"/>
                      <a:r>
                        <a:rPr lang="en-US" sz="1500" kern="1200" dirty="0">
                          <a:solidFill>
                            <a:schemeClr val="dk1"/>
                          </a:solidFill>
                          <a:effectLst/>
                          <a:latin typeface="+mn-lt"/>
                          <a:ea typeface="+mn-ea"/>
                          <a:cs typeface="+mn-cs"/>
                        </a:rPr>
                        <a:t>Each host on the entire network must have a unique IP address.</a:t>
                      </a:r>
                    </a:p>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Two devices on the same subnet must have IP addresses with the same network portion of the address.</a:t>
                      </a:r>
                    </a:p>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Two devices on the same subnet must have unique host portions of the IP address.</a:t>
                      </a:r>
                    </a:p>
                    <a:p>
                      <a:pPr marL="285750" indent="-285750">
                        <a:buFont typeface="Arial" panose="020B0604020202020204" pitchFamily="34" charset="0"/>
                        <a:buChar char="•"/>
                      </a:pPr>
                      <a:r>
                        <a:rPr lang="en-US" sz="1500" kern="1200" dirty="0">
                          <a:solidFill>
                            <a:schemeClr val="dk1"/>
                          </a:solidFill>
                          <a:effectLst/>
                          <a:latin typeface="+mn-lt"/>
                          <a:ea typeface="+mn-ea"/>
                          <a:cs typeface="+mn-cs"/>
                        </a:rPr>
                        <a:t>Do not use the first or the last host address on a subnet address range.</a:t>
                      </a:r>
                      <a:r>
                        <a:rPr lang="en-US" sz="1500" dirty="0">
                          <a:effectLst/>
                        </a:rPr>
                        <a:t> </a:t>
                      </a:r>
                      <a:endParaRPr lang="en-US" sz="1500" dirty="0"/>
                    </a:p>
                  </a:txBody>
                  <a:tcPr/>
                </a:tc>
                <a:extLst>
                  <a:ext uri="{0D108BD9-81ED-4DB2-BD59-A6C34878D82A}">
                    <a16:rowId xmlns:a16="http://schemas.microsoft.com/office/drawing/2014/main" val="10001"/>
                  </a:ext>
                </a:extLst>
              </a:tr>
              <a:tr h="620267">
                <a:tc>
                  <a:txBody>
                    <a:bodyPr/>
                    <a:lstStyle/>
                    <a:p>
                      <a:r>
                        <a:rPr lang="en-US" sz="1500" kern="1200" dirty="0">
                          <a:solidFill>
                            <a:schemeClr val="dk1"/>
                          </a:solidFill>
                          <a:effectLst/>
                          <a:latin typeface="+mn-lt"/>
                          <a:ea typeface="+mn-ea"/>
                          <a:cs typeface="+mn-cs"/>
                        </a:rPr>
                        <a:t>Subnet mask</a:t>
                      </a:r>
                      <a:r>
                        <a:rPr lang="en-US" sz="1500" dirty="0">
                          <a:effectLst/>
                        </a:rPr>
                        <a:t> </a:t>
                      </a:r>
                      <a:endParaRPr lang="en-US" sz="1500" dirty="0"/>
                    </a:p>
                  </a:txBody>
                  <a:tcPr/>
                </a:tc>
                <a:tc>
                  <a:txBody>
                    <a:bodyPr/>
                    <a:lstStyle/>
                    <a:p>
                      <a:r>
                        <a:rPr lang="en-US" sz="1500" kern="1200" dirty="0">
                          <a:solidFill>
                            <a:schemeClr val="dk1"/>
                          </a:solidFill>
                          <a:effectLst/>
                          <a:latin typeface="+mn-lt"/>
                          <a:ea typeface="+mn-ea"/>
                          <a:cs typeface="+mn-cs"/>
                        </a:rPr>
                        <a:t>The subnet mask identifies which portion of the IP address is the network address and which portion is the host address. </a:t>
                      </a:r>
                    </a:p>
                    <a:p>
                      <a:pPr marL="285750" indent="-285750">
                        <a:buFont typeface="Arial" panose="020B0604020202020204" pitchFamily="34" charset="0"/>
                        <a:buChar char="•"/>
                      </a:pPr>
                      <a:r>
                        <a:rPr lang="en-US" sz="1500" kern="1200" dirty="0">
                          <a:solidFill>
                            <a:schemeClr val="dk1"/>
                          </a:solidFill>
                          <a:effectLst/>
                          <a:latin typeface="+mn-lt"/>
                          <a:ea typeface="+mn-ea"/>
                          <a:cs typeface="+mn-cs"/>
                        </a:rPr>
                        <a:t>Two devices on the same subnet must be configured with the same subnet mask.</a:t>
                      </a:r>
                      <a:r>
                        <a:rPr lang="en-US" sz="1500" dirty="0">
                          <a:effectLst/>
                        </a:rPr>
                        <a:t> </a:t>
                      </a:r>
                      <a:endParaRPr lang="en-US" sz="1500" dirty="0"/>
                    </a:p>
                  </a:txBody>
                  <a:tcPr/>
                </a:tc>
                <a:extLst>
                  <a:ext uri="{0D108BD9-81ED-4DB2-BD59-A6C34878D82A}">
                    <a16:rowId xmlns:a16="http://schemas.microsoft.com/office/drawing/2014/main" val="10002"/>
                  </a:ext>
                </a:extLst>
              </a:tr>
              <a:tr h="1137157">
                <a:tc>
                  <a:txBody>
                    <a:bodyPr/>
                    <a:lstStyle/>
                    <a:p>
                      <a:r>
                        <a:rPr lang="en-US" sz="1500" kern="1200" dirty="0">
                          <a:solidFill>
                            <a:schemeClr val="dk1"/>
                          </a:solidFill>
                          <a:effectLst/>
                          <a:latin typeface="+mn-lt"/>
                          <a:ea typeface="+mn-ea"/>
                          <a:cs typeface="+mn-cs"/>
                        </a:rPr>
                        <a:t>Default gateway</a:t>
                      </a:r>
                      <a:r>
                        <a:rPr lang="en-US" sz="1500" dirty="0">
                          <a:effectLst/>
                        </a:rPr>
                        <a:t> </a:t>
                      </a:r>
                      <a:endParaRPr lang="en-US" sz="1500" dirty="0"/>
                    </a:p>
                  </a:txBody>
                  <a:tcPr/>
                </a:tc>
                <a:tc>
                  <a:txBody>
                    <a:bodyPr/>
                    <a:lstStyle/>
                    <a:p>
                      <a:r>
                        <a:rPr lang="en-US" sz="1500" kern="1200" dirty="0">
                          <a:solidFill>
                            <a:schemeClr val="dk1"/>
                          </a:solidFill>
                          <a:effectLst/>
                          <a:latin typeface="+mn-lt"/>
                          <a:ea typeface="+mn-ea"/>
                          <a:cs typeface="+mn-cs"/>
                        </a:rPr>
                        <a:t>The default gateway identifies the router to which communications for remote networks are sent. </a:t>
                      </a:r>
                    </a:p>
                    <a:p>
                      <a:pPr marL="285750" indent="-285750">
                        <a:buFont typeface="Arial" panose="020B0604020202020204" pitchFamily="34" charset="0"/>
                        <a:buChar char="•"/>
                      </a:pPr>
                      <a:r>
                        <a:rPr lang="en-US" sz="1500" kern="1200" dirty="0">
                          <a:solidFill>
                            <a:schemeClr val="dk1"/>
                          </a:solidFill>
                          <a:effectLst/>
                          <a:latin typeface="+mn-lt"/>
                          <a:ea typeface="+mn-ea"/>
                          <a:cs typeface="+mn-cs"/>
                        </a:rPr>
                        <a:t>The default gateway address is the IP address of the router interface on the same subnet as the local host. </a:t>
                      </a:r>
                    </a:p>
                    <a:p>
                      <a:pPr marL="285750" indent="-285750">
                        <a:buFont typeface="Arial" panose="020B0604020202020204" pitchFamily="34" charset="0"/>
                        <a:buChar char="•"/>
                      </a:pPr>
                      <a:r>
                        <a:rPr lang="en-US" sz="1500" kern="1200" dirty="0">
                          <a:solidFill>
                            <a:schemeClr val="dk1"/>
                          </a:solidFill>
                          <a:effectLst/>
                          <a:latin typeface="+mn-lt"/>
                          <a:ea typeface="+mn-ea"/>
                          <a:cs typeface="+mn-cs"/>
                        </a:rPr>
                        <a:t>Without a default gateway set, most clients will be unable to communicate with hosts outside of the local subnet.</a:t>
                      </a:r>
                      <a:r>
                        <a:rPr lang="en-US" sz="1500" dirty="0">
                          <a:effectLst/>
                        </a:rPr>
                        <a:t> </a:t>
                      </a:r>
                      <a:endParaRPr lang="en-US" sz="1500" dirty="0"/>
                    </a:p>
                  </a:txBody>
                  <a:tcPr/>
                </a:tc>
                <a:extLst>
                  <a:ext uri="{0D108BD9-81ED-4DB2-BD59-A6C34878D82A}">
                    <a16:rowId xmlns:a16="http://schemas.microsoft.com/office/drawing/2014/main" val="10003"/>
                  </a:ext>
                </a:extLst>
              </a:tr>
              <a:tr h="419255">
                <a:tc>
                  <a:txBody>
                    <a:bodyPr/>
                    <a:lstStyle/>
                    <a:p>
                      <a:r>
                        <a:rPr lang="en-US" sz="1500" kern="1200" dirty="0">
                          <a:solidFill>
                            <a:schemeClr val="dk1"/>
                          </a:solidFill>
                          <a:effectLst/>
                          <a:latin typeface="+mn-lt"/>
                          <a:ea typeface="+mn-ea"/>
                          <a:cs typeface="+mn-cs"/>
                        </a:rPr>
                        <a:t>DNS server</a:t>
                      </a:r>
                      <a:r>
                        <a:rPr lang="en-US" sz="1500" dirty="0">
                          <a:effectLst/>
                        </a:rPr>
                        <a:t> </a:t>
                      </a:r>
                      <a:endParaRPr lang="en-US" sz="1500" dirty="0"/>
                    </a:p>
                  </a:txBody>
                  <a:tcPr/>
                </a:tc>
                <a:tc>
                  <a:txBody>
                    <a:bodyPr/>
                    <a:lstStyle/>
                    <a:p>
                      <a:r>
                        <a:rPr lang="en-US" sz="1500" kern="1200" dirty="0">
                          <a:solidFill>
                            <a:schemeClr val="dk1"/>
                          </a:solidFill>
                          <a:effectLst/>
                          <a:latin typeface="+mn-lt"/>
                          <a:ea typeface="+mn-ea"/>
                          <a:cs typeface="+mn-cs"/>
                        </a:rPr>
                        <a:t>The DNS server address identifies the DNS server that is used to resolve host names to IP addresses.</a:t>
                      </a:r>
                      <a:r>
                        <a:rPr lang="en-US" sz="1500" dirty="0">
                          <a:effectLst/>
                        </a:rPr>
                        <a:t> </a:t>
                      </a:r>
                      <a:endParaRPr lang="en-US" sz="1500" dirty="0"/>
                    </a:p>
                  </a:txBody>
                  <a:tcPr/>
                </a:tc>
                <a:extLst>
                  <a:ext uri="{0D108BD9-81ED-4DB2-BD59-A6C34878D82A}">
                    <a16:rowId xmlns:a16="http://schemas.microsoft.com/office/drawing/2014/main" val="10004"/>
                  </a:ext>
                </a:extLst>
              </a:tr>
              <a:tr h="419255">
                <a:tc>
                  <a:txBody>
                    <a:bodyPr/>
                    <a:lstStyle/>
                    <a:p>
                      <a:r>
                        <a:rPr lang="en-US" sz="1500" kern="1200" dirty="0">
                          <a:solidFill>
                            <a:schemeClr val="dk1"/>
                          </a:solidFill>
                          <a:effectLst/>
                          <a:latin typeface="+mn-lt"/>
                          <a:ea typeface="+mn-ea"/>
                          <a:cs typeface="+mn-cs"/>
                        </a:rPr>
                        <a:t>Hostname</a:t>
                      </a:r>
                      <a:r>
                        <a:rPr lang="en-US" sz="1500" dirty="0">
                          <a:effectLst/>
                        </a:rPr>
                        <a:t> </a:t>
                      </a:r>
                      <a:endParaRPr lang="en-US" sz="1500" dirty="0"/>
                    </a:p>
                  </a:txBody>
                  <a:tcPr/>
                </a:tc>
                <a:tc>
                  <a:txBody>
                    <a:bodyPr/>
                    <a:lstStyle/>
                    <a:p>
                      <a:r>
                        <a:rPr lang="en-US" sz="1500" kern="1200" dirty="0">
                          <a:solidFill>
                            <a:schemeClr val="dk1"/>
                          </a:solidFill>
                          <a:effectLst/>
                          <a:latin typeface="+mn-lt"/>
                          <a:ea typeface="+mn-ea"/>
                          <a:cs typeface="+mn-cs"/>
                        </a:rPr>
                        <a:t>The hostname identifies the logical name of the local system.</a:t>
                      </a:r>
                      <a:r>
                        <a:rPr lang="en-US" sz="1500" dirty="0">
                          <a:effectLst/>
                        </a:rPr>
                        <a:t> </a:t>
                      </a:r>
                      <a:endParaRPr lang="en-US" sz="150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38200" y="624571"/>
            <a:ext cx="10515600" cy="646331"/>
          </a:xfrm>
          <a:prstGeom prst="rect">
            <a:avLst/>
          </a:prstGeom>
          <a:noFill/>
        </p:spPr>
        <p:txBody>
          <a:bodyPr wrap="square" rtlCol="0">
            <a:spAutoFit/>
          </a:bodyPr>
          <a:lstStyle/>
          <a:p>
            <a:r>
              <a:rPr lang="en-US" dirty="0"/>
              <a:t>The following table summarizes the configuration settings required to connect to a TCP/IP network:</a:t>
            </a:r>
          </a:p>
          <a:p>
            <a:endParaRPr lang="en-US" dirty="0"/>
          </a:p>
        </p:txBody>
      </p:sp>
    </p:spTree>
    <p:extLst>
      <p:ext uri="{BB962C8B-B14F-4D97-AF65-F5344CB8AC3E}">
        <p14:creationId xmlns:p14="http://schemas.microsoft.com/office/powerpoint/2010/main" val="1080425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011"/>
            <a:ext cx="10515600" cy="1325563"/>
          </a:xfrm>
        </p:spPr>
        <p:txBody>
          <a:bodyPr>
            <a:normAutofit/>
          </a:bodyPr>
          <a:lstStyle/>
          <a:p>
            <a:r>
              <a:rPr lang="en-US" sz="2000" b="1" dirty="0"/>
              <a:t>6.6.4 IP Configuration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814830"/>
              </p:ext>
            </p:extLst>
          </p:nvPr>
        </p:nvGraphicFramePr>
        <p:xfrm>
          <a:off x="838200" y="1057399"/>
          <a:ext cx="10515600" cy="4439920"/>
        </p:xfrm>
        <a:graphic>
          <a:graphicData uri="http://schemas.openxmlformats.org/drawingml/2006/table">
            <a:tbl>
              <a:tblPr firstRow="1" bandRow="1">
                <a:tableStyleId>{5C22544A-7EE6-4342-B048-85BDC9FD1C3A}</a:tableStyleId>
              </a:tblPr>
              <a:tblGrid>
                <a:gridCol w="1504308">
                  <a:extLst>
                    <a:ext uri="{9D8B030D-6E8A-4147-A177-3AD203B41FA5}">
                      <a16:colId xmlns:a16="http://schemas.microsoft.com/office/drawing/2014/main" val="20000"/>
                    </a:ext>
                  </a:extLst>
                </a:gridCol>
                <a:gridCol w="9011292">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Method</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370840">
                <a:tc>
                  <a:txBody>
                    <a:bodyPr/>
                    <a:lstStyle/>
                    <a:p>
                      <a:r>
                        <a:rPr lang="en-US" sz="1600" kern="1200" dirty="0">
                          <a:solidFill>
                            <a:schemeClr val="dk1"/>
                          </a:solidFill>
                          <a:effectLst/>
                          <a:latin typeface="+mn-lt"/>
                          <a:ea typeface="+mn-ea"/>
                          <a:cs typeface="+mn-cs"/>
                        </a:rPr>
                        <a:t>Static</a:t>
                      </a:r>
                      <a:r>
                        <a:rPr lang="en-US" sz="1600" dirty="0">
                          <a:effectLst/>
                        </a:rPr>
                        <a:t> </a:t>
                      </a:r>
                      <a:endParaRPr lang="en-US" sz="1600" dirty="0"/>
                    </a:p>
                  </a:txBody>
                  <a:tcPr/>
                </a:tc>
                <a:tc>
                  <a:txBody>
                    <a:bodyPr/>
                    <a:lstStyle/>
                    <a:p>
                      <a:r>
                        <a:rPr lang="en-US" sz="1500" kern="1200" dirty="0">
                          <a:solidFill>
                            <a:schemeClr val="dk1"/>
                          </a:solidFill>
                          <a:effectLst/>
                          <a:latin typeface="+mn-lt"/>
                          <a:ea typeface="+mn-ea"/>
                          <a:cs typeface="+mn-cs"/>
                        </a:rPr>
                        <a:t>With static addressing, you manually assign all configuration values. Static addressing is prone to error and should only be used under the following conditions:</a:t>
                      </a:r>
                    </a:p>
                    <a:p>
                      <a:endParaRPr lang="en-US" sz="1500" kern="1200" dirty="0">
                        <a:solidFill>
                          <a:schemeClr val="dk1"/>
                        </a:solidFill>
                        <a:effectLst/>
                        <a:latin typeface="+mn-lt"/>
                        <a:ea typeface="+mn-ea"/>
                        <a:cs typeface="+mn-cs"/>
                      </a:endParaRPr>
                    </a:p>
                    <a:p>
                      <a:pPr marL="285750" lvl="0" indent="-285750">
                        <a:buFont typeface="Arial" charset="0"/>
                        <a:buChar char="•"/>
                      </a:pPr>
                      <a:r>
                        <a:rPr lang="en-US" sz="1500" kern="1200" dirty="0">
                          <a:solidFill>
                            <a:schemeClr val="dk1"/>
                          </a:solidFill>
                          <a:effectLst/>
                          <a:latin typeface="+mn-lt"/>
                          <a:ea typeface="+mn-ea"/>
                          <a:cs typeface="+mn-cs"/>
                        </a:rPr>
                        <a:t>The network has a small number of hosts.</a:t>
                      </a:r>
                    </a:p>
                    <a:p>
                      <a:pPr marL="285750" lvl="0" indent="-285750">
                        <a:buFont typeface="Arial" charset="0"/>
                        <a:buChar char="•"/>
                      </a:pPr>
                      <a:r>
                        <a:rPr lang="en-US" sz="1500" kern="1200" dirty="0">
                          <a:solidFill>
                            <a:schemeClr val="dk1"/>
                          </a:solidFill>
                          <a:effectLst/>
                          <a:latin typeface="+mn-lt"/>
                          <a:ea typeface="+mn-ea"/>
                          <a:cs typeface="+mn-cs"/>
                        </a:rPr>
                        <a:t>The network will not change or grow.</a:t>
                      </a:r>
                    </a:p>
                    <a:p>
                      <a:pPr marL="285750" indent="-285750">
                        <a:buFont typeface="Arial" charset="0"/>
                        <a:buChar char="•"/>
                      </a:pPr>
                      <a:r>
                        <a:rPr lang="en-US" sz="1500" kern="1200" dirty="0">
                          <a:solidFill>
                            <a:schemeClr val="dk1"/>
                          </a:solidFill>
                          <a:effectLst/>
                          <a:latin typeface="+mn-lt"/>
                          <a:ea typeface="+mn-ea"/>
                          <a:cs typeface="+mn-cs"/>
                        </a:rPr>
                        <a:t>You have some hosts that must have the same address each time.</a:t>
                      </a:r>
                      <a:r>
                        <a:rPr lang="en-US" sz="1500" dirty="0">
                          <a:effectLst/>
                        </a:rPr>
                        <a:t> </a:t>
                      </a:r>
                    </a:p>
                    <a:p>
                      <a:pPr marL="285750" indent="-285750">
                        <a:buFont typeface="Arial" charset="0"/>
                        <a:buChar char="•"/>
                      </a:pPr>
                      <a:endParaRPr lang="en-US" sz="1500" dirty="0"/>
                    </a:p>
                  </a:txBody>
                  <a:tcPr/>
                </a:tc>
                <a:extLst>
                  <a:ext uri="{0D108BD9-81ED-4DB2-BD59-A6C34878D82A}">
                    <a16:rowId xmlns:a16="http://schemas.microsoft.com/office/drawing/2014/main" val="10001"/>
                  </a:ext>
                </a:extLst>
              </a:tr>
              <a:tr h="370840">
                <a:tc>
                  <a:txBody>
                    <a:bodyPr/>
                    <a:lstStyle/>
                    <a:p>
                      <a:r>
                        <a:rPr lang="en-US" sz="1600" kern="1200" dirty="0">
                          <a:solidFill>
                            <a:schemeClr val="dk1"/>
                          </a:solidFill>
                          <a:effectLst/>
                          <a:latin typeface="+mn-lt"/>
                          <a:ea typeface="+mn-ea"/>
                          <a:cs typeface="+mn-cs"/>
                        </a:rPr>
                        <a:t>Dynamic Host Configuration Protocol (DHCP)</a:t>
                      </a:r>
                      <a:r>
                        <a:rPr lang="en-US" sz="1600" dirty="0">
                          <a:effectLst/>
                        </a:rPr>
                        <a:t> </a:t>
                      </a:r>
                      <a:endParaRPr lang="en-US" sz="1600" dirty="0"/>
                    </a:p>
                  </a:txBody>
                  <a:tcPr/>
                </a:tc>
                <a:tc>
                  <a:txBody>
                    <a:bodyPr/>
                    <a:lstStyle/>
                    <a:p>
                      <a:r>
                        <a:rPr lang="en-US" sz="1500" kern="1200" dirty="0">
                          <a:solidFill>
                            <a:schemeClr val="dk1"/>
                          </a:solidFill>
                          <a:effectLst/>
                          <a:latin typeface="+mn-lt"/>
                          <a:ea typeface="+mn-ea"/>
                          <a:cs typeface="+mn-cs"/>
                        </a:rPr>
                        <a:t>On a network configured with DHCP, IP hosts contact a DHCP server for IP addressing and other configuration information. This ensures error-free host configuration. With DHCP:</a:t>
                      </a:r>
                    </a:p>
                    <a:p>
                      <a:endParaRPr lang="en-US" sz="1500" kern="1200" dirty="0">
                        <a:solidFill>
                          <a:schemeClr val="dk1"/>
                        </a:solidFill>
                        <a:effectLst/>
                        <a:latin typeface="+mn-lt"/>
                        <a:ea typeface="+mn-ea"/>
                        <a:cs typeface="+mn-cs"/>
                      </a:endParaRPr>
                    </a:p>
                    <a:p>
                      <a:pPr marL="285750" lvl="0" indent="-285750">
                        <a:buFont typeface="Arial" charset="0"/>
                        <a:buChar char="•"/>
                      </a:pPr>
                      <a:r>
                        <a:rPr lang="en-US" sz="1500" kern="1200" dirty="0">
                          <a:solidFill>
                            <a:schemeClr val="dk1"/>
                          </a:solidFill>
                          <a:effectLst/>
                          <a:latin typeface="+mn-lt"/>
                          <a:ea typeface="+mn-ea"/>
                          <a:cs typeface="+mn-cs"/>
                        </a:rPr>
                        <a:t>The host uses broadcast messages to locate a DHCP server when it boots.</a:t>
                      </a:r>
                    </a:p>
                    <a:p>
                      <a:pPr marL="285750" lvl="0" indent="-285750">
                        <a:buFont typeface="Arial" charset="0"/>
                        <a:buChar char="•"/>
                      </a:pPr>
                      <a:r>
                        <a:rPr lang="en-US" sz="1500" kern="1200" dirty="0">
                          <a:solidFill>
                            <a:schemeClr val="dk1"/>
                          </a:solidFill>
                          <a:effectLst/>
                          <a:latin typeface="+mn-lt"/>
                          <a:ea typeface="+mn-ea"/>
                          <a:cs typeface="+mn-cs"/>
                        </a:rPr>
                        <a:t>The DHCP server assigns IP address and mask values to the host (called an address </a:t>
                      </a:r>
                      <a:r>
                        <a:rPr lang="en-US" sz="1500" i="1" kern="1200" dirty="0">
                          <a:solidFill>
                            <a:schemeClr val="dk1"/>
                          </a:solidFill>
                          <a:effectLst/>
                          <a:latin typeface="+mn-lt"/>
                          <a:ea typeface="+mn-ea"/>
                          <a:cs typeface="+mn-cs"/>
                        </a:rPr>
                        <a:t>lease</a:t>
                      </a:r>
                      <a:r>
                        <a:rPr lang="en-US" sz="1500" kern="1200" dirty="0">
                          <a:solidFill>
                            <a:schemeClr val="dk1"/>
                          </a:solidFill>
                          <a:effectLst/>
                          <a:latin typeface="+mn-lt"/>
                          <a:ea typeface="+mn-ea"/>
                          <a:cs typeface="+mn-cs"/>
                        </a:rPr>
                        <a:t>).</a:t>
                      </a:r>
                    </a:p>
                    <a:p>
                      <a:pPr marL="285750" lvl="0" indent="-285750">
                        <a:buFont typeface="Arial" charset="0"/>
                        <a:buChar char="•"/>
                      </a:pPr>
                      <a:r>
                        <a:rPr lang="en-US" sz="1500" kern="1200" dirty="0">
                          <a:solidFill>
                            <a:schemeClr val="dk1"/>
                          </a:solidFill>
                          <a:effectLst/>
                          <a:latin typeface="+mn-lt"/>
                          <a:ea typeface="+mn-ea"/>
                          <a:cs typeface="+mn-cs"/>
                        </a:rPr>
                        <a:t>The DHCP server ensures that no two hosts are assigned the same IP address.</a:t>
                      </a:r>
                    </a:p>
                    <a:p>
                      <a:pPr marL="285750" lvl="0" indent="-285750">
                        <a:buFont typeface="Arial" charset="0"/>
                        <a:buChar char="•"/>
                      </a:pPr>
                      <a:r>
                        <a:rPr lang="en-US" sz="1500" kern="1200" dirty="0">
                          <a:solidFill>
                            <a:schemeClr val="dk1"/>
                          </a:solidFill>
                          <a:effectLst/>
                          <a:latin typeface="+mn-lt"/>
                          <a:ea typeface="+mn-ea"/>
                          <a:cs typeface="+mn-cs"/>
                        </a:rPr>
                        <a:t>You can configure the DHCP server to deliver default gateway, DNS server, and other configuration information to hosts.</a:t>
                      </a:r>
                    </a:p>
                    <a:p>
                      <a:pPr marL="285750" lvl="0" indent="-285750">
                        <a:buFont typeface="Arial" charset="0"/>
                        <a:buChar char="•"/>
                      </a:pPr>
                      <a:endParaRPr lang="en-US"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DHCP requires a special DHCP server, which is built-in to most SOHO routers.</a:t>
                      </a:r>
                      <a:r>
                        <a:rPr lang="en-US" sz="1500" dirty="0">
                          <a:effectLst/>
                        </a:rPr>
                        <a:t> </a:t>
                      </a:r>
                      <a:endParaRPr lang="en-US" sz="15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200" y="575626"/>
            <a:ext cx="10515600" cy="646331"/>
          </a:xfrm>
          <a:prstGeom prst="rect">
            <a:avLst/>
          </a:prstGeom>
          <a:noFill/>
        </p:spPr>
        <p:txBody>
          <a:bodyPr wrap="square" rtlCol="0">
            <a:spAutoFit/>
          </a:bodyPr>
          <a:lstStyle/>
          <a:p>
            <a:r>
              <a:rPr lang="en-US" dirty="0"/>
              <a:t>The following table describes the methods you can use to configure TCP/IP parameters:</a:t>
            </a:r>
          </a:p>
          <a:p>
            <a:endParaRPr lang="en-US" dirty="0"/>
          </a:p>
        </p:txBody>
      </p:sp>
    </p:spTree>
    <p:extLst>
      <p:ext uri="{BB962C8B-B14F-4D97-AF65-F5344CB8AC3E}">
        <p14:creationId xmlns:p14="http://schemas.microsoft.com/office/powerpoint/2010/main" val="1729697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099"/>
            <a:ext cx="9601200" cy="1485900"/>
          </a:xfrm>
        </p:spPr>
        <p:txBody>
          <a:bodyPr>
            <a:normAutofit/>
          </a:bodyPr>
          <a:lstStyle/>
          <a:p>
            <a:r>
              <a:rPr lang="en-US" sz="2000" b="1" dirty="0"/>
              <a:t>6.6.4 IP Configuration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509491"/>
              </p:ext>
            </p:extLst>
          </p:nvPr>
        </p:nvGraphicFramePr>
        <p:xfrm>
          <a:off x="921327" y="1084018"/>
          <a:ext cx="10515600" cy="5167376"/>
        </p:xfrm>
        <a:graphic>
          <a:graphicData uri="http://schemas.openxmlformats.org/drawingml/2006/table">
            <a:tbl>
              <a:tblPr firstRow="1" bandRow="1">
                <a:tableStyleId>{5C22544A-7EE6-4342-B048-85BDC9FD1C3A}</a:tableStyleId>
              </a:tblPr>
              <a:tblGrid>
                <a:gridCol w="1504308">
                  <a:extLst>
                    <a:ext uri="{9D8B030D-6E8A-4147-A177-3AD203B41FA5}">
                      <a16:colId xmlns:a16="http://schemas.microsoft.com/office/drawing/2014/main" val="20000"/>
                    </a:ext>
                  </a:extLst>
                </a:gridCol>
                <a:gridCol w="9011292">
                  <a:extLst>
                    <a:ext uri="{9D8B030D-6E8A-4147-A177-3AD203B41FA5}">
                      <a16:colId xmlns:a16="http://schemas.microsoft.com/office/drawing/2014/main" val="20001"/>
                    </a:ext>
                  </a:extLst>
                </a:gridCol>
              </a:tblGrid>
              <a:tr h="350397">
                <a:tc>
                  <a:txBody>
                    <a:bodyPr/>
                    <a:lstStyle/>
                    <a:p>
                      <a:r>
                        <a:rPr lang="en-US" sz="1800" b="1" kern="1200" dirty="0">
                          <a:solidFill>
                            <a:schemeClr val="lt1"/>
                          </a:solidFill>
                          <a:effectLst/>
                          <a:latin typeface="+mn-lt"/>
                          <a:ea typeface="+mn-ea"/>
                          <a:cs typeface="+mn-cs"/>
                        </a:rPr>
                        <a:t>Method</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4029569">
                <a:tc>
                  <a:txBody>
                    <a:bodyPr/>
                    <a:lstStyle/>
                    <a:p>
                      <a:r>
                        <a:rPr lang="en-US" sz="1600" kern="1200" dirty="0">
                          <a:solidFill>
                            <a:schemeClr val="dk1"/>
                          </a:solidFill>
                          <a:effectLst/>
                          <a:latin typeface="+mn-lt"/>
                          <a:ea typeface="+mn-ea"/>
                          <a:cs typeface="+mn-cs"/>
                        </a:rPr>
                        <a:t>Automatic Private IP Addressing (APIPA)</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If a Windows client is configured to receive an IP address from a DHCP server, but cannot contact a DHCP server, it will automatically assign itself an IP address within the following range:</a:t>
                      </a:r>
                    </a:p>
                    <a:p>
                      <a:pPr>
                        <a:lnSpc>
                          <a:spcPct val="150000"/>
                        </a:lnSpc>
                      </a:pPr>
                      <a:endParaRPr lang="en-US" sz="1600" kern="1200" dirty="0">
                        <a:solidFill>
                          <a:schemeClr val="dk1"/>
                        </a:solidFill>
                        <a:effectLst/>
                        <a:latin typeface="+mn-lt"/>
                        <a:ea typeface="+mn-ea"/>
                        <a:cs typeface="+mn-cs"/>
                      </a:endParaRPr>
                    </a:p>
                    <a:p>
                      <a:pPr>
                        <a:lnSpc>
                          <a:spcPct val="150000"/>
                        </a:lnSpc>
                      </a:pPr>
                      <a:r>
                        <a:rPr lang="en-US" sz="1600" kern="1200" dirty="0">
                          <a:solidFill>
                            <a:schemeClr val="dk1"/>
                          </a:solidFill>
                          <a:effectLst/>
                          <a:latin typeface="+mn-lt"/>
                          <a:ea typeface="+mn-ea"/>
                          <a:cs typeface="+mn-cs"/>
                        </a:rPr>
                        <a:t>169.254.0.1 to 169.254.255.254 with the subnet mask 255.255.0.0 with APIPA:</a:t>
                      </a:r>
                    </a:p>
                    <a:p>
                      <a:pPr>
                        <a:lnSpc>
                          <a:spcPct val="150000"/>
                        </a:lnSpc>
                      </a:pPr>
                      <a:endParaRPr lang="en-US" sz="1600" kern="1200" dirty="0">
                        <a:solidFill>
                          <a:schemeClr val="dk1"/>
                        </a:solidFill>
                        <a:effectLst/>
                        <a:latin typeface="+mn-lt"/>
                        <a:ea typeface="+mn-ea"/>
                        <a:cs typeface="+mn-cs"/>
                      </a:endParaRPr>
                    </a:p>
                    <a:p>
                      <a:pPr marL="285750" lvl="0" indent="-285750">
                        <a:lnSpc>
                          <a:spcPct val="150000"/>
                        </a:lnSpc>
                        <a:buFont typeface="Arial" charset="0"/>
                        <a:buChar char="•"/>
                      </a:pPr>
                      <a:r>
                        <a:rPr lang="en-US" sz="1600" kern="1200" dirty="0">
                          <a:solidFill>
                            <a:schemeClr val="dk1"/>
                          </a:solidFill>
                          <a:effectLst/>
                          <a:latin typeface="+mn-lt"/>
                          <a:ea typeface="+mn-ea"/>
                          <a:cs typeface="+mn-cs"/>
                        </a:rPr>
                        <a:t>The host is configured to obtain IP information from a DHCP server (this is the default configuration).</a:t>
                      </a:r>
                    </a:p>
                    <a:p>
                      <a:pPr marL="285750" lvl="0" indent="-285750">
                        <a:lnSpc>
                          <a:spcPct val="150000"/>
                        </a:lnSpc>
                        <a:buFont typeface="Arial" charset="0"/>
                        <a:buChar char="•"/>
                      </a:pPr>
                      <a:r>
                        <a:rPr lang="en-US" sz="1600" kern="1200" dirty="0">
                          <a:solidFill>
                            <a:schemeClr val="dk1"/>
                          </a:solidFill>
                          <a:effectLst/>
                          <a:latin typeface="+mn-lt"/>
                          <a:ea typeface="+mn-ea"/>
                          <a:cs typeface="+mn-cs"/>
                        </a:rPr>
                        <a:t>If a DHCP server cannot be contacted, the host uses APIPA to assign itself an IP address.</a:t>
                      </a:r>
                    </a:p>
                    <a:p>
                      <a:pPr marL="285750" lvl="0" indent="-285750">
                        <a:lnSpc>
                          <a:spcPct val="150000"/>
                        </a:lnSpc>
                        <a:buFont typeface="Arial" charset="0"/>
                        <a:buChar char="•"/>
                      </a:pPr>
                      <a:r>
                        <a:rPr lang="en-US" sz="1600" kern="1200" dirty="0">
                          <a:solidFill>
                            <a:schemeClr val="dk1"/>
                          </a:solidFill>
                          <a:effectLst/>
                          <a:latin typeface="+mn-lt"/>
                          <a:ea typeface="+mn-ea"/>
                          <a:cs typeface="+mn-cs"/>
                        </a:rPr>
                        <a:t>The host only configures the IP address and mask. It does not assign itself the default gateway and DNS server addresses. For this reason, APIPA can only be used on a single subnet.</a:t>
                      </a:r>
                    </a:p>
                    <a:p>
                      <a:pPr marL="285750" lvl="0" indent="-285750">
                        <a:lnSpc>
                          <a:spcPct val="150000"/>
                        </a:lnSpc>
                        <a:buFont typeface="Arial" charset="0"/>
                        <a:buChar char="•"/>
                      </a:pPr>
                      <a:endParaRPr lang="en-US" sz="1600" kern="1200" dirty="0">
                        <a:solidFill>
                          <a:schemeClr val="dk1"/>
                        </a:solidFill>
                        <a:effectLst/>
                        <a:latin typeface="+mn-lt"/>
                        <a:ea typeface="+mn-ea"/>
                        <a:cs typeface="+mn-cs"/>
                      </a:endParaRPr>
                    </a:p>
                    <a:p>
                      <a:pPr>
                        <a:lnSpc>
                          <a:spcPct val="150000"/>
                        </a:lnSpc>
                      </a:pPr>
                      <a:r>
                        <a:rPr lang="en-US" sz="1600" kern="1200" dirty="0">
                          <a:solidFill>
                            <a:schemeClr val="dk1"/>
                          </a:solidFill>
                          <a:effectLst/>
                          <a:latin typeface="+mn-lt"/>
                          <a:ea typeface="+mn-ea"/>
                          <a:cs typeface="+mn-cs"/>
                        </a:rPr>
                        <a:t>You can use APIPA instead of a DHCP server, but it should only be used on a small network that does not need default gateway or DNS server settings configured.</a:t>
                      </a:r>
                      <a:r>
                        <a:rPr lang="en-US" sz="1600" dirty="0">
                          <a:effectLst/>
                        </a:rPr>
                        <a:t> </a:t>
                      </a:r>
                      <a:endParaRPr lang="en-US" sz="1600"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838200" y="581883"/>
            <a:ext cx="10515600" cy="646331"/>
          </a:xfrm>
          <a:prstGeom prst="rect">
            <a:avLst/>
          </a:prstGeom>
          <a:noFill/>
        </p:spPr>
        <p:txBody>
          <a:bodyPr wrap="square" rtlCol="0">
            <a:spAutoFit/>
          </a:bodyPr>
          <a:lstStyle/>
          <a:p>
            <a:r>
              <a:rPr lang="en-US" dirty="0"/>
              <a:t>The following table describes the methods you can use to configure TCP/IP parameters:</a:t>
            </a:r>
          </a:p>
          <a:p>
            <a:endParaRPr lang="en-US" dirty="0"/>
          </a:p>
        </p:txBody>
      </p:sp>
    </p:spTree>
    <p:extLst>
      <p:ext uri="{BB962C8B-B14F-4D97-AF65-F5344CB8AC3E}">
        <p14:creationId xmlns:p14="http://schemas.microsoft.com/office/powerpoint/2010/main" val="175961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5551543"/>
              </p:ext>
            </p:extLst>
          </p:nvPr>
        </p:nvGraphicFramePr>
        <p:xfrm>
          <a:off x="1160428" y="1133070"/>
          <a:ext cx="10515597" cy="5452564"/>
        </p:xfrm>
        <a:graphic>
          <a:graphicData uri="http://schemas.openxmlformats.org/drawingml/2006/table">
            <a:tbl>
              <a:tblPr firstRow="1" firstCol="1" bandRow="1">
                <a:tableStyleId>{5C22544A-7EE6-4342-B048-85BDC9FD1C3A}</a:tableStyleId>
              </a:tblPr>
              <a:tblGrid>
                <a:gridCol w="992568">
                  <a:extLst>
                    <a:ext uri="{9D8B030D-6E8A-4147-A177-3AD203B41FA5}">
                      <a16:colId xmlns:a16="http://schemas.microsoft.com/office/drawing/2014/main" val="20000"/>
                    </a:ext>
                  </a:extLst>
                </a:gridCol>
                <a:gridCol w="1729048">
                  <a:extLst>
                    <a:ext uri="{9D8B030D-6E8A-4147-A177-3AD203B41FA5}">
                      <a16:colId xmlns:a16="http://schemas.microsoft.com/office/drawing/2014/main" val="20001"/>
                    </a:ext>
                  </a:extLst>
                </a:gridCol>
                <a:gridCol w="7793981">
                  <a:extLst>
                    <a:ext uri="{9D8B030D-6E8A-4147-A177-3AD203B41FA5}">
                      <a16:colId xmlns:a16="http://schemas.microsoft.com/office/drawing/2014/main" val="20002"/>
                    </a:ext>
                  </a:extLst>
                </a:gridCol>
              </a:tblGrid>
              <a:tr h="0">
                <a:tc>
                  <a:txBody>
                    <a:bodyPr/>
                    <a:lstStyle/>
                    <a:p>
                      <a:pPr marL="0" marR="0" algn="ctr">
                        <a:lnSpc>
                          <a:spcPct val="107000"/>
                        </a:lnSpc>
                        <a:spcBef>
                          <a:spcPts val="375"/>
                        </a:spcBef>
                        <a:spcAft>
                          <a:spcPts val="375"/>
                        </a:spcAft>
                      </a:pPr>
                      <a:r>
                        <a:rPr lang="en-US" sz="1600">
                          <a:effectLst/>
                        </a:rPr>
                        <a:t>Type</a:t>
                      </a:r>
                      <a:endParaRPr lang="en-US" sz="1600">
                        <a:effectLst/>
                        <a:latin typeface="Calibri" charset="0"/>
                        <a:ea typeface="Calibri" charset="0"/>
                        <a:cs typeface="Times New Roman" charset="0"/>
                      </a:endParaRPr>
                    </a:p>
                  </a:txBody>
                  <a:tcPr marL="41517" marR="41517" marT="10379" marB="10379" anchor="ctr"/>
                </a:tc>
                <a:tc>
                  <a:txBody>
                    <a:bodyPr/>
                    <a:lstStyle/>
                    <a:p>
                      <a:pPr marL="0" marR="0" algn="ctr">
                        <a:lnSpc>
                          <a:spcPct val="107000"/>
                        </a:lnSpc>
                        <a:spcBef>
                          <a:spcPts val="375"/>
                        </a:spcBef>
                        <a:spcAft>
                          <a:spcPts val="375"/>
                        </a:spcAft>
                      </a:pPr>
                      <a:r>
                        <a:rPr lang="en-US" sz="1600">
                          <a:effectLst/>
                        </a:rPr>
                        <a:t>Classification</a:t>
                      </a:r>
                      <a:endParaRPr lang="en-US" sz="160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375"/>
                        </a:spcBef>
                        <a:spcAft>
                          <a:spcPts val="375"/>
                        </a:spcAft>
                      </a:pPr>
                      <a:r>
                        <a:rPr lang="en-US" sz="1600">
                          <a:effectLst/>
                        </a:rPr>
                        <a:t>Description</a:t>
                      </a:r>
                      <a:endParaRPr lang="en-US" sz="1600">
                        <a:effectLst/>
                        <a:latin typeface="Calibri" charset="0"/>
                        <a:ea typeface="Calibri" charset="0"/>
                        <a:cs typeface="Times New Roman" charset="0"/>
                      </a:endParaRPr>
                    </a:p>
                  </a:txBody>
                  <a:tcPr marL="41517" marR="41517" marT="10379" marB="10379" anchor="ctr"/>
                </a:tc>
                <a:extLst>
                  <a:ext uri="{0D108BD9-81ED-4DB2-BD59-A6C34878D82A}">
                    <a16:rowId xmlns:a16="http://schemas.microsoft.com/office/drawing/2014/main" val="10000"/>
                  </a:ext>
                </a:extLst>
              </a:tr>
              <a:tr h="1539566">
                <a:tc rowSpan="3">
                  <a:txBody>
                    <a:bodyPr/>
                    <a:lstStyle/>
                    <a:p>
                      <a:pPr marL="0" marR="0" algn="ctr">
                        <a:lnSpc>
                          <a:spcPct val="107000"/>
                        </a:lnSpc>
                        <a:spcBef>
                          <a:spcPts val="0"/>
                        </a:spcBef>
                        <a:spcAft>
                          <a:spcPts val="0"/>
                        </a:spcAft>
                      </a:pPr>
                      <a:r>
                        <a:rPr lang="en-US" sz="4000" dirty="0">
                          <a:effectLst/>
                        </a:rPr>
                        <a:t>Participation</a:t>
                      </a:r>
                      <a:endParaRPr lang="en-US" sz="4000" dirty="0">
                        <a:effectLst/>
                        <a:latin typeface="Calibri" charset="0"/>
                        <a:ea typeface="Calibri" charset="0"/>
                        <a:cs typeface="Times New Roman" charset="0"/>
                      </a:endParaRPr>
                    </a:p>
                  </a:txBody>
                  <a:tcPr marL="41517" marR="41517" marT="10379" marB="10379" vert="vert270" anchor="ctr"/>
                </a:tc>
                <a:tc>
                  <a:txBody>
                    <a:bodyPr/>
                    <a:lstStyle/>
                    <a:p>
                      <a:pPr marL="0" marR="0" algn="ctr">
                        <a:lnSpc>
                          <a:spcPct val="107000"/>
                        </a:lnSpc>
                        <a:spcBef>
                          <a:spcPts val="0"/>
                        </a:spcBef>
                        <a:spcAft>
                          <a:spcPts val="0"/>
                        </a:spcAft>
                      </a:pPr>
                      <a:r>
                        <a:rPr lang="en-US" sz="1600" b="1" dirty="0">
                          <a:effectLst/>
                        </a:rPr>
                        <a:t>Internet</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The Internet is a large, world-wide, public network. The network is public because virtually anyone can connect to it, and users or organizations make services freely available on the Internet.</a:t>
                      </a:r>
                    </a:p>
                    <a:p>
                      <a:pPr marL="0" marR="0">
                        <a:lnSpc>
                          <a:spcPct val="107000"/>
                        </a:lnSpc>
                        <a:spcBef>
                          <a:spcPts val="0"/>
                        </a:spcBef>
                        <a:spcAft>
                          <a:spcPts val="0"/>
                        </a:spcAft>
                      </a:pPr>
                      <a:endParaRPr lang="en-US" sz="1400" dirty="0">
                        <a:effectLst/>
                      </a:endParaRP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Users and organizations connect to the Internet through an Internet service provider (ISP).</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The Internet uses a set of communication protocols (TCP/IP) for providing services.</a:t>
                      </a:r>
                    </a:p>
                    <a:p>
                      <a:pPr marL="342900" marR="0" lvl="0" indent="-342900">
                        <a:lnSpc>
                          <a:spcPct val="107000"/>
                        </a:lnSpc>
                        <a:spcBef>
                          <a:spcPts val="0"/>
                        </a:spcBef>
                        <a:spcAft>
                          <a:spcPts val="800"/>
                        </a:spcAft>
                        <a:buSzPts val="1000"/>
                        <a:buFont typeface="Symbol" charset="2"/>
                        <a:buChar char=""/>
                        <a:tabLst>
                          <a:tab pos="457200" algn="l"/>
                        </a:tabLst>
                      </a:pPr>
                      <a:r>
                        <a:rPr lang="en-US" sz="1400" dirty="0">
                          <a:effectLst/>
                        </a:rPr>
                        <a:t>Individuals and organizations can make services (such as a website) available to other users on the Internet.</a:t>
                      </a:r>
                    </a:p>
                    <a:p>
                      <a:pPr marL="342900" marR="0" lvl="0" indent="-342900">
                        <a:lnSpc>
                          <a:spcPct val="107000"/>
                        </a:lnSpc>
                        <a:spcBef>
                          <a:spcPts val="0"/>
                        </a:spcBef>
                        <a:spcAft>
                          <a:spcPts val="800"/>
                        </a:spcAft>
                        <a:buSzPts val="1000"/>
                        <a:buFont typeface="Symbol" charset="2"/>
                        <a:buChar char=""/>
                        <a:tabLst>
                          <a:tab pos="457200" algn="l"/>
                        </a:tabLst>
                      </a:pP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1"/>
                  </a:ext>
                </a:extLst>
              </a:tr>
              <a:tr h="1495218">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Intranet</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An intranet is a private network that uses Internet technologies. </a:t>
                      </a:r>
                    </a:p>
                    <a:p>
                      <a:pPr marL="0" marR="0">
                        <a:lnSpc>
                          <a:spcPct val="107000"/>
                        </a:lnSpc>
                        <a:spcBef>
                          <a:spcPts val="0"/>
                        </a:spcBef>
                        <a:spcAft>
                          <a:spcPts val="0"/>
                        </a:spcAft>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Services on an intranet are only available to hosts that are connected to the private network. </a:t>
                      </a:r>
                    </a:p>
                    <a:p>
                      <a:pPr marL="171450" marR="0" indent="-171450">
                        <a:lnSpc>
                          <a:spcPct val="107000"/>
                        </a:lnSpc>
                        <a:spcBef>
                          <a:spcPts val="0"/>
                        </a:spcBef>
                        <a:spcAft>
                          <a:spcPts val="0"/>
                        </a:spcAft>
                        <a:buFont typeface="Arial" panose="020B0604020202020204" pitchFamily="34" charset="0"/>
                        <a:buChar char="•"/>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For example, your company might have a website that only employees can access.</a:t>
                      </a: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2"/>
                  </a:ext>
                </a:extLst>
              </a:tr>
              <a:tr h="1503090">
                <a:tc vMerge="1">
                  <a:txBody>
                    <a:bodyPr/>
                    <a:lstStyle/>
                    <a:p>
                      <a:endParaRPr lang="en-US"/>
                    </a:p>
                  </a:txBody>
                  <a:tcPr/>
                </a:tc>
                <a:tc>
                  <a:txBody>
                    <a:bodyPr/>
                    <a:lstStyle/>
                    <a:p>
                      <a:pPr marL="0" marR="0" algn="ctr">
                        <a:lnSpc>
                          <a:spcPct val="107000"/>
                        </a:lnSpc>
                        <a:spcBef>
                          <a:spcPts val="0"/>
                        </a:spcBef>
                        <a:spcAft>
                          <a:spcPts val="0"/>
                        </a:spcAft>
                      </a:pPr>
                      <a:r>
                        <a:rPr lang="en-US" sz="1600" b="1" dirty="0">
                          <a:effectLst/>
                        </a:rPr>
                        <a:t>Extranet</a:t>
                      </a:r>
                      <a:endParaRPr lang="en-US" sz="1600" b="1" dirty="0">
                        <a:effectLst/>
                        <a:latin typeface="Calibri" charset="0"/>
                        <a:ea typeface="Calibri" charset="0"/>
                        <a:cs typeface="Times New Roman" charset="0"/>
                      </a:endParaRPr>
                    </a:p>
                  </a:txBody>
                  <a:tcPr marL="41517" marR="41517" marT="10379" marB="10379" anchor="ctr"/>
                </a:tc>
                <a:tc>
                  <a:txBody>
                    <a:bodyPr/>
                    <a:lstStyle/>
                    <a:p>
                      <a:pPr marL="0" marR="0">
                        <a:lnSpc>
                          <a:spcPct val="107000"/>
                        </a:lnSpc>
                        <a:spcBef>
                          <a:spcPts val="0"/>
                        </a:spcBef>
                        <a:spcAft>
                          <a:spcPts val="0"/>
                        </a:spcAft>
                      </a:pPr>
                      <a:r>
                        <a:rPr lang="en-US" sz="1400" dirty="0">
                          <a:effectLst/>
                        </a:rPr>
                        <a:t>An extranet is a private network that uses Internet technologies, but its resources are made available to external (but trusted) users. </a:t>
                      </a:r>
                    </a:p>
                    <a:p>
                      <a:pPr marL="0" marR="0">
                        <a:lnSpc>
                          <a:spcPct val="107000"/>
                        </a:lnSpc>
                        <a:spcBef>
                          <a:spcPts val="0"/>
                        </a:spcBef>
                        <a:spcAft>
                          <a:spcPts val="0"/>
                        </a:spcAft>
                      </a:pPr>
                      <a:endParaRPr lang="en-US" sz="1400" dirty="0">
                        <a:effectLst/>
                      </a:endParaRPr>
                    </a:p>
                    <a:p>
                      <a:pPr marL="171450" marR="0" indent="-171450">
                        <a:lnSpc>
                          <a:spcPct val="107000"/>
                        </a:lnSpc>
                        <a:spcBef>
                          <a:spcPts val="0"/>
                        </a:spcBef>
                        <a:spcAft>
                          <a:spcPts val="0"/>
                        </a:spcAft>
                        <a:buFont typeface="Arial" panose="020B0604020202020204" pitchFamily="34" charset="0"/>
                        <a:buChar char="•"/>
                      </a:pPr>
                      <a:r>
                        <a:rPr lang="en-US" sz="1400" dirty="0">
                          <a:effectLst/>
                        </a:rPr>
                        <a:t>For example, you might create a website on a private network that only users from a partner company can access.</a:t>
                      </a:r>
                      <a:endParaRPr lang="en-US" sz="1400" dirty="0">
                        <a:effectLst/>
                        <a:latin typeface="Calibri" charset="0"/>
                        <a:ea typeface="Calibri" charset="0"/>
                        <a:cs typeface="Times New Roman" charset="0"/>
                      </a:endParaRPr>
                    </a:p>
                  </a:txBody>
                  <a:tcPr marL="41517" marR="41517" marT="20758" marB="20758" anchor="ct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957928FF-48C7-457F-A266-F9690282A06F}"/>
              </a:ext>
            </a:extLst>
          </p:cNvPr>
          <p:cNvSpPr/>
          <p:nvPr/>
        </p:nvSpPr>
        <p:spPr>
          <a:xfrm>
            <a:off x="1160428" y="471523"/>
            <a:ext cx="10726612" cy="369332"/>
          </a:xfrm>
          <a:prstGeom prst="rect">
            <a:avLst/>
          </a:prstGeom>
        </p:spPr>
        <p:txBody>
          <a:bodyPr wrap="square">
            <a:spAutoFit/>
          </a:bodyPr>
          <a:lstStyle/>
          <a:p>
            <a:r>
              <a:rPr lang="en-US" b="1" dirty="0"/>
              <a:t>6.1.4 Networking Facts (Continued)</a:t>
            </a:r>
            <a:endParaRPr lang="en-US" dirty="0"/>
          </a:p>
        </p:txBody>
      </p:sp>
    </p:spTree>
    <p:extLst>
      <p:ext uri="{BB962C8B-B14F-4D97-AF65-F5344CB8AC3E}">
        <p14:creationId xmlns:p14="http://schemas.microsoft.com/office/powerpoint/2010/main" val="1922852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6088" y="252983"/>
            <a:ext cx="9601200" cy="1485900"/>
          </a:xfrm>
        </p:spPr>
        <p:txBody>
          <a:bodyPr>
            <a:normAutofit/>
          </a:bodyPr>
          <a:lstStyle/>
          <a:p>
            <a:r>
              <a:rPr lang="en-US" sz="2000" b="1" dirty="0"/>
              <a:t>6.6.4 IP Configuration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2359906"/>
              </p:ext>
            </p:extLst>
          </p:nvPr>
        </p:nvGraphicFramePr>
        <p:xfrm>
          <a:off x="906088" y="1308461"/>
          <a:ext cx="10515600" cy="4806696"/>
        </p:xfrm>
        <a:graphic>
          <a:graphicData uri="http://schemas.openxmlformats.org/drawingml/2006/table">
            <a:tbl>
              <a:tblPr firstRow="1" bandRow="1">
                <a:tableStyleId>{5C22544A-7EE6-4342-B048-85BDC9FD1C3A}</a:tableStyleId>
              </a:tblPr>
              <a:tblGrid>
                <a:gridCol w="1504308">
                  <a:extLst>
                    <a:ext uri="{9D8B030D-6E8A-4147-A177-3AD203B41FA5}">
                      <a16:colId xmlns:a16="http://schemas.microsoft.com/office/drawing/2014/main" val="20000"/>
                    </a:ext>
                  </a:extLst>
                </a:gridCol>
                <a:gridCol w="9011292">
                  <a:extLst>
                    <a:ext uri="{9D8B030D-6E8A-4147-A177-3AD203B41FA5}">
                      <a16:colId xmlns:a16="http://schemas.microsoft.com/office/drawing/2014/main" val="20001"/>
                    </a:ext>
                  </a:extLst>
                </a:gridCol>
              </a:tblGrid>
              <a:tr h="370840">
                <a:tc>
                  <a:txBody>
                    <a:bodyPr/>
                    <a:lstStyle/>
                    <a:p>
                      <a:r>
                        <a:rPr lang="en-US" sz="1800" b="1" kern="1200" dirty="0">
                          <a:solidFill>
                            <a:schemeClr val="lt1"/>
                          </a:solidFill>
                          <a:effectLst/>
                          <a:latin typeface="+mn-lt"/>
                          <a:ea typeface="+mn-ea"/>
                          <a:cs typeface="+mn-cs"/>
                        </a:rPr>
                        <a:t>Method</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370840">
                <a:tc>
                  <a:txBody>
                    <a:bodyPr/>
                    <a:lstStyle/>
                    <a:p>
                      <a:r>
                        <a:rPr lang="en-US" sz="1600" kern="1200" dirty="0">
                          <a:solidFill>
                            <a:schemeClr val="dk1"/>
                          </a:solidFill>
                          <a:effectLst/>
                          <a:latin typeface="+mn-lt"/>
                          <a:ea typeface="+mn-ea"/>
                          <a:cs typeface="+mn-cs"/>
                        </a:rPr>
                        <a:t>Alternate IP configuration</a:t>
                      </a:r>
                      <a:r>
                        <a:rPr lang="en-US" sz="1600" dirty="0">
                          <a:effectLst/>
                        </a:rPr>
                        <a:t> </a:t>
                      </a:r>
                      <a:endParaRPr lang="en-US" sz="1600" dirty="0"/>
                    </a:p>
                  </a:txBody>
                  <a:tcPr/>
                </a:tc>
                <a:tc>
                  <a:txBody>
                    <a:bodyPr/>
                    <a:lstStyle/>
                    <a:p>
                      <a:pPr>
                        <a:lnSpc>
                          <a:spcPct val="150000"/>
                        </a:lnSpc>
                      </a:pPr>
                      <a:r>
                        <a:rPr lang="en-US" sz="1600" kern="1200" dirty="0">
                          <a:solidFill>
                            <a:schemeClr val="dk1"/>
                          </a:solidFill>
                          <a:effectLst/>
                          <a:latin typeface="+mn-lt"/>
                          <a:ea typeface="+mn-ea"/>
                          <a:cs typeface="+mn-cs"/>
                        </a:rPr>
                        <a:t>With an alternate IP configuration, the system attempts to use DHCP for TCP/IP configuration information.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If a DHCP server cannot be contacted, the static configuration values are used. </a:t>
                      </a:r>
                    </a:p>
                    <a:p>
                      <a:pPr marL="285750"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When you configure an alternate IP address, APIPA is no longer used. </a:t>
                      </a:r>
                    </a:p>
                    <a:p>
                      <a:pPr marL="285750" indent="-285750">
                        <a:lnSpc>
                          <a:spcPct val="150000"/>
                        </a:lnSpc>
                        <a:buFont typeface="Arial" panose="020B0604020202020204" pitchFamily="34" charset="0"/>
                        <a:buChar char="•"/>
                      </a:pPr>
                      <a:endParaRPr lang="en-US" sz="1600" kern="1200" dirty="0">
                        <a:solidFill>
                          <a:schemeClr val="dk1"/>
                        </a:solidFill>
                        <a:effectLst/>
                        <a:latin typeface="+mn-lt"/>
                        <a:ea typeface="+mn-ea"/>
                        <a:cs typeface="+mn-cs"/>
                      </a:endParaRPr>
                    </a:p>
                    <a:p>
                      <a:pPr marL="742950" lvl="1" indent="-285750">
                        <a:lnSpc>
                          <a:spcPct val="150000"/>
                        </a:lnSpc>
                        <a:buFont typeface="Arial" panose="020B0604020202020204" pitchFamily="34" charset="0"/>
                        <a:buChar char="•"/>
                      </a:pPr>
                      <a:r>
                        <a:rPr lang="en-US" sz="1600" kern="1200" dirty="0">
                          <a:solidFill>
                            <a:schemeClr val="dk1"/>
                          </a:solidFill>
                          <a:effectLst/>
                          <a:latin typeface="+mn-lt"/>
                          <a:ea typeface="+mn-ea"/>
                          <a:cs typeface="+mn-cs"/>
                        </a:rPr>
                        <a:t>Use an alternate configuration:</a:t>
                      </a:r>
                    </a:p>
                    <a:p>
                      <a:pPr lvl="1">
                        <a:lnSpc>
                          <a:spcPct val="150000"/>
                        </a:lnSpc>
                      </a:pPr>
                      <a:endParaRPr lang="en-US" sz="1600" kern="1200" dirty="0">
                        <a:solidFill>
                          <a:schemeClr val="dk1"/>
                        </a:solidFill>
                        <a:effectLst/>
                        <a:latin typeface="+mn-lt"/>
                        <a:ea typeface="+mn-ea"/>
                        <a:cs typeface="+mn-cs"/>
                      </a:endParaRPr>
                    </a:p>
                    <a:p>
                      <a:pPr marL="1200150" lvl="2" indent="-285750">
                        <a:lnSpc>
                          <a:spcPct val="150000"/>
                        </a:lnSpc>
                        <a:buFont typeface="Arial" charset="0"/>
                        <a:buChar char="•"/>
                      </a:pPr>
                      <a:r>
                        <a:rPr lang="en-US" sz="1600" kern="1200" dirty="0">
                          <a:solidFill>
                            <a:schemeClr val="dk1"/>
                          </a:solidFill>
                          <a:effectLst/>
                          <a:latin typeface="+mn-lt"/>
                          <a:ea typeface="+mn-ea"/>
                          <a:cs typeface="+mn-cs"/>
                        </a:rPr>
                        <a:t>If you have a computer (e.g., a laptop) that connects to two networks (i.e., one with a DHCP server and another without a DHCP server).</a:t>
                      </a:r>
                    </a:p>
                    <a:p>
                      <a:pPr marL="1200150" lvl="2" indent="-285750">
                        <a:lnSpc>
                          <a:spcPct val="150000"/>
                        </a:lnSpc>
                        <a:buFont typeface="Arial" charset="0"/>
                        <a:buChar char="•"/>
                      </a:pPr>
                      <a:endParaRPr lang="en-US" sz="1600" kern="1200" dirty="0">
                        <a:solidFill>
                          <a:schemeClr val="dk1"/>
                        </a:solidFill>
                        <a:effectLst/>
                        <a:latin typeface="+mn-lt"/>
                        <a:ea typeface="+mn-ea"/>
                        <a:cs typeface="+mn-cs"/>
                      </a:endParaRPr>
                    </a:p>
                    <a:p>
                      <a:pPr marL="1200150" lvl="2" indent="-285750">
                        <a:lnSpc>
                          <a:spcPct val="150000"/>
                        </a:lnSpc>
                        <a:buFont typeface="Arial" charset="0"/>
                        <a:buChar char="•"/>
                      </a:pPr>
                      <a:r>
                        <a:rPr lang="en-US" sz="1600" kern="1200" dirty="0">
                          <a:solidFill>
                            <a:schemeClr val="dk1"/>
                          </a:solidFill>
                          <a:effectLst/>
                          <a:latin typeface="+mn-lt"/>
                          <a:ea typeface="+mn-ea"/>
                          <a:cs typeface="+mn-cs"/>
                        </a:rPr>
                        <a:t>If you want to provide values to properly configure the computer in case the DHCP server is unavailable.</a:t>
                      </a:r>
                      <a:r>
                        <a:rPr lang="en-US" sz="1600" dirty="0">
                          <a:effectLst/>
                        </a:rPr>
                        <a:t> </a:t>
                      </a:r>
                      <a:endParaRPr lang="en-US" sz="1600"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906088" y="791232"/>
            <a:ext cx="10515600" cy="646331"/>
          </a:xfrm>
          <a:prstGeom prst="rect">
            <a:avLst/>
          </a:prstGeom>
          <a:noFill/>
        </p:spPr>
        <p:txBody>
          <a:bodyPr wrap="square" rtlCol="0">
            <a:spAutoFit/>
          </a:bodyPr>
          <a:lstStyle/>
          <a:p>
            <a:r>
              <a:rPr lang="en-US" dirty="0"/>
              <a:t>The following table describes the methods you can use to configure TCP/IP parameters:</a:t>
            </a:r>
          </a:p>
          <a:p>
            <a:endParaRPr lang="en-US" dirty="0"/>
          </a:p>
        </p:txBody>
      </p:sp>
    </p:spTree>
    <p:extLst>
      <p:ext uri="{BB962C8B-B14F-4D97-AF65-F5344CB8AC3E}">
        <p14:creationId xmlns:p14="http://schemas.microsoft.com/office/powerpoint/2010/main" val="1768171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569" y="299434"/>
            <a:ext cx="9601200" cy="1485900"/>
          </a:xfrm>
        </p:spPr>
        <p:txBody>
          <a:bodyPr>
            <a:normAutofit/>
          </a:bodyPr>
          <a:lstStyle/>
          <a:p>
            <a:r>
              <a:rPr lang="en-US" sz="2000" b="1" dirty="0"/>
              <a:t>6.6.4 IP Configuration Facts (Continued)</a:t>
            </a:r>
            <a:endParaRPr lang="en-US" sz="2000" dirty="0"/>
          </a:p>
        </p:txBody>
      </p:sp>
      <p:sp>
        <p:nvSpPr>
          <p:cNvPr id="3" name="Content Placeholder 2"/>
          <p:cNvSpPr>
            <a:spLocks noGrp="1"/>
          </p:cNvSpPr>
          <p:nvPr>
            <p:ph idx="1"/>
          </p:nvPr>
        </p:nvSpPr>
        <p:spPr>
          <a:xfrm>
            <a:off x="1268569" y="933717"/>
            <a:ext cx="9601200" cy="5415567"/>
          </a:xfrm>
        </p:spPr>
        <p:txBody>
          <a:bodyPr>
            <a:normAutofit/>
          </a:bodyPr>
          <a:lstStyle/>
          <a:p>
            <a:pPr marL="0" indent="0">
              <a:buNone/>
            </a:pPr>
            <a:endParaRPr lang="en-US" sz="2500" dirty="0"/>
          </a:p>
          <a:p>
            <a:pPr lvl="0"/>
            <a:endParaRPr lang="en-US" sz="2500" dirty="0"/>
          </a:p>
          <a:p>
            <a:pPr lvl="0"/>
            <a:endParaRPr lang="en-US" sz="2500" dirty="0"/>
          </a:p>
          <a:p>
            <a:pPr lvl="0"/>
            <a:endParaRPr lang="en-US" sz="2500" dirty="0"/>
          </a:p>
          <a:p>
            <a:pPr lvl="0"/>
            <a:endParaRPr lang="en-US" sz="25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758849"/>
              </p:ext>
            </p:extLst>
          </p:nvPr>
        </p:nvGraphicFramePr>
        <p:xfrm>
          <a:off x="1268569" y="822960"/>
          <a:ext cx="10392600" cy="5577840"/>
        </p:xfrm>
        <a:graphic>
          <a:graphicData uri="http://schemas.openxmlformats.org/drawingml/2006/table">
            <a:tbl>
              <a:tblPr firstRow="1" bandRow="1">
                <a:tableStyleId>{5C22544A-7EE6-4342-B048-85BDC9FD1C3A}</a:tableStyleId>
              </a:tblPr>
              <a:tblGrid>
                <a:gridCol w="103926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You should know the following facts about IP address assignments:</a:t>
                      </a:r>
                    </a:p>
                    <a:p>
                      <a:endParaRPr lang="en-US" dirty="0"/>
                    </a:p>
                  </a:txBody>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By default, all Windows computers try to use DHCP for TCP/IP configuration information.</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If your computer has used APIPA because the DHCP server is unavailable, it will have an IP address in the 169.254.x.x range.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The workstation will be able to communicate with other hosts that have addresses in this range, but will not be able to communicate with hosts on other networks.</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When you configure a static IP address, you disable DHCP and APIPA.</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If you use a DHCP server for IP address configuration, you can still manually configure DNS server addresses.</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By default, a Windows workstation will use the hosts file to resolve hostnames into IP addresses first. </a:t>
                      </a:r>
                    </a:p>
                    <a:p>
                      <a:pPr marL="742950" marR="0" lvl="1" indent="-285750" algn="l" defTabSz="914400" rtl="0" eaLnBrk="1" fontAlgn="auto" latinLnBrk="0" hangingPunct="1">
                        <a:lnSpc>
                          <a:spcPct val="150000"/>
                        </a:lnSpc>
                        <a:spcBef>
                          <a:spcPts val="0"/>
                        </a:spcBef>
                        <a:spcAft>
                          <a:spcPts val="0"/>
                        </a:spcAft>
                        <a:buClrTx/>
                        <a:buSzTx/>
                        <a:buFont typeface="Arial" charset="0"/>
                        <a:buChar char="•"/>
                        <a:tabLst/>
                        <a:defRPr/>
                      </a:pPr>
                      <a:r>
                        <a:rPr lang="en-US" sz="1400" dirty="0"/>
                        <a:t>If a match can't be found for the hostname to be resolved in the hosts file, the workstation will contact the DNS server it has been configured to use.</a:t>
                      </a:r>
                    </a:p>
                    <a:p>
                      <a:pPr marL="285750" indent="-285750">
                        <a:lnSpc>
                          <a:spcPct val="150000"/>
                        </a:lnSpc>
                        <a:buFont typeface="Arial" charset="0"/>
                        <a:buChar char="•"/>
                      </a:pP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1669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645"/>
            <a:ext cx="9601200" cy="1485900"/>
          </a:xfrm>
        </p:spPr>
        <p:txBody>
          <a:bodyPr>
            <a:normAutofit/>
          </a:bodyPr>
          <a:lstStyle/>
          <a:p>
            <a:r>
              <a:rPr lang="en-US" sz="2000" b="1" dirty="0"/>
              <a:t>6.7 IP </a:t>
            </a:r>
            <a:r>
              <a:rPr lang="en-US" sz="2000" b="1"/>
              <a:t>Version 6</a:t>
            </a:r>
            <a:r>
              <a:rPr lang="en-US" sz="2000"/>
              <a:t> / </a:t>
            </a:r>
            <a:r>
              <a:rPr lang="en-US" sz="2000" b="1"/>
              <a:t>6.7.2 </a:t>
            </a:r>
            <a:r>
              <a:rPr lang="en-US" sz="2000" b="1" dirty="0"/>
              <a:t>IPv6 Facts</a:t>
            </a:r>
            <a:br>
              <a:rPr lang="en-US" sz="2000" b="1"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56787251"/>
              </p:ext>
            </p:extLst>
          </p:nvPr>
        </p:nvGraphicFramePr>
        <p:xfrm>
          <a:off x="920394" y="723033"/>
          <a:ext cx="10417996" cy="5194881"/>
        </p:xfrm>
        <a:graphic>
          <a:graphicData uri="http://schemas.openxmlformats.org/drawingml/2006/table">
            <a:tbl>
              <a:tblPr firstRow="1" bandRow="1">
                <a:tableStyleId>{5C22544A-7EE6-4342-B048-85BDC9FD1C3A}</a:tableStyleId>
              </a:tblPr>
              <a:tblGrid>
                <a:gridCol w="10417996">
                  <a:extLst>
                    <a:ext uri="{9D8B030D-6E8A-4147-A177-3AD203B41FA5}">
                      <a16:colId xmlns:a16="http://schemas.microsoft.com/office/drawing/2014/main" val="20000"/>
                    </a:ext>
                  </a:extLst>
                </a:gridCol>
              </a:tblGrid>
              <a:tr h="590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IP version 6 (IPv6) was developed to address the fact that IPv4 addresses have been exhausted. The IPv6 address is a 128-bit binary number. The following list describes the features of an IPv6 address:</a:t>
                      </a:r>
                    </a:p>
                  </a:txBody>
                  <a:tcPr/>
                </a:tc>
                <a:extLst>
                  <a:ext uri="{0D108BD9-81ED-4DB2-BD59-A6C34878D82A}">
                    <a16:rowId xmlns:a16="http://schemas.microsoft.com/office/drawing/2014/main" val="10000"/>
                  </a:ext>
                </a:extLst>
              </a:tr>
              <a:tr h="590722">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 address is made up of 32 hexadecimal numbers, organized into 8 quartets (e.g., 35BC:FA77:4898:DAFC:200C:FBBC:A007:8973).</a:t>
                      </a:r>
                    </a:p>
                  </a:txBody>
                  <a:tcPr/>
                </a:tc>
                <a:extLst>
                  <a:ext uri="{0D108BD9-81ED-4DB2-BD59-A6C34878D82A}">
                    <a16:rowId xmlns:a16="http://schemas.microsoft.com/office/drawing/2014/main" val="10001"/>
                  </a:ext>
                </a:extLst>
              </a:tr>
              <a:tr h="422772">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 quartets are separated by colons.</a:t>
                      </a:r>
                    </a:p>
                  </a:txBody>
                  <a:tcPr/>
                </a:tc>
                <a:extLst>
                  <a:ext uri="{0D108BD9-81ED-4DB2-BD59-A6C34878D82A}">
                    <a16:rowId xmlns:a16="http://schemas.microsoft.com/office/drawing/2014/main" val="10002"/>
                  </a:ext>
                </a:extLst>
              </a:tr>
              <a:tr h="590722">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Each quartet is represented as a hexadecimal number between 0 and FFFF. Each quartet represents 16-bits of data (FFFF = 1111 1111 1111 1111).</a:t>
                      </a:r>
                    </a:p>
                  </a:txBody>
                  <a:tcPr/>
                </a:tc>
                <a:extLst>
                  <a:ext uri="{0D108BD9-81ED-4DB2-BD59-A6C34878D82A}">
                    <a16:rowId xmlns:a16="http://schemas.microsoft.com/office/drawing/2014/main" val="10003"/>
                  </a:ext>
                </a:extLst>
              </a:tr>
              <a:tr h="422772">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Leading zeros can be omitted in each section. For example, the quartet 0284 could also be represented by 284.</a:t>
                      </a:r>
                    </a:p>
                  </a:txBody>
                  <a:tcPr/>
                </a:tc>
                <a:extLst>
                  <a:ext uri="{0D108BD9-81ED-4DB2-BD59-A6C34878D82A}">
                    <a16:rowId xmlns:a16="http://schemas.microsoft.com/office/drawing/2014/main" val="10004"/>
                  </a:ext>
                </a:extLst>
              </a:tr>
              <a:tr h="833961">
                <a:tc>
                  <a:txBody>
                    <a:bodyPr/>
                    <a:lstStyle/>
                    <a:p>
                      <a:pPr marL="285750" lvl="0" indent="-285750">
                        <a:buFont typeface="Arial" charset="0"/>
                        <a:buChar char="•"/>
                      </a:pPr>
                      <a:r>
                        <a:rPr lang="en-US" sz="1400" dirty="0"/>
                        <a:t>Addresses with consecutive zeros can be expressed more concisely by substituting a two colons for the group of zeros. For example:</a:t>
                      </a:r>
                    </a:p>
                    <a:p>
                      <a:pPr marL="742950" lvl="1" indent="-285750">
                        <a:buFont typeface="Arial" charset="0"/>
                        <a:buChar char="•"/>
                      </a:pPr>
                      <a:r>
                        <a:rPr lang="en-US" sz="1400" dirty="0"/>
                        <a:t>FEC0:0:0:0:78CD:1283:F398:23AB</a:t>
                      </a:r>
                    </a:p>
                    <a:p>
                      <a:pPr marL="742950" lvl="1" indent="-285750">
                        <a:buFont typeface="Arial" charset="0"/>
                        <a:buChar char="•"/>
                      </a:pPr>
                      <a:r>
                        <a:rPr lang="en-US" sz="1400" dirty="0"/>
                        <a:t>FEC0::78CD:1283:F398:23AB (concise form)</a:t>
                      </a:r>
                    </a:p>
                  </a:txBody>
                  <a:tcPr/>
                </a:tc>
                <a:extLst>
                  <a:ext uri="{0D108BD9-81ED-4DB2-BD59-A6C34878D82A}">
                    <a16:rowId xmlns:a16="http://schemas.microsoft.com/office/drawing/2014/main" val="10005"/>
                  </a:ext>
                </a:extLst>
              </a:tr>
              <a:tr h="1320438">
                <a:tc>
                  <a:txBody>
                    <a:bodyPr/>
                    <a:lstStyle/>
                    <a:p>
                      <a:pPr marL="285750" lvl="0" indent="-285750">
                        <a:buFont typeface="Arial" charset="0"/>
                        <a:buChar char="•"/>
                      </a:pPr>
                      <a:r>
                        <a:rPr lang="en-US" sz="1400" dirty="0"/>
                        <a:t>If an address has more than one consecutive location where one or more quartets are all zeros, only one location can be abbreviated. For example, FEC2:0:0:0:78CA:0:0:23AB could be abbreviated as:</a:t>
                      </a:r>
                    </a:p>
                    <a:p>
                      <a:pPr marL="742950" lvl="1" indent="-285750">
                        <a:buFont typeface="Arial" charset="0"/>
                        <a:buChar char="•"/>
                      </a:pPr>
                      <a:r>
                        <a:rPr lang="en-US" sz="1400" dirty="0"/>
                        <a:t>FEC2::78CA:0:0:23AB or</a:t>
                      </a:r>
                    </a:p>
                    <a:p>
                      <a:pPr marL="742950" lvl="1" indent="-285750">
                        <a:buFont typeface="Arial" charset="0"/>
                        <a:buChar char="•"/>
                      </a:pPr>
                      <a:r>
                        <a:rPr lang="en-US" sz="1400" dirty="0"/>
                        <a:t>FEC2:0:0:0:78CA::23AB</a:t>
                      </a:r>
                    </a:p>
                    <a:p>
                      <a:pPr marL="742950" lvl="1" indent="-285750">
                        <a:buFont typeface="Arial" charset="0"/>
                        <a:buChar char="•"/>
                      </a:pPr>
                      <a:r>
                        <a:rPr lang="en-US" sz="1400" dirty="0"/>
                        <a:t>But </a:t>
                      </a:r>
                      <a:r>
                        <a:rPr lang="en-US" sz="1400" i="1" dirty="0"/>
                        <a:t>not</a:t>
                      </a:r>
                      <a:r>
                        <a:rPr lang="en-US" sz="1400" dirty="0"/>
                        <a:t> FEC2::78CA::23AB</a:t>
                      </a:r>
                    </a:p>
                  </a:txBody>
                  <a:tcPr/>
                </a:tc>
                <a:extLst>
                  <a:ext uri="{0D108BD9-81ED-4DB2-BD59-A6C34878D82A}">
                    <a16:rowId xmlns:a16="http://schemas.microsoft.com/office/drawing/2014/main" val="10006"/>
                  </a:ext>
                </a:extLst>
              </a:tr>
              <a:tr h="422772">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a:t>The 128-bit address contains two parts: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8694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76" y="157307"/>
            <a:ext cx="10515600" cy="549275"/>
          </a:xfrm>
        </p:spPr>
        <p:txBody>
          <a:bodyPr>
            <a:normAutofit/>
          </a:bodyPr>
          <a:lstStyle/>
          <a:p>
            <a:r>
              <a:rPr lang="en-US" sz="2000" b="1" dirty="0"/>
              <a:t>6.7.2 IPv6 Facts (Continued)</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9365067"/>
              </p:ext>
            </p:extLst>
          </p:nvPr>
        </p:nvGraphicFramePr>
        <p:xfrm>
          <a:off x="999984" y="706582"/>
          <a:ext cx="10496283" cy="5810244"/>
        </p:xfrm>
        <a:graphic>
          <a:graphicData uri="http://schemas.openxmlformats.org/drawingml/2006/table">
            <a:tbl>
              <a:tblPr firstRow="1" bandRow="1">
                <a:tableStyleId>{5C22544A-7EE6-4342-B048-85BDC9FD1C3A}</a:tableStyleId>
              </a:tblPr>
              <a:tblGrid>
                <a:gridCol w="1307134">
                  <a:extLst>
                    <a:ext uri="{9D8B030D-6E8A-4147-A177-3AD203B41FA5}">
                      <a16:colId xmlns:a16="http://schemas.microsoft.com/office/drawing/2014/main" val="20000"/>
                    </a:ext>
                  </a:extLst>
                </a:gridCol>
                <a:gridCol w="9189149">
                  <a:extLst>
                    <a:ext uri="{9D8B030D-6E8A-4147-A177-3AD203B41FA5}">
                      <a16:colId xmlns:a16="http://schemas.microsoft.com/office/drawing/2014/main" val="20001"/>
                    </a:ext>
                  </a:extLst>
                </a:gridCol>
              </a:tblGrid>
              <a:tr h="506724">
                <a:tc>
                  <a:txBody>
                    <a:bodyPr/>
                    <a:lstStyle/>
                    <a:p>
                      <a:r>
                        <a:rPr lang="en-US" sz="1800" b="1" kern="1200" dirty="0">
                          <a:solidFill>
                            <a:schemeClr val="lt1"/>
                          </a:solidFill>
                          <a:effectLst/>
                          <a:latin typeface="+mn-lt"/>
                          <a:ea typeface="+mn-ea"/>
                          <a:cs typeface="+mn-cs"/>
                        </a:rPr>
                        <a:t>Component</a:t>
                      </a:r>
                      <a:r>
                        <a:rPr lang="en-US" dirty="0">
                          <a:effectLst/>
                        </a:rPr>
                        <a:t> </a:t>
                      </a:r>
                      <a:endParaRPr lang="en-US" dirty="0"/>
                    </a:p>
                  </a:txBody>
                  <a:tcPr/>
                </a:tc>
                <a:tc>
                  <a:txBody>
                    <a:bodyPr/>
                    <a:lstStyle/>
                    <a:p>
                      <a:r>
                        <a:rPr lang="en-US" sz="1800" b="1" kern="1200" dirty="0">
                          <a:solidFill>
                            <a:schemeClr val="lt1"/>
                          </a:solidFill>
                          <a:effectLst/>
                          <a:latin typeface="+mn-lt"/>
                          <a:ea typeface="+mn-ea"/>
                          <a:cs typeface="+mn-cs"/>
                        </a:rPr>
                        <a:t>Description</a:t>
                      </a:r>
                      <a:r>
                        <a:rPr lang="en-US" dirty="0">
                          <a:effectLst/>
                        </a:rPr>
                        <a:t> </a:t>
                      </a:r>
                      <a:endParaRPr lang="en-US" dirty="0"/>
                    </a:p>
                  </a:txBody>
                  <a:tcPr/>
                </a:tc>
                <a:extLst>
                  <a:ext uri="{0D108BD9-81ED-4DB2-BD59-A6C34878D82A}">
                    <a16:rowId xmlns:a16="http://schemas.microsoft.com/office/drawing/2014/main" val="10000"/>
                  </a:ext>
                </a:extLst>
              </a:tr>
              <a:tr h="2457265">
                <a:tc>
                  <a:txBody>
                    <a:bodyPr/>
                    <a:lstStyle/>
                    <a:p>
                      <a:r>
                        <a:rPr lang="en-US" sz="1800" kern="1200" dirty="0">
                          <a:solidFill>
                            <a:schemeClr val="dk1"/>
                          </a:solidFill>
                          <a:effectLst/>
                          <a:latin typeface="+mn-lt"/>
                          <a:ea typeface="+mn-ea"/>
                          <a:cs typeface="+mn-cs"/>
                        </a:rPr>
                        <a:t>Prefix</a:t>
                      </a:r>
                      <a:r>
                        <a:rPr lang="en-US" dirty="0">
                          <a:effectLst/>
                        </a:rPr>
                        <a:t> </a:t>
                      </a:r>
                      <a:endParaRPr lang="en-US" dirty="0"/>
                    </a:p>
                  </a:txBody>
                  <a:tcPr/>
                </a:tc>
                <a:tc>
                  <a:txBody>
                    <a:bodyPr/>
                    <a:lstStyle/>
                    <a:p>
                      <a:pPr>
                        <a:lnSpc>
                          <a:spcPct val="150000"/>
                        </a:lnSpc>
                      </a:pPr>
                      <a:r>
                        <a:rPr lang="en-US" sz="1400" kern="1200" dirty="0">
                          <a:solidFill>
                            <a:schemeClr val="dk1"/>
                          </a:solidFill>
                          <a:effectLst/>
                          <a:latin typeface="+mn-lt"/>
                          <a:ea typeface="+mn-ea"/>
                          <a:cs typeface="+mn-cs"/>
                        </a:rPr>
                        <a:t>The first 64 bits are known as the </a:t>
                      </a:r>
                      <a:r>
                        <a:rPr lang="en-US" sz="1400" i="1" kern="1200" dirty="0">
                          <a:solidFill>
                            <a:schemeClr val="dk1"/>
                          </a:solidFill>
                          <a:effectLst/>
                          <a:latin typeface="+mn-lt"/>
                          <a:ea typeface="+mn-ea"/>
                          <a:cs typeface="+mn-cs"/>
                        </a:rPr>
                        <a:t>prefix</a:t>
                      </a:r>
                      <a:r>
                        <a:rPr lang="en-US" sz="1400" kern="1200" dirty="0">
                          <a:solidFill>
                            <a:schemeClr val="dk1"/>
                          </a:solidFill>
                          <a:effectLst/>
                          <a:latin typeface="+mn-lt"/>
                          <a:ea typeface="+mn-ea"/>
                          <a:cs typeface="+mn-cs"/>
                        </a:rPr>
                        <a:t>.</a:t>
                      </a:r>
                    </a:p>
                    <a:p>
                      <a:pPr marL="742950" lvl="1" indent="-285750">
                        <a:lnSpc>
                          <a:spcPct val="150000"/>
                        </a:lnSpc>
                        <a:buFont typeface="Arial" charset="0"/>
                        <a:buChar char="•"/>
                      </a:pPr>
                      <a:r>
                        <a:rPr lang="en-US" sz="1400" kern="1200" dirty="0">
                          <a:solidFill>
                            <a:schemeClr val="dk1"/>
                          </a:solidFill>
                          <a:effectLst/>
                          <a:latin typeface="+mn-lt"/>
                          <a:ea typeface="+mn-ea"/>
                          <a:cs typeface="+mn-cs"/>
                        </a:rPr>
                        <a:t>The 64-bit prefix can be divided into various parts, with each part having a specific meaning. Parts in the prefix can identify the geographic region, the ISP, the network, and the subnet.</a:t>
                      </a:r>
                    </a:p>
                    <a:p>
                      <a:pPr marL="742950" lvl="1" indent="-285750">
                        <a:lnSpc>
                          <a:spcPct val="150000"/>
                        </a:lnSpc>
                        <a:buFont typeface="Arial" charset="0"/>
                        <a:buChar char="•"/>
                      </a:pPr>
                      <a:r>
                        <a:rPr lang="en-US" sz="1400" kern="1200" dirty="0">
                          <a:solidFill>
                            <a:schemeClr val="dk1"/>
                          </a:solidFill>
                          <a:effectLst/>
                          <a:latin typeface="+mn-lt"/>
                          <a:ea typeface="+mn-ea"/>
                          <a:cs typeface="+mn-cs"/>
                        </a:rPr>
                        <a:t>The </a:t>
                      </a:r>
                      <a:r>
                        <a:rPr lang="en-US" sz="1400" i="1" kern="1200" dirty="0">
                          <a:solidFill>
                            <a:schemeClr val="dk1"/>
                          </a:solidFill>
                          <a:effectLst/>
                          <a:latin typeface="+mn-lt"/>
                          <a:ea typeface="+mn-ea"/>
                          <a:cs typeface="+mn-cs"/>
                        </a:rPr>
                        <a:t>prefix length</a:t>
                      </a:r>
                      <a:r>
                        <a:rPr lang="en-US" sz="1400" kern="1200" dirty="0">
                          <a:solidFill>
                            <a:schemeClr val="dk1"/>
                          </a:solidFill>
                          <a:effectLst/>
                          <a:latin typeface="+mn-lt"/>
                          <a:ea typeface="+mn-ea"/>
                          <a:cs typeface="+mn-cs"/>
                        </a:rPr>
                        <a:t> identifies the number of bits in the relevant portion of the prefix. To indicate the prefix length, add a slash (/) followed by the prefix length number. Full quartets with trailing 0's in the prefix address can be omitted (for example 2001:0DB8:4898:DAFC::</a:t>
                      </a:r>
                      <a:r>
                        <a:rPr lang="en-US" sz="1400" b="1"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64).</a:t>
                      </a:r>
                    </a:p>
                    <a:p>
                      <a:pPr marL="742950" lvl="1" indent="-285750">
                        <a:lnSpc>
                          <a:spcPct val="150000"/>
                        </a:lnSpc>
                        <a:buFont typeface="Arial" charset="0"/>
                        <a:buChar char="•"/>
                      </a:pPr>
                      <a:r>
                        <a:rPr lang="en-US" sz="1400" kern="1200" dirty="0">
                          <a:solidFill>
                            <a:schemeClr val="dk1"/>
                          </a:solidFill>
                          <a:effectLst/>
                          <a:latin typeface="+mn-lt"/>
                          <a:ea typeface="+mn-ea"/>
                          <a:cs typeface="+mn-cs"/>
                        </a:rPr>
                        <a:t>Because addresses are allocated based on physical location, the prefix generally identifies the location of the host. The 64-bit prefix is often referred to as the </a:t>
                      </a:r>
                      <a:r>
                        <a:rPr lang="en-US" sz="1400" i="1" kern="1200" dirty="0">
                          <a:solidFill>
                            <a:schemeClr val="dk1"/>
                          </a:solidFill>
                          <a:effectLst/>
                          <a:latin typeface="+mn-lt"/>
                          <a:ea typeface="+mn-ea"/>
                          <a:cs typeface="+mn-cs"/>
                        </a:rPr>
                        <a:t>global routing</a:t>
                      </a:r>
                      <a:r>
                        <a:rPr lang="en-US" sz="1400" kern="1200" dirty="0">
                          <a:solidFill>
                            <a:schemeClr val="dk1"/>
                          </a:solidFill>
                          <a:effectLst/>
                          <a:latin typeface="+mn-lt"/>
                          <a:ea typeface="+mn-ea"/>
                          <a:cs typeface="+mn-cs"/>
                        </a:rPr>
                        <a:t> prefix.</a:t>
                      </a:r>
                      <a:r>
                        <a:rPr lang="en-US" sz="1400" dirty="0">
                          <a:effectLst/>
                        </a:rPr>
                        <a:t> </a:t>
                      </a:r>
                      <a:endParaRPr lang="en-US" sz="1400" dirty="0"/>
                    </a:p>
                  </a:txBody>
                  <a:tcPr/>
                </a:tc>
                <a:extLst>
                  <a:ext uri="{0D108BD9-81ED-4DB2-BD59-A6C34878D82A}">
                    <a16:rowId xmlns:a16="http://schemas.microsoft.com/office/drawing/2014/main" val="10001"/>
                  </a:ext>
                </a:extLst>
              </a:tr>
              <a:tr h="2457265">
                <a:tc>
                  <a:txBody>
                    <a:bodyPr/>
                    <a:lstStyle/>
                    <a:p>
                      <a:r>
                        <a:rPr lang="en-US" sz="1800" kern="1200" dirty="0">
                          <a:solidFill>
                            <a:schemeClr val="dk1"/>
                          </a:solidFill>
                          <a:effectLst/>
                          <a:latin typeface="+mn-lt"/>
                          <a:ea typeface="+mn-ea"/>
                          <a:cs typeface="+mn-cs"/>
                        </a:rPr>
                        <a:t>Interface ID</a:t>
                      </a:r>
                      <a:r>
                        <a:rPr lang="en-US" dirty="0">
                          <a:effectLst/>
                        </a:rPr>
                        <a:t> </a:t>
                      </a:r>
                      <a:endParaRPr lang="en-US" dirty="0"/>
                    </a:p>
                  </a:txBody>
                  <a:tcPr/>
                </a:tc>
                <a:tc>
                  <a:txBody>
                    <a:bodyPr/>
                    <a:lstStyle/>
                    <a:p>
                      <a:pPr>
                        <a:lnSpc>
                          <a:spcPct val="150000"/>
                        </a:lnSpc>
                      </a:pPr>
                      <a:r>
                        <a:rPr lang="en-US" sz="1400" kern="1200" dirty="0">
                          <a:solidFill>
                            <a:schemeClr val="dk1"/>
                          </a:solidFill>
                          <a:effectLst/>
                          <a:latin typeface="+mn-lt"/>
                          <a:ea typeface="+mn-ea"/>
                          <a:cs typeface="+mn-cs"/>
                        </a:rPr>
                        <a:t>The last 64 bits are the </a:t>
                      </a:r>
                      <a:r>
                        <a:rPr lang="en-US" sz="1400" i="1" kern="1200" dirty="0">
                          <a:solidFill>
                            <a:schemeClr val="dk1"/>
                          </a:solidFill>
                          <a:effectLst/>
                          <a:latin typeface="+mn-lt"/>
                          <a:ea typeface="+mn-ea"/>
                          <a:cs typeface="+mn-cs"/>
                        </a:rPr>
                        <a:t>interface ID</a:t>
                      </a:r>
                      <a:r>
                        <a:rPr lang="en-US" sz="1400" kern="1200" dirty="0">
                          <a:solidFill>
                            <a:schemeClr val="dk1"/>
                          </a:solidFill>
                          <a:effectLst/>
                          <a:latin typeface="+mn-lt"/>
                          <a:ea typeface="+mn-ea"/>
                          <a:cs typeface="+mn-cs"/>
                        </a:rPr>
                        <a:t>. This is the unique address assigned to an interface.</a:t>
                      </a:r>
                    </a:p>
                    <a:p>
                      <a:pPr marL="742950" lvl="1" indent="-285750">
                        <a:lnSpc>
                          <a:spcPct val="150000"/>
                        </a:lnSpc>
                        <a:buFont typeface="Arial" charset="0"/>
                        <a:buChar char="•"/>
                      </a:pPr>
                      <a:r>
                        <a:rPr lang="en-US" sz="1400" kern="1200" dirty="0">
                          <a:solidFill>
                            <a:schemeClr val="dk1"/>
                          </a:solidFill>
                          <a:effectLst/>
                          <a:latin typeface="+mn-lt"/>
                          <a:ea typeface="+mn-ea"/>
                          <a:cs typeface="+mn-cs"/>
                        </a:rPr>
                        <a:t>Addresses are assigned to interfaces (network connections), not to the host. Technically, the interface ID is </a:t>
                      </a:r>
                      <a:r>
                        <a:rPr lang="en-US" sz="1400" i="1" kern="1200" dirty="0">
                          <a:solidFill>
                            <a:schemeClr val="dk1"/>
                          </a:solidFill>
                          <a:effectLst/>
                          <a:latin typeface="+mn-lt"/>
                          <a:ea typeface="+mn-ea"/>
                          <a:cs typeface="+mn-cs"/>
                        </a:rPr>
                        <a:t>not</a:t>
                      </a:r>
                      <a:r>
                        <a:rPr lang="en-US" sz="1400" kern="1200" dirty="0">
                          <a:solidFill>
                            <a:schemeClr val="dk1"/>
                          </a:solidFill>
                          <a:effectLst/>
                          <a:latin typeface="+mn-lt"/>
                          <a:ea typeface="+mn-ea"/>
                          <a:cs typeface="+mn-cs"/>
                        </a:rPr>
                        <a:t> a host address.</a:t>
                      </a:r>
                    </a:p>
                    <a:p>
                      <a:pPr marL="742950" lvl="1" indent="-285750">
                        <a:lnSpc>
                          <a:spcPct val="150000"/>
                        </a:lnSpc>
                        <a:buFont typeface="Arial" charset="0"/>
                        <a:buChar char="•"/>
                      </a:pPr>
                      <a:r>
                        <a:rPr lang="en-US" sz="1400" kern="1200" dirty="0">
                          <a:solidFill>
                            <a:schemeClr val="dk1"/>
                          </a:solidFill>
                          <a:effectLst/>
                          <a:latin typeface="+mn-lt"/>
                          <a:ea typeface="+mn-ea"/>
                          <a:cs typeface="+mn-cs"/>
                        </a:rPr>
                        <a:t>In most cases, individual interface IDs are not assigned by ISPs, but are rather generated automatically or managed by site administrators.</a:t>
                      </a:r>
                    </a:p>
                    <a:p>
                      <a:pPr marL="742950" lvl="1" indent="-285750">
                        <a:lnSpc>
                          <a:spcPct val="150000"/>
                        </a:lnSpc>
                        <a:buFont typeface="Arial" charset="0"/>
                        <a:buChar char="•"/>
                      </a:pPr>
                      <a:r>
                        <a:rPr lang="en-US" sz="1400" kern="1200" dirty="0">
                          <a:solidFill>
                            <a:schemeClr val="dk1"/>
                          </a:solidFill>
                          <a:effectLst/>
                          <a:latin typeface="+mn-lt"/>
                          <a:ea typeface="+mn-ea"/>
                          <a:cs typeface="+mn-cs"/>
                        </a:rPr>
                        <a:t>Interface IDs must be unique within a subnet, but can be the same if the interface is on different subnets.</a:t>
                      </a:r>
                    </a:p>
                    <a:p>
                      <a:pPr marL="742950" lvl="1" indent="-285750">
                        <a:lnSpc>
                          <a:spcPct val="150000"/>
                        </a:lnSpc>
                        <a:buFont typeface="Arial" charset="0"/>
                        <a:buChar char="•"/>
                      </a:pPr>
                      <a:r>
                        <a:rPr lang="en-US" sz="1400" kern="1200" dirty="0">
                          <a:solidFill>
                            <a:schemeClr val="dk1"/>
                          </a:solidFill>
                          <a:effectLst/>
                          <a:latin typeface="+mn-lt"/>
                          <a:ea typeface="+mn-ea"/>
                          <a:cs typeface="+mn-cs"/>
                        </a:rPr>
                        <a:t>On Ethernet networks, the interface ID can be automatically derived from the MAC address. Using the automatic host ID simplifies administration.</a:t>
                      </a:r>
                      <a:r>
                        <a:rPr lang="en-US" sz="1400" dirty="0">
                          <a:effectLst/>
                        </a:rPr>
                        <a:t> </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9536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66415-1069-4AB5-8194-7CCB077597B7}"/>
              </a:ext>
            </a:extLst>
          </p:cNvPr>
          <p:cNvSpPr>
            <a:spLocks noGrp="1"/>
          </p:cNvSpPr>
          <p:nvPr>
            <p:ph type="sldNum" sz="quarter" idx="12"/>
          </p:nvPr>
        </p:nvSpPr>
        <p:spPr/>
        <p:txBody>
          <a:bodyPr/>
          <a:lstStyle/>
          <a:p>
            <a:fld id="{532327B0-9D17-47B2-924E-9AE43063FE29}" type="slidenum">
              <a:rPr lang="en-US" smtClean="0"/>
              <a:pPr/>
              <a:t>74</a:t>
            </a:fld>
            <a:endParaRPr lang="en-US"/>
          </a:p>
        </p:txBody>
      </p:sp>
      <p:sp>
        <p:nvSpPr>
          <p:cNvPr id="6" name="TextBox 5">
            <a:extLst>
              <a:ext uri="{FF2B5EF4-FFF2-40B4-BE49-F238E27FC236}">
                <a16:creationId xmlns:a16="http://schemas.microsoft.com/office/drawing/2014/main" id="{5B897A11-3586-446E-8C23-A445C3F5290C}"/>
              </a:ext>
            </a:extLst>
          </p:cNvPr>
          <p:cNvSpPr txBox="1"/>
          <p:nvPr/>
        </p:nvSpPr>
        <p:spPr>
          <a:xfrm>
            <a:off x="1181686" y="2827606"/>
            <a:ext cx="10172114" cy="830997"/>
          </a:xfrm>
          <a:prstGeom prst="rect">
            <a:avLst/>
          </a:prstGeom>
          <a:noFill/>
        </p:spPr>
        <p:txBody>
          <a:bodyPr wrap="square" rtlCol="0">
            <a:spAutoFit/>
          </a:bodyPr>
          <a:lstStyle/>
          <a:p>
            <a:pPr algn="ctr"/>
            <a:r>
              <a:rPr lang="en-US" sz="4800" dirty="0"/>
              <a:t>End of CIS101A Class Session 7</a:t>
            </a:r>
          </a:p>
        </p:txBody>
      </p:sp>
    </p:spTree>
    <p:extLst>
      <p:ext uri="{BB962C8B-B14F-4D97-AF65-F5344CB8AC3E}">
        <p14:creationId xmlns:p14="http://schemas.microsoft.com/office/powerpoint/2010/main" val="73351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450273"/>
          </a:xfrm>
        </p:spPr>
        <p:txBody>
          <a:bodyPr>
            <a:normAutofit fontScale="90000"/>
          </a:bodyPr>
          <a:lstStyle/>
          <a:p>
            <a:r>
              <a:rPr lang="en-US" sz="2000" b="1" dirty="0"/>
              <a:t>6.1.6 Topology Facts</a:t>
            </a:r>
            <a:br>
              <a:rPr lang="en-US" sz="2000" b="1" dirty="0"/>
            </a:br>
            <a:endParaRPr lang="en-US" sz="2000" dirty="0"/>
          </a:p>
        </p:txBody>
      </p:sp>
      <p:sp>
        <p:nvSpPr>
          <p:cNvPr id="3" name="Content Placeholder 2"/>
          <p:cNvSpPr>
            <a:spLocks noGrp="1"/>
          </p:cNvSpPr>
          <p:nvPr>
            <p:ph idx="1"/>
          </p:nvPr>
        </p:nvSpPr>
        <p:spPr>
          <a:xfrm>
            <a:off x="1371600" y="1297709"/>
            <a:ext cx="9601200" cy="3581400"/>
          </a:xfrm>
        </p:spPr>
        <p:txBody>
          <a:bodyPr/>
          <a:lstStyle/>
          <a:p>
            <a:endParaRPr lang="en-US" sz="1600" dirty="0"/>
          </a:p>
          <a:p>
            <a:pPr lvl="1"/>
            <a:endParaRPr lang="en-US" sz="16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3229097"/>
              </p:ext>
            </p:extLst>
          </p:nvPr>
        </p:nvGraphicFramePr>
        <p:xfrm>
          <a:off x="1371600" y="1226743"/>
          <a:ext cx="8128000" cy="3200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i="1" dirty="0"/>
                        <a:t>Topology</a:t>
                      </a:r>
                      <a:r>
                        <a:rPr lang="en-US" sz="1800" dirty="0"/>
                        <a:t> is the term used to describe how devices are connected and how messages flow from device to device. </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endParaRPr lang="en-US" sz="1800" dirty="0"/>
                    </a:p>
                    <a:p>
                      <a:pPr marL="742950" marR="0" lvl="1"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t>There are two types of network topologies:</a:t>
                      </a:r>
                    </a:p>
                    <a:p>
                      <a:endParaRPr lang="en-US" dirty="0"/>
                    </a:p>
                  </a:txBody>
                  <a:tcPr/>
                </a:tc>
                <a:extLst>
                  <a:ext uri="{0D108BD9-81ED-4DB2-BD59-A6C34878D82A}">
                    <a16:rowId xmlns:a16="http://schemas.microsoft.com/office/drawing/2014/main" val="10000"/>
                  </a:ext>
                </a:extLst>
              </a:tr>
              <a:tr h="370840">
                <a:tc>
                  <a:txBody>
                    <a:bodyPr/>
                    <a:lstStyle/>
                    <a:p>
                      <a:pPr marL="1200150" lvl="2" indent="-285750">
                        <a:buFont typeface="Arial" charset="0"/>
                        <a:buChar char="•"/>
                      </a:pPr>
                      <a:r>
                        <a:rPr lang="en-US" sz="1600" dirty="0"/>
                        <a:t>The physical topology describes the way the network is wired.</a:t>
                      </a:r>
                    </a:p>
                    <a:p>
                      <a:pPr marL="1200150" lvl="2" indent="-285750">
                        <a:buFont typeface="Arial" charset="0"/>
                        <a:buChar char="•"/>
                      </a:pPr>
                      <a:endParaRPr lang="en-US" sz="1600" dirty="0"/>
                    </a:p>
                    <a:p>
                      <a:pPr marL="1200150" lvl="2" indent="-285750">
                        <a:buFont typeface="Arial" charset="0"/>
                        <a:buChar char="•"/>
                      </a:pPr>
                      <a:r>
                        <a:rPr lang="en-US" sz="1600" dirty="0"/>
                        <a:t>The logical topology describes the way in which messages are sent.</a:t>
                      </a:r>
                    </a:p>
                    <a:p>
                      <a:endParaRPr lang="en-US" dirty="0"/>
                    </a:p>
                  </a:txBody>
                  <a:tcPr/>
                </a:tc>
                <a:extLst>
                  <a:ext uri="{0D108BD9-81ED-4DB2-BD59-A6C34878D82A}">
                    <a16:rowId xmlns:a16="http://schemas.microsoft.com/office/drawing/2014/main"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t>The following table describes several common physical topologies:</a:t>
                      </a:r>
                    </a:p>
                    <a:p>
                      <a:pPr marL="285750" indent="-285750">
                        <a:buFont typeface="Wingdings" charset="2"/>
                        <a:buChar char="§"/>
                      </a:pP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65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058" y="217854"/>
            <a:ext cx="9601200" cy="471459"/>
          </a:xfrm>
        </p:spPr>
        <p:txBody>
          <a:bodyPr>
            <a:normAutofit/>
          </a:bodyPr>
          <a:lstStyle/>
          <a:p>
            <a:r>
              <a:rPr lang="en-US" sz="2000" b="1" dirty="0"/>
              <a:t>6.1.6 Topology Facts (Continued)</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6338776"/>
              </p:ext>
            </p:extLst>
          </p:nvPr>
        </p:nvGraphicFramePr>
        <p:xfrm>
          <a:off x="1188293" y="689313"/>
          <a:ext cx="10459329" cy="5642479"/>
        </p:xfrm>
        <a:graphic>
          <a:graphicData uri="http://schemas.openxmlformats.org/drawingml/2006/table">
            <a:tbl>
              <a:tblPr firstRow="1" bandRow="1">
                <a:tableStyleId>{5C22544A-7EE6-4342-B048-85BDC9FD1C3A}</a:tableStyleId>
              </a:tblPr>
              <a:tblGrid>
                <a:gridCol w="2342271">
                  <a:extLst>
                    <a:ext uri="{9D8B030D-6E8A-4147-A177-3AD203B41FA5}">
                      <a16:colId xmlns:a16="http://schemas.microsoft.com/office/drawing/2014/main" val="20000"/>
                    </a:ext>
                  </a:extLst>
                </a:gridCol>
                <a:gridCol w="8117058">
                  <a:extLst>
                    <a:ext uri="{9D8B030D-6E8A-4147-A177-3AD203B41FA5}">
                      <a16:colId xmlns:a16="http://schemas.microsoft.com/office/drawing/2014/main" val="20001"/>
                    </a:ext>
                  </a:extLst>
                </a:gridCol>
              </a:tblGrid>
              <a:tr h="425648">
                <a:tc>
                  <a:txBody>
                    <a:bodyPr/>
                    <a:lstStyle/>
                    <a:p>
                      <a:r>
                        <a:rPr lang="en-US" dirty="0"/>
                        <a:t>TOPOLOGY</a:t>
                      </a:r>
                    </a:p>
                  </a:txBody>
                  <a:tcPr marL="83488" marR="83488"/>
                </a:tc>
                <a:tc>
                  <a:txBody>
                    <a:bodyPr/>
                    <a:lstStyle/>
                    <a:p>
                      <a:r>
                        <a:rPr lang="en-US" dirty="0"/>
                        <a:t>DESCRIPTION</a:t>
                      </a:r>
                    </a:p>
                  </a:txBody>
                  <a:tcPr marL="83488" marR="83488"/>
                </a:tc>
                <a:extLst>
                  <a:ext uri="{0D108BD9-81ED-4DB2-BD59-A6C34878D82A}">
                    <a16:rowId xmlns:a16="http://schemas.microsoft.com/office/drawing/2014/main" val="10000"/>
                  </a:ext>
                </a:extLst>
              </a:tr>
              <a:tr h="593380">
                <a:tc rowSpan="3">
                  <a:txBody>
                    <a:bodyPr/>
                    <a:lstStyle/>
                    <a:p>
                      <a:r>
                        <a:rPr lang="en-US" dirty="0"/>
                        <a:t>BUS</a:t>
                      </a:r>
                    </a:p>
                  </a:txBody>
                  <a:tcPr marL="83488" marR="83488"/>
                </a:tc>
                <a:tc>
                  <a:txBody>
                    <a:bodyPr/>
                    <a:lstStyle/>
                    <a:p>
                      <a:r>
                        <a:rPr lang="en-US" sz="1600" kern="1200" dirty="0">
                          <a:solidFill>
                            <a:schemeClr val="dk1"/>
                          </a:solidFill>
                          <a:effectLst/>
                          <a:latin typeface="+mn-lt"/>
                          <a:ea typeface="+mn-ea"/>
                          <a:cs typeface="+mn-cs"/>
                        </a:rPr>
                        <a:t>A bus topology consists of a trunk cable with nodes either inserted directly into the trunk or tapped into the trunk using offshoot cables called drop cables. </a:t>
                      </a:r>
                    </a:p>
                  </a:txBody>
                  <a:tcPr marL="83488" marR="83488"/>
                </a:tc>
                <a:extLst>
                  <a:ext uri="{0D108BD9-81ED-4DB2-BD59-A6C34878D82A}">
                    <a16:rowId xmlns:a16="http://schemas.microsoft.com/office/drawing/2014/main" val="10001"/>
                  </a:ext>
                </a:extLst>
              </a:tr>
              <a:tr h="1478607">
                <a:tc vMerge="1">
                  <a:txBody>
                    <a:bodyPr/>
                    <a:lstStyle/>
                    <a:p>
                      <a:endParaRPr lang="en-US"/>
                    </a:p>
                  </a:txBody>
                  <a:tcPr/>
                </a:tc>
                <a:tc>
                  <a:txBody>
                    <a:bodyPr/>
                    <a:lstStyle/>
                    <a:p>
                      <a:r>
                        <a:rPr lang="en-US" sz="1600" kern="1200" dirty="0">
                          <a:solidFill>
                            <a:schemeClr val="dk1"/>
                          </a:solidFill>
                          <a:effectLst/>
                          <a:latin typeface="+mn-lt"/>
                          <a:ea typeface="+mn-ea"/>
                          <a:cs typeface="+mn-cs"/>
                        </a:rPr>
                        <a:t>With a bus:</a:t>
                      </a:r>
                    </a:p>
                    <a:p>
                      <a:pPr marL="285750" lvl="0" indent="-285750">
                        <a:buFont typeface="Arial" charset="0"/>
                        <a:buChar char="•"/>
                      </a:pPr>
                      <a:r>
                        <a:rPr lang="en-US" sz="1600" kern="1200" dirty="0">
                          <a:solidFill>
                            <a:schemeClr val="dk1"/>
                          </a:solidFill>
                          <a:effectLst/>
                          <a:latin typeface="+mn-lt"/>
                          <a:ea typeface="+mn-ea"/>
                          <a:cs typeface="+mn-cs"/>
                        </a:rPr>
                        <a:t>Signals travel from one node to all other nodes.</a:t>
                      </a:r>
                    </a:p>
                    <a:p>
                      <a:pPr marL="285750" lvl="0" indent="-285750">
                        <a:buFont typeface="Arial" charset="0"/>
                        <a:buChar char="•"/>
                      </a:pPr>
                      <a:r>
                        <a:rPr lang="en-US" sz="1600" kern="1200" dirty="0">
                          <a:solidFill>
                            <a:schemeClr val="dk1"/>
                          </a:solidFill>
                          <a:effectLst/>
                          <a:latin typeface="+mn-lt"/>
                          <a:ea typeface="+mn-ea"/>
                          <a:cs typeface="+mn-cs"/>
                        </a:rPr>
                        <a:t>A device called a </a:t>
                      </a:r>
                      <a:r>
                        <a:rPr lang="en-US" sz="1600" i="1" kern="1200" dirty="0">
                          <a:solidFill>
                            <a:schemeClr val="dk1"/>
                          </a:solidFill>
                          <a:effectLst/>
                          <a:latin typeface="+mn-lt"/>
                          <a:ea typeface="+mn-ea"/>
                          <a:cs typeface="+mn-cs"/>
                        </a:rPr>
                        <a:t>terminator</a:t>
                      </a:r>
                      <a:r>
                        <a:rPr lang="en-US" sz="1600" kern="1200" dirty="0">
                          <a:solidFill>
                            <a:schemeClr val="dk1"/>
                          </a:solidFill>
                          <a:effectLst/>
                          <a:latin typeface="+mn-lt"/>
                          <a:ea typeface="+mn-ea"/>
                          <a:cs typeface="+mn-cs"/>
                        </a:rPr>
                        <a:t> is placed at both ends of the trunk cable.</a:t>
                      </a:r>
                    </a:p>
                    <a:p>
                      <a:pPr marL="285750" lvl="0" indent="-285750">
                        <a:buFont typeface="Arial" charset="0"/>
                        <a:buChar char="•"/>
                      </a:pPr>
                      <a:r>
                        <a:rPr lang="en-US" sz="1600" kern="1200" dirty="0">
                          <a:solidFill>
                            <a:schemeClr val="dk1"/>
                          </a:solidFill>
                          <a:effectLst/>
                          <a:latin typeface="+mn-lt"/>
                          <a:ea typeface="+mn-ea"/>
                          <a:cs typeface="+mn-cs"/>
                        </a:rPr>
                        <a:t>Terminators absorb signals and prevent them from reflecting repeatedly back and forth on the cable.</a:t>
                      </a:r>
                    </a:p>
                    <a:p>
                      <a:pPr marL="285750" lvl="0" indent="-285750">
                        <a:buFont typeface="Arial" charset="0"/>
                        <a:buChar char="•"/>
                      </a:pPr>
                      <a:r>
                        <a:rPr lang="en-US" sz="1600" kern="1200" dirty="0">
                          <a:solidFill>
                            <a:schemeClr val="dk1"/>
                          </a:solidFill>
                          <a:effectLst/>
                          <a:latin typeface="+mn-lt"/>
                          <a:ea typeface="+mn-ea"/>
                          <a:cs typeface="+mn-cs"/>
                        </a:rPr>
                        <a:t>It can be difficult to isolate cabling problems.</a:t>
                      </a:r>
                      <a:endParaRPr lang="en-US" sz="1600" dirty="0"/>
                    </a:p>
                  </a:txBody>
                  <a:tcPr marL="83488" marR="83488"/>
                </a:tc>
                <a:extLst>
                  <a:ext uri="{0D108BD9-81ED-4DB2-BD59-A6C34878D82A}">
                    <a16:rowId xmlns:a16="http://schemas.microsoft.com/office/drawing/2014/main" val="3304397624"/>
                  </a:ext>
                </a:extLst>
              </a:tr>
              <a:tr h="638581">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 broken cable anywhere on the bus breaks the termination and prevents communications between any devices on the network.</a:t>
                      </a:r>
                      <a:r>
                        <a:rPr lang="en-US" sz="1600" dirty="0">
                          <a:effectLst/>
                        </a:rPr>
                        <a:t> </a:t>
                      </a:r>
                      <a:endParaRPr lang="en-US" sz="1600" dirty="0"/>
                    </a:p>
                  </a:txBody>
                  <a:tcPr marL="83488" marR="83488"/>
                </a:tc>
                <a:extLst>
                  <a:ext uri="{0D108BD9-81ED-4DB2-BD59-A6C34878D82A}">
                    <a16:rowId xmlns:a16="http://schemas.microsoft.com/office/drawing/2014/main" val="1292642347"/>
                  </a:ext>
                </a:extLst>
              </a:tr>
              <a:tr h="875910">
                <a:tc rowSpan="2">
                  <a:txBody>
                    <a:bodyPr/>
                    <a:lstStyle/>
                    <a:p>
                      <a:r>
                        <a:rPr lang="en-US" dirty="0"/>
                        <a:t>RING</a:t>
                      </a:r>
                    </a:p>
                  </a:txBody>
                  <a:tcPr marL="83488" marR="83488"/>
                </a:tc>
                <a:tc>
                  <a:txBody>
                    <a:bodyPr/>
                    <a:lstStyle/>
                    <a:p>
                      <a:r>
                        <a:rPr lang="en-US" sz="1600" kern="1200" dirty="0">
                          <a:solidFill>
                            <a:schemeClr val="dk1"/>
                          </a:solidFill>
                          <a:effectLst/>
                          <a:latin typeface="+mn-lt"/>
                          <a:ea typeface="+mn-ea"/>
                          <a:cs typeface="+mn-cs"/>
                        </a:rPr>
                        <a:t>A ring topology connects neighboring nodes until they form a ring. Signals travel in one direction around the ring; each device on the network acts as a repeater to send the signal to the next device. </a:t>
                      </a:r>
                      <a:endParaRPr lang="en-US" sz="1600" dirty="0"/>
                    </a:p>
                  </a:txBody>
                  <a:tcPr marL="83488" marR="83488"/>
                </a:tc>
                <a:extLst>
                  <a:ext uri="{0D108BD9-81ED-4DB2-BD59-A6C34878D82A}">
                    <a16:rowId xmlns:a16="http://schemas.microsoft.com/office/drawing/2014/main" val="10002"/>
                  </a:ext>
                </a:extLst>
              </a:tr>
              <a:tr h="1146517">
                <a:tc vMerge="1">
                  <a:txBody>
                    <a:bodyPr/>
                    <a:lstStyle/>
                    <a:p>
                      <a:endParaRPr lang="en-US"/>
                    </a:p>
                  </a:txBody>
                  <a:tcPr/>
                </a:tc>
                <a:tc>
                  <a:txBody>
                    <a:bodyPr/>
                    <a:lstStyle/>
                    <a:p>
                      <a:r>
                        <a:rPr lang="en-US" sz="1600" kern="1200" dirty="0">
                          <a:solidFill>
                            <a:schemeClr val="dk1"/>
                          </a:solidFill>
                          <a:effectLst/>
                          <a:latin typeface="+mn-lt"/>
                          <a:ea typeface="+mn-ea"/>
                          <a:cs typeface="+mn-cs"/>
                        </a:rPr>
                        <a:t>With a ring:</a:t>
                      </a:r>
                    </a:p>
                    <a:p>
                      <a:pPr marL="285750" lvl="0" indent="-285750">
                        <a:buFont typeface="Arial" charset="0"/>
                        <a:buChar char="•"/>
                      </a:pPr>
                      <a:r>
                        <a:rPr lang="en-US" sz="1600" kern="1200" dirty="0">
                          <a:solidFill>
                            <a:schemeClr val="dk1"/>
                          </a:solidFill>
                          <a:effectLst/>
                          <a:latin typeface="+mn-lt"/>
                          <a:ea typeface="+mn-ea"/>
                          <a:cs typeface="+mn-cs"/>
                        </a:rPr>
                        <a:t>Installation requires careful planning to create a continuous ring.</a:t>
                      </a:r>
                    </a:p>
                    <a:p>
                      <a:pPr marL="285750" lvl="0" indent="-285750">
                        <a:buFont typeface="Arial" charset="0"/>
                        <a:buChar char="•"/>
                      </a:pPr>
                      <a:r>
                        <a:rPr lang="en-US" sz="1600" kern="1200" dirty="0">
                          <a:solidFill>
                            <a:schemeClr val="dk1"/>
                          </a:solidFill>
                          <a:effectLst/>
                          <a:latin typeface="+mn-lt"/>
                          <a:ea typeface="+mn-ea"/>
                          <a:cs typeface="+mn-cs"/>
                        </a:rPr>
                        <a:t>Isolating problems can require going to several physical locations along the ring.</a:t>
                      </a:r>
                    </a:p>
                    <a:p>
                      <a:pPr marL="285750" indent="-285750">
                        <a:buFont typeface="Arial" charset="0"/>
                        <a:buChar char="•"/>
                      </a:pPr>
                      <a:r>
                        <a:rPr lang="en-US" sz="1600" kern="1200" dirty="0">
                          <a:solidFill>
                            <a:schemeClr val="dk1"/>
                          </a:solidFill>
                          <a:effectLst/>
                          <a:latin typeface="+mn-lt"/>
                          <a:ea typeface="+mn-ea"/>
                          <a:cs typeface="+mn-cs"/>
                        </a:rPr>
                        <a:t>A malfunctioning node or cable break can prevent signals from reaching nodes further along on the ring.</a:t>
                      </a:r>
                      <a:r>
                        <a:rPr lang="en-US" sz="1600" dirty="0">
                          <a:effectLst/>
                        </a:rPr>
                        <a:t> </a:t>
                      </a:r>
                      <a:endParaRPr lang="en-US" sz="1600" dirty="0"/>
                    </a:p>
                    <a:p>
                      <a:pPr marL="285750" indent="-285750">
                        <a:buFont typeface="Arial" charset="0"/>
                        <a:buChar char="•"/>
                      </a:pPr>
                      <a:endParaRPr lang="en-US" sz="1600" dirty="0"/>
                    </a:p>
                  </a:txBody>
                  <a:tcPr marL="83488" marR="83488"/>
                </a:tc>
                <a:extLst>
                  <a:ext uri="{0D108BD9-81ED-4DB2-BD59-A6C34878D82A}">
                    <a16:rowId xmlns:a16="http://schemas.microsoft.com/office/drawing/2014/main" val="2141478047"/>
                  </a:ext>
                </a:extLst>
              </a:tr>
            </a:tbl>
          </a:graphicData>
        </a:graphic>
      </p:graphicFrame>
      <p:pic>
        <p:nvPicPr>
          <p:cNvPr id="5" name="Picture 4" descr="A close up of a computer&#10;&#10;Description generated with high confidence">
            <a:extLst>
              <a:ext uri="{FF2B5EF4-FFF2-40B4-BE49-F238E27FC236}">
                <a16:creationId xmlns:a16="http://schemas.microsoft.com/office/drawing/2014/main" id="{D753FD55-7411-4AC1-9BE5-378431F5BC80}"/>
              </a:ext>
            </a:extLst>
          </p:cNvPr>
          <p:cNvPicPr>
            <a:picLocks noChangeAspect="1"/>
          </p:cNvPicPr>
          <p:nvPr/>
        </p:nvPicPr>
        <p:blipFill>
          <a:blip r:embed="rId2"/>
          <a:stretch>
            <a:fillRect/>
          </a:stretch>
        </p:blipFill>
        <p:spPr>
          <a:xfrm>
            <a:off x="1328971" y="1663501"/>
            <a:ext cx="2041574" cy="1361049"/>
          </a:xfrm>
          <a:prstGeom prst="rect">
            <a:avLst/>
          </a:prstGeom>
        </p:spPr>
      </p:pic>
      <p:pic>
        <p:nvPicPr>
          <p:cNvPr id="11" name="Picture 10">
            <a:extLst>
              <a:ext uri="{FF2B5EF4-FFF2-40B4-BE49-F238E27FC236}">
                <a16:creationId xmlns:a16="http://schemas.microsoft.com/office/drawing/2014/main" id="{6BBC4DB4-B6F3-4029-A717-79C8E9621A92}"/>
              </a:ext>
            </a:extLst>
          </p:cNvPr>
          <p:cNvPicPr>
            <a:picLocks noChangeAspect="1"/>
          </p:cNvPicPr>
          <p:nvPr/>
        </p:nvPicPr>
        <p:blipFill>
          <a:blip r:embed="rId3"/>
          <a:stretch>
            <a:fillRect/>
          </a:stretch>
        </p:blipFill>
        <p:spPr>
          <a:xfrm>
            <a:off x="1472279" y="4270229"/>
            <a:ext cx="1748796" cy="1929166"/>
          </a:xfrm>
          <a:prstGeom prst="rect">
            <a:avLst/>
          </a:prstGeom>
        </p:spPr>
      </p:pic>
    </p:spTree>
    <p:extLst>
      <p:ext uri="{BB962C8B-B14F-4D97-AF65-F5344CB8AC3E}">
        <p14:creationId xmlns:p14="http://schemas.microsoft.com/office/powerpoint/2010/main" val="704545635"/>
      </p:ext>
    </p:extLst>
  </p:cSld>
  <p:clrMapOvr>
    <a:masterClrMapping/>
  </p:clrMapOvr>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812</TotalTime>
  <Words>8216</Words>
  <Application>Microsoft Office PowerPoint</Application>
  <PresentationFormat>Widescreen</PresentationFormat>
  <Paragraphs>1093</Paragraphs>
  <Slides>74</Slides>
  <Notes>7</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Courier New</vt:lpstr>
      <vt:lpstr>Franklin Gothic Book</vt:lpstr>
      <vt:lpstr>Mangal</vt:lpstr>
      <vt:lpstr>Open Sans</vt:lpstr>
      <vt:lpstr>Symbol</vt:lpstr>
      <vt:lpstr>Times New Roman</vt:lpstr>
      <vt:lpstr>Wingdings</vt:lpstr>
      <vt:lpstr>Crop</vt:lpstr>
      <vt:lpstr>PowerPoint Presentation</vt:lpstr>
      <vt:lpstr>6.1 Networking Overview/ 6.1.4 Networking Facts </vt:lpstr>
      <vt:lpstr>PowerPoint Presentation</vt:lpstr>
      <vt:lpstr>PowerPoint Presentation</vt:lpstr>
      <vt:lpstr>PowerPoint Presentation</vt:lpstr>
      <vt:lpstr>PowerPoint Presentation</vt:lpstr>
      <vt:lpstr>PowerPoint Presentation</vt:lpstr>
      <vt:lpstr>6.1.6 Topology Facts </vt:lpstr>
      <vt:lpstr>6.1.6 Topology Facts (Continued)</vt:lpstr>
      <vt:lpstr>6.1.6 Topology Facts (Continued)</vt:lpstr>
      <vt:lpstr>6.1.6 Topology Facts (Continued)</vt:lpstr>
      <vt:lpstr>6.1.6 Topology Facts (Continued)</vt:lpstr>
      <vt:lpstr>6.2 Network Hardware / 6.2.3 Networking Infrastructure and Device Facts</vt:lpstr>
      <vt:lpstr>6.2.3 Networking Infrastructure and Device Facts (continued)</vt:lpstr>
      <vt:lpstr>PowerPoint Presentation</vt:lpstr>
      <vt:lpstr>6.2.3 Networking Infrastructure and Device Facts (continued)</vt:lpstr>
      <vt:lpstr>6.2.3 Networking Infrastructure and Device Facts (continued)</vt:lpstr>
      <vt:lpstr>6.2.3 Networking Infrastructure and Device Facts (continued)</vt:lpstr>
      <vt:lpstr>6.2.4 Network Adapter Facts </vt:lpstr>
      <vt:lpstr>6.2.4 Network Adapter Facts (Continued)</vt:lpstr>
      <vt:lpstr>6.2.4 Network Adapter Facts (Continued)</vt:lpstr>
      <vt:lpstr>6.2.4 Network Adapter Facts (Continued)</vt:lpstr>
      <vt:lpstr>6.3 Networking Media / 6.3.2 Coaxial Cable Facts </vt:lpstr>
      <vt:lpstr>6.3.2 Coaxial Cable Facts (Continued)</vt:lpstr>
      <vt:lpstr>6.3.2 Coaxial Cable Facts (Continued)</vt:lpstr>
      <vt:lpstr> 6.3.3 Twisted Pair Facts </vt:lpstr>
      <vt:lpstr>6.3.3 Twisted Pair Facts (Continued)</vt:lpstr>
      <vt:lpstr>6.3.3 Twisted Pair Facts (Continued)</vt:lpstr>
      <vt:lpstr>6.3.3 Twisted Pair Facts (Continued)</vt:lpstr>
      <vt:lpstr>6.3.3 Twisted Pair Facts (Continued)</vt:lpstr>
      <vt:lpstr>6.3.4 Twisted Pair Connector Facts </vt:lpstr>
      <vt:lpstr>6.3.4 Twisted Pair Connector Facts </vt:lpstr>
      <vt:lpstr>PowerPoint Presentation</vt:lpstr>
      <vt:lpstr>6.3.4 Twisted Pair Connector Facts (Continued)</vt:lpstr>
      <vt:lpstr>6.3.4 Twisted Pair Connector Facts (Continued)</vt:lpstr>
      <vt:lpstr>6.3.5 Fiber Optic Facts </vt:lpstr>
      <vt:lpstr>6.3.5 Fiber Optic Facts (Continued)</vt:lpstr>
      <vt:lpstr>6.3.5 Fiber Optic Facts (Continued)</vt:lpstr>
      <vt:lpstr>6.3.5 Fiber Optic Facts (Continued)</vt:lpstr>
      <vt:lpstr>6.3.5 Fiber Optic Facts (Continued)</vt:lpstr>
      <vt:lpstr>6.4 Ethernet / 6.4.2 Ethernet Facts </vt:lpstr>
      <vt:lpstr>6.4.2 Ethernet Facts (continued)</vt:lpstr>
      <vt:lpstr>6.4.2 Ethernet Facts (continued)</vt:lpstr>
      <vt:lpstr>6.4.2 Ethernet Facts (continued)</vt:lpstr>
      <vt:lpstr>6.4.2 Ethernet Facts (continued)</vt:lpstr>
      <vt:lpstr>6.4.3 Ethernet Standards</vt:lpstr>
      <vt:lpstr>6.4.3 Ethernet Standards (Continued)</vt:lpstr>
      <vt:lpstr>6.4.3 Ethernet Standards (Continued)</vt:lpstr>
      <vt:lpstr>6.5 IP Networking / 6.5.3 Addressing Facts </vt:lpstr>
      <vt:lpstr>6.5.3 Addressing Facts (Continued)</vt:lpstr>
      <vt:lpstr>6.5.3 Addressing Facts (Continued)</vt:lpstr>
      <vt:lpstr>6.5.3 Addressing Facts (Continued)</vt:lpstr>
      <vt:lpstr>6.5.3 Addressing Facts (Continued)</vt:lpstr>
      <vt:lpstr>6.5.3 Addressing Facts (Continued)</vt:lpstr>
      <vt:lpstr>6.5.3 Addressing Facts (Continued)</vt:lpstr>
      <vt:lpstr>6.5.5 TCP/IP Protocol Facts </vt:lpstr>
      <vt:lpstr>6.5.5 TCP/IP Protocol (Facts Continued)</vt:lpstr>
      <vt:lpstr>6.5.5 TCP/IP Protocol (Facts Continued)</vt:lpstr>
      <vt:lpstr>6.5.5 TCP/IP Protocol (Facts Continued)</vt:lpstr>
      <vt:lpstr>6.5.5 TCP/IP Protocol (Facts Continued)</vt:lpstr>
      <vt:lpstr>6.5.5 TCP/IP Protocol (Facts Continued)</vt:lpstr>
      <vt:lpstr>6.5.5 TCP/IP Protocol (Facts Continued)</vt:lpstr>
      <vt:lpstr>6.5.5 TCP/IP Protocol (Facts Continued)</vt:lpstr>
      <vt:lpstr>6.5.5 TCP/IP Protocol (Facts Continued)</vt:lpstr>
      <vt:lpstr>6.5.5 TCP/IP Protocol (Facts Continued)</vt:lpstr>
      <vt:lpstr>6.5.5 TCP/IP Protocol (Facts Continued)</vt:lpstr>
      <vt:lpstr>6.6 IP Configuration / 6.6.4 IP Configuration Facts </vt:lpstr>
      <vt:lpstr>6.6.4 IP Configuration Facts (Continued)</vt:lpstr>
      <vt:lpstr>6.6.4 IP Configuration Facts (Continued)</vt:lpstr>
      <vt:lpstr>6.6.4 IP Configuration Facts (Continued)</vt:lpstr>
      <vt:lpstr>6.6.4 IP Configuration Facts (Continued)</vt:lpstr>
      <vt:lpstr>6.7 IP Version 6 / 6.7.2 IPv6 Facts </vt:lpstr>
      <vt:lpstr>6.7.2 IPv6 Facts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Steed Harper at 108</dc:creator>
  <cp:lastModifiedBy>Student</cp:lastModifiedBy>
  <cp:revision>75</cp:revision>
  <dcterms:created xsi:type="dcterms:W3CDTF">2017-09-25T19:29:13Z</dcterms:created>
  <dcterms:modified xsi:type="dcterms:W3CDTF">2018-02-08T16:58:38Z</dcterms:modified>
</cp:coreProperties>
</file>