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116" d="100"/>
          <a:sy n="116" d="100"/>
        </p:scale>
        <p:origin x="102" y="3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224A-384A-4214-B9BE-708D5C2314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40860D-D02B-4CA3-8C8E-E5E3BC1753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D27971-4C65-49DA-9D64-BBF939B92928}"/>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AA7FDD2A-9068-4D5A-9ED4-C56681B21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1F237-A2CE-401B-947A-6E577403D19D}"/>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48348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C9102-D7AD-4C4D-9343-721BA29463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028ED7-4668-43BB-B584-3755779017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3A9CC-8E4C-4CCA-8C0F-8097706D1696}"/>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A51EB7A7-7AD3-4DAB-B7D1-A14AB6FBD4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7C3A4-497C-47C9-8270-2EB2D22B1F73}"/>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88540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FF0EAB-2F4E-41D6-9936-058E9574D0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566963-81D2-491F-B73A-AB415B41C4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5F2ED-89A8-4BB2-88E0-22A8DE45487E}"/>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A2CB5BF7-8B27-4C0F-99CE-E5BC5CCDB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29D369-8630-4B38-9E4F-BD0EA6B49F69}"/>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50922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D6145-697A-4775-86D6-B45243CA09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7E451D-0B46-4F5F-B85F-1B9D37F75F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FDB1A-4D64-4316-BE66-D5ACE56D2501}"/>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8650E7B6-BD8B-447E-A825-CC17FA89F5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8A5A62-F8B6-486C-B50B-9F9F4BD0BA01}"/>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19228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19B7C-E36A-4761-B079-9D0B2E5AD2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0FC2B3-9424-46A4-890C-18369F774F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EDF8FF-B87B-4C04-8D5E-236649BA96F1}"/>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60F6D137-BC2F-483E-A0DF-60B3C0A30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86EB7-799A-432E-A050-C2DDC1BF8B1D}"/>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161731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ABE3-89AF-4CA4-9F1C-3A5258D55C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9260F8-A08E-46D3-8F82-648ED0CBD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75D4EC-7D08-43C0-8EFE-E86296CCBD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EDF5F3-247C-4F0D-A33C-27926574A184}"/>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6" name="Footer Placeholder 5">
            <a:extLst>
              <a:ext uri="{FF2B5EF4-FFF2-40B4-BE49-F238E27FC236}">
                <a16:creationId xmlns:a16="http://schemas.microsoft.com/office/drawing/2014/main" id="{1575E5EF-E706-4EE6-B201-FB790AE5A8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4945D4-303B-4274-A91F-5E6979142FBD}"/>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846725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F2B5D-3FE5-44D2-9074-7A4C482E5A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52090C-A627-4313-B7D3-C859E22CDA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F270D6-A7AA-4E3D-8AA1-99492777F1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3FBBB2-5290-4FD1-AE0B-8DFB9A683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1EE911-F959-4078-9E95-8CB9313B98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24BBF2-E680-4A76-8673-434B3D26F2FD}"/>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8" name="Footer Placeholder 7">
            <a:extLst>
              <a:ext uri="{FF2B5EF4-FFF2-40B4-BE49-F238E27FC236}">
                <a16:creationId xmlns:a16="http://schemas.microsoft.com/office/drawing/2014/main" id="{CCD7E4FB-FE95-4BF6-8232-200643FB1E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14C0D8-619D-4184-8125-7AD68AEBA91B}"/>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83658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22B9E-5F64-4FDC-BBA7-DD6E9FDF1D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AFC18B-2F90-4E3E-982E-7620AC086FEA}"/>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4" name="Footer Placeholder 3">
            <a:extLst>
              <a:ext uri="{FF2B5EF4-FFF2-40B4-BE49-F238E27FC236}">
                <a16:creationId xmlns:a16="http://schemas.microsoft.com/office/drawing/2014/main" id="{C9502B18-BDA9-42ED-B1F8-1F5F97F167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E0A56E-234A-4CEA-8977-C6FE382F3B42}"/>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175755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C43C93-730A-41FC-9DD2-43E2B0FA6179}"/>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3" name="Footer Placeholder 2">
            <a:extLst>
              <a:ext uri="{FF2B5EF4-FFF2-40B4-BE49-F238E27FC236}">
                <a16:creationId xmlns:a16="http://schemas.microsoft.com/office/drawing/2014/main" id="{F9421BE2-4B95-4F4C-9699-1ED5DEF340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ACC774-6C88-4819-A615-BB5124C15AAF}"/>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59036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5AFD5-E334-4057-AEC8-AB87FBEA8F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AC1FB2-BF1F-44A2-9AAF-7127D1CD0B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F0DC3D-B927-482F-8EEF-F57ECB9D33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49BA7E-2FF2-4CE8-AD0B-D2FCC9815067}"/>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6" name="Footer Placeholder 5">
            <a:extLst>
              <a:ext uri="{FF2B5EF4-FFF2-40B4-BE49-F238E27FC236}">
                <a16:creationId xmlns:a16="http://schemas.microsoft.com/office/drawing/2014/main" id="{204A4EF1-B0C3-436D-AB78-C1558F4F0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75FEA4-F6E8-4A84-A85A-A963F521F474}"/>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638108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DF7A-4943-4056-854B-D703ED3628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0AA672-509F-4FC1-BDD6-93693BB31B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E4F1E9-D19F-4703-9339-5B85169F86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22214C-EF83-4B04-A5C2-BD556E593565}"/>
              </a:ext>
            </a:extLst>
          </p:cNvPr>
          <p:cNvSpPr>
            <a:spLocks noGrp="1"/>
          </p:cNvSpPr>
          <p:nvPr>
            <p:ph type="dt" sz="half" idx="10"/>
          </p:nvPr>
        </p:nvSpPr>
        <p:spPr/>
        <p:txBody>
          <a:bodyPr/>
          <a:lstStyle/>
          <a:p>
            <a:fld id="{48D0D001-07D2-462D-9074-189D77D7BE14}" type="datetimeFigureOut">
              <a:rPr lang="en-US" smtClean="0"/>
              <a:t>4/12/2019</a:t>
            </a:fld>
            <a:endParaRPr lang="en-US"/>
          </a:p>
        </p:txBody>
      </p:sp>
      <p:sp>
        <p:nvSpPr>
          <p:cNvPr id="6" name="Footer Placeholder 5">
            <a:extLst>
              <a:ext uri="{FF2B5EF4-FFF2-40B4-BE49-F238E27FC236}">
                <a16:creationId xmlns:a16="http://schemas.microsoft.com/office/drawing/2014/main" id="{9A9636F1-98E1-4F90-BDB6-7B3E640EB7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8652FF-3EE5-4B3C-9D30-43666F244B83}"/>
              </a:ext>
            </a:extLst>
          </p:cNvPr>
          <p:cNvSpPr>
            <a:spLocks noGrp="1"/>
          </p:cNvSpPr>
          <p:nvPr>
            <p:ph type="sldNum" sz="quarter" idx="12"/>
          </p:nvPr>
        </p:nvSpPr>
        <p:spPr/>
        <p:txBody>
          <a:bodyPr/>
          <a:lstStyle/>
          <a:p>
            <a:fld id="{8CCEE935-DE49-4E83-B424-4CD11A1A335B}" type="slidenum">
              <a:rPr lang="en-US" smtClean="0"/>
              <a:t>‹#›</a:t>
            </a:fld>
            <a:endParaRPr lang="en-US"/>
          </a:p>
        </p:txBody>
      </p:sp>
    </p:spTree>
    <p:extLst>
      <p:ext uri="{BB962C8B-B14F-4D97-AF65-F5344CB8AC3E}">
        <p14:creationId xmlns:p14="http://schemas.microsoft.com/office/powerpoint/2010/main" val="209460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266083-465C-43B6-B440-20F2134037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21941-9D44-4A7F-B9F7-94709A8F62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E64DC9-C068-4C2D-863B-2C4AF09151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0D001-07D2-462D-9074-189D77D7BE14}" type="datetimeFigureOut">
              <a:rPr lang="en-US" smtClean="0"/>
              <a:t>4/12/2019</a:t>
            </a:fld>
            <a:endParaRPr lang="en-US"/>
          </a:p>
        </p:txBody>
      </p:sp>
      <p:sp>
        <p:nvSpPr>
          <p:cNvPr id="5" name="Footer Placeholder 4">
            <a:extLst>
              <a:ext uri="{FF2B5EF4-FFF2-40B4-BE49-F238E27FC236}">
                <a16:creationId xmlns:a16="http://schemas.microsoft.com/office/drawing/2014/main" id="{3F267CDE-6C16-40AC-84DA-4AE4AE802A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D38B2C-E413-4410-BFE9-0BF99FA14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CEE935-DE49-4E83-B424-4CD11A1A335B}" type="slidenum">
              <a:rPr lang="en-US" smtClean="0"/>
              <a:t>‹#›</a:t>
            </a:fld>
            <a:endParaRPr lang="en-US"/>
          </a:p>
        </p:txBody>
      </p:sp>
    </p:spTree>
    <p:extLst>
      <p:ext uri="{BB962C8B-B14F-4D97-AF65-F5344CB8AC3E}">
        <p14:creationId xmlns:p14="http://schemas.microsoft.com/office/powerpoint/2010/main" val="4215519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94650-E766-45D1-B65D-7E90A201651E}"/>
              </a:ext>
            </a:extLst>
          </p:cNvPr>
          <p:cNvSpPr>
            <a:spLocks noGrp="1"/>
          </p:cNvSpPr>
          <p:nvPr>
            <p:ph type="ctrTitle"/>
          </p:nvPr>
        </p:nvSpPr>
        <p:spPr/>
        <p:txBody>
          <a:bodyPr/>
          <a:lstStyle/>
          <a:p>
            <a:r>
              <a:rPr lang="en-US" dirty="0"/>
              <a:t>Week 1</a:t>
            </a:r>
          </a:p>
        </p:txBody>
      </p:sp>
      <p:sp>
        <p:nvSpPr>
          <p:cNvPr id="3" name="Subtitle 2">
            <a:extLst>
              <a:ext uri="{FF2B5EF4-FFF2-40B4-BE49-F238E27FC236}">
                <a16:creationId xmlns:a16="http://schemas.microsoft.com/office/drawing/2014/main" id="{365748A7-4484-42D8-88A9-2BBF5EF3EE3D}"/>
              </a:ext>
            </a:extLst>
          </p:cNvPr>
          <p:cNvSpPr>
            <a:spLocks noGrp="1"/>
          </p:cNvSpPr>
          <p:nvPr>
            <p:ph type="subTitle" idx="1"/>
          </p:nvPr>
        </p:nvSpPr>
        <p:spPr/>
        <p:txBody>
          <a:bodyPr/>
          <a:lstStyle/>
          <a:p>
            <a:r>
              <a:rPr lang="en-US" dirty="0"/>
              <a:t>CIS101B - 1002</a:t>
            </a:r>
          </a:p>
        </p:txBody>
      </p:sp>
    </p:spTree>
    <p:extLst>
      <p:ext uri="{BB962C8B-B14F-4D97-AF65-F5344CB8AC3E}">
        <p14:creationId xmlns:p14="http://schemas.microsoft.com/office/powerpoint/2010/main" val="317730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74C94-515D-4A06-A77E-065D22DAC725}"/>
              </a:ext>
            </a:extLst>
          </p:cNvPr>
          <p:cNvSpPr>
            <a:spLocks noGrp="1"/>
          </p:cNvSpPr>
          <p:nvPr>
            <p:ph type="title"/>
          </p:nvPr>
        </p:nvSpPr>
        <p:spPr>
          <a:xfrm>
            <a:off x="838200" y="24670"/>
            <a:ext cx="10515600" cy="656367"/>
          </a:xfrm>
        </p:spPr>
        <p:txBody>
          <a:bodyPr>
            <a:normAutofit fontScale="90000"/>
          </a:bodyPr>
          <a:lstStyle/>
          <a:p>
            <a:pPr algn="ctr"/>
            <a:r>
              <a:rPr lang="en-US" dirty="0"/>
              <a:t>MAC Special Keys</a:t>
            </a:r>
          </a:p>
        </p:txBody>
      </p:sp>
      <p:sp>
        <p:nvSpPr>
          <p:cNvPr id="3" name="Content Placeholder 2">
            <a:extLst>
              <a:ext uri="{FF2B5EF4-FFF2-40B4-BE49-F238E27FC236}">
                <a16:creationId xmlns:a16="http://schemas.microsoft.com/office/drawing/2014/main" id="{A681A12E-A6E8-4422-9B45-7750BF8E48C9}"/>
              </a:ext>
            </a:extLst>
          </p:cNvPr>
          <p:cNvSpPr>
            <a:spLocks noGrp="1"/>
          </p:cNvSpPr>
          <p:nvPr>
            <p:ph idx="1"/>
          </p:nvPr>
        </p:nvSpPr>
        <p:spPr>
          <a:xfrm>
            <a:off x="0" y="681036"/>
            <a:ext cx="12192000" cy="6176963"/>
          </a:xfrm>
        </p:spPr>
        <p:txBody>
          <a:bodyPr>
            <a:normAutofit/>
          </a:bodyPr>
          <a:lstStyle/>
          <a:p>
            <a:pPr marL="0" indent="0">
              <a:buNone/>
            </a:pPr>
            <a:endParaRPr lang="en-US" sz="1600" dirty="0"/>
          </a:p>
          <a:p>
            <a:pPr marL="0" indent="0">
              <a:buNone/>
            </a:pPr>
            <a:endParaRPr lang="en-US" sz="1600" dirty="0"/>
          </a:p>
          <a:p>
            <a:pPr marL="0" indent="0">
              <a:buNone/>
            </a:pPr>
            <a:r>
              <a:rPr lang="en-US" sz="1600" dirty="0"/>
              <a:t>The Command (⌘) key is the primary modifier key on Apple systems. For example, </a:t>
            </a:r>
            <a:r>
              <a:rPr lang="en-US" sz="1600" b="1" dirty="0" err="1"/>
              <a:t>Command+C</a:t>
            </a:r>
            <a:r>
              <a:rPr lang="en-US" sz="1600" dirty="0"/>
              <a:t> copies the selected item to the clipboard, and </a:t>
            </a:r>
            <a:r>
              <a:rPr lang="en-US" sz="1600" b="1" dirty="0" err="1"/>
              <a:t>Command+V</a:t>
            </a:r>
            <a:r>
              <a:rPr lang="en-US" sz="1600" dirty="0"/>
              <a:t> pastes the contents of the Clipboard.</a:t>
            </a:r>
          </a:p>
          <a:p>
            <a:pPr marL="0" indent="0">
              <a:buNone/>
            </a:pPr>
            <a:r>
              <a:rPr lang="en-US" sz="1600" dirty="0"/>
              <a:t>When used in a Boot Camp Windows installation, the Command key serves the same function as the Windows key.</a:t>
            </a:r>
          </a:p>
          <a:p>
            <a:pPr marL="0" indent="0">
              <a:buNone/>
            </a:pPr>
            <a:endParaRPr lang="en-US" sz="1600" dirty="0"/>
          </a:p>
          <a:p>
            <a:pPr marL="0" indent="0">
              <a:buNone/>
            </a:pPr>
            <a:endParaRPr lang="en-US" sz="1600" dirty="0"/>
          </a:p>
          <a:p>
            <a:pPr marL="0" indent="0">
              <a:buNone/>
            </a:pPr>
            <a:r>
              <a:rPr lang="en-US" sz="1400" dirty="0"/>
              <a:t>The Option (⌥) key is used for application shortcuts and navigation shortcuts. For example, </a:t>
            </a:r>
            <a:r>
              <a:rPr lang="en-US" sz="1400" b="1" dirty="0" err="1"/>
              <a:t>Option+Right</a:t>
            </a:r>
            <a:r>
              <a:rPr lang="en-US" sz="1400" b="1" dirty="0"/>
              <a:t>/Left Arrow</a:t>
            </a:r>
            <a:r>
              <a:rPr lang="en-US" sz="1400" dirty="0"/>
              <a:t> navigates between words in a text document.</a:t>
            </a:r>
          </a:p>
          <a:p>
            <a:pPr marL="0" indent="0">
              <a:buNone/>
            </a:pPr>
            <a:r>
              <a:rPr lang="en-US" sz="1400" dirty="0"/>
              <a:t>When used in a Boot Camp Windows installation, the Option key serves the same function as the Alt key.</a:t>
            </a:r>
          </a:p>
          <a:p>
            <a:pPr marL="0" indent="0">
              <a:buNone/>
            </a:pPr>
            <a:endParaRPr lang="en-US" sz="1600" dirty="0"/>
          </a:p>
          <a:p>
            <a:pPr marL="0" indent="0">
              <a:buNone/>
            </a:pPr>
            <a:endParaRPr lang="en-US" sz="1600" dirty="0"/>
          </a:p>
          <a:p>
            <a:pPr marL="0" indent="0">
              <a:buNone/>
            </a:pPr>
            <a:r>
              <a:rPr lang="en-US" sz="1400" dirty="0"/>
              <a:t>The Control (^) key is primarily used for text document navigation. For example, </a:t>
            </a:r>
            <a:r>
              <a:rPr lang="en-US" sz="1400" b="1" dirty="0" err="1"/>
              <a:t>Control+H</a:t>
            </a:r>
            <a:r>
              <a:rPr lang="en-US" sz="1400" dirty="0"/>
              <a:t> deletes the character to the left of the cursor. The Control key can also be used in conjunction with other keys to perform system tasks. For example, </a:t>
            </a:r>
            <a:r>
              <a:rPr lang="en-US" sz="1400" b="1" dirty="0" err="1"/>
              <a:t>Command+Control+Power</a:t>
            </a:r>
            <a:r>
              <a:rPr lang="en-US" sz="1400" b="1" dirty="0"/>
              <a:t> button</a:t>
            </a:r>
            <a:r>
              <a:rPr lang="en-US" sz="1400" dirty="0"/>
              <a:t> forces the Mac OS to restart.</a:t>
            </a:r>
          </a:p>
          <a:p>
            <a:pPr marL="0" indent="0">
              <a:buNone/>
            </a:pPr>
            <a:r>
              <a:rPr lang="en-US" sz="1400" dirty="0"/>
              <a:t>When used in a Boot Camp Windows installation, the Control key serves the same function as the Ctrl key</a:t>
            </a:r>
          </a:p>
          <a:p>
            <a:pPr marL="0" indent="0">
              <a:buNone/>
            </a:pPr>
            <a:endParaRPr lang="en-US" sz="1600" dirty="0"/>
          </a:p>
          <a:p>
            <a:pPr marL="0" indent="0">
              <a:buNone/>
            </a:pPr>
            <a:endParaRPr lang="en-US" sz="1600" dirty="0"/>
          </a:p>
          <a:p>
            <a:pPr marL="0" indent="0">
              <a:buNone/>
            </a:pPr>
            <a:r>
              <a:rPr lang="en-US" sz="1400" dirty="0"/>
              <a:t>The </a:t>
            </a:r>
            <a:r>
              <a:rPr lang="en-US" sz="1400" dirty="0" err="1"/>
              <a:t>Fn</a:t>
            </a:r>
            <a:r>
              <a:rPr lang="en-US" sz="1400" dirty="0"/>
              <a:t> key is typically only found on Apple notebooks and is used to access the F1–F12 keys on the keyboard. It can also be used to access the special icon function on particular keys</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p:txBody>
      </p:sp>
      <p:pic>
        <p:nvPicPr>
          <p:cNvPr id="4" name="Picture 3" descr="https://cdn.testout.com/_version_602/pcpro2018v6-en-us/en-us/resources/text/t_mac_facts_pp6/mac_facts_pc16_command-key.png">
            <a:extLst>
              <a:ext uri="{FF2B5EF4-FFF2-40B4-BE49-F238E27FC236}">
                <a16:creationId xmlns:a16="http://schemas.microsoft.com/office/drawing/2014/main" id="{C34B2F4C-4B69-45ED-805D-A0BF01B7B7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81035"/>
            <a:ext cx="1200150" cy="685800"/>
          </a:xfrm>
          <a:prstGeom prst="rect">
            <a:avLst/>
          </a:prstGeom>
          <a:noFill/>
          <a:ln>
            <a:noFill/>
          </a:ln>
        </p:spPr>
      </p:pic>
      <p:pic>
        <p:nvPicPr>
          <p:cNvPr id="5" name="Picture 4" descr="https://cdn.testout.com/_version_602/pcpro2018v6-en-us/en-us/resources/text/t_mac_facts_pp6/mac_facts_pc16_option-key.png">
            <a:extLst>
              <a:ext uri="{FF2B5EF4-FFF2-40B4-BE49-F238E27FC236}">
                <a16:creationId xmlns:a16="http://schemas.microsoft.com/office/drawing/2014/main" id="{408FCA46-F192-482B-8992-7821F6D0535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2283467"/>
            <a:ext cx="981075" cy="676275"/>
          </a:xfrm>
          <a:prstGeom prst="rect">
            <a:avLst/>
          </a:prstGeom>
          <a:noFill/>
          <a:ln>
            <a:noFill/>
          </a:ln>
        </p:spPr>
      </p:pic>
      <p:pic>
        <p:nvPicPr>
          <p:cNvPr id="6" name="Picture 5" descr="https://cdn.testout.com/_version_602/pcpro2018v6-en-us/en-us/resources/text/t_mac_facts_pp6/mac_facts_pc16_control-key.png">
            <a:extLst>
              <a:ext uri="{FF2B5EF4-FFF2-40B4-BE49-F238E27FC236}">
                <a16:creationId xmlns:a16="http://schemas.microsoft.com/office/drawing/2014/main" id="{6A1227D6-BBE4-45C3-8A8D-1060B0F0420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146" y="3560121"/>
            <a:ext cx="1190625" cy="676275"/>
          </a:xfrm>
          <a:prstGeom prst="rect">
            <a:avLst/>
          </a:prstGeom>
          <a:noFill/>
          <a:ln>
            <a:noFill/>
          </a:ln>
        </p:spPr>
      </p:pic>
      <p:pic>
        <p:nvPicPr>
          <p:cNvPr id="7" name="Picture 6" descr="https://cdn.testout.com/_version_602/pcpro2018v6-en-us/en-us/resources/text/t_mac_facts_pp6/mac_facts_pc16_fn-key.png">
            <a:extLst>
              <a:ext uri="{FF2B5EF4-FFF2-40B4-BE49-F238E27FC236}">
                <a16:creationId xmlns:a16="http://schemas.microsoft.com/office/drawing/2014/main" id="{4A6B260E-D0E2-411F-981A-96B649DA9FA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146" y="5153028"/>
            <a:ext cx="781050" cy="676275"/>
          </a:xfrm>
          <a:prstGeom prst="rect">
            <a:avLst/>
          </a:prstGeom>
          <a:noFill/>
          <a:ln>
            <a:noFill/>
          </a:ln>
        </p:spPr>
      </p:pic>
    </p:spTree>
    <p:extLst>
      <p:ext uri="{BB962C8B-B14F-4D97-AF65-F5344CB8AC3E}">
        <p14:creationId xmlns:p14="http://schemas.microsoft.com/office/powerpoint/2010/main" val="312927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C37E44-9744-4CB5-8170-0406A3D26750}"/>
              </a:ext>
            </a:extLst>
          </p:cNvPr>
          <p:cNvSpPr txBox="1"/>
          <p:nvPr/>
        </p:nvSpPr>
        <p:spPr>
          <a:xfrm>
            <a:off x="3767894" y="-77821"/>
            <a:ext cx="4656211" cy="523220"/>
          </a:xfrm>
          <a:prstGeom prst="rect">
            <a:avLst/>
          </a:prstGeom>
          <a:noFill/>
        </p:spPr>
        <p:txBody>
          <a:bodyPr wrap="none" rtlCol="0">
            <a:spAutoFit/>
          </a:bodyPr>
          <a:lstStyle/>
          <a:p>
            <a:r>
              <a:rPr lang="en-US" sz="2800" dirty="0"/>
              <a:t>Make a Good First Impressions</a:t>
            </a:r>
          </a:p>
        </p:txBody>
      </p:sp>
      <p:sp>
        <p:nvSpPr>
          <p:cNvPr id="5" name="Content Placeholder 2">
            <a:extLst>
              <a:ext uri="{FF2B5EF4-FFF2-40B4-BE49-F238E27FC236}">
                <a16:creationId xmlns:a16="http://schemas.microsoft.com/office/drawing/2014/main" id="{7C7FD105-8764-4D1A-888C-AD614467E639}"/>
              </a:ext>
            </a:extLst>
          </p:cNvPr>
          <p:cNvSpPr txBox="1">
            <a:spLocks/>
          </p:cNvSpPr>
          <p:nvPr/>
        </p:nvSpPr>
        <p:spPr>
          <a:xfrm>
            <a:off x="0" y="445398"/>
            <a:ext cx="12134850" cy="641260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a:t>Arrive to appointments on time and prepared. If you are going to be late, contact the client and let them know.</a:t>
            </a:r>
          </a:p>
          <a:p>
            <a:pPr lvl="1"/>
            <a:r>
              <a:rPr lang="en-US" sz="2000" dirty="0"/>
              <a:t>Dress professionally and following any company dress codes. This includes appearing well-groomed.</a:t>
            </a:r>
          </a:p>
          <a:p>
            <a:pPr lvl="1"/>
            <a:r>
              <a:rPr lang="en-US" sz="2000" dirty="0"/>
              <a:t>Greet the client and introduce yourself.</a:t>
            </a:r>
          </a:p>
          <a:p>
            <a:pPr lvl="1"/>
            <a:r>
              <a:rPr lang="en-US" sz="2000" dirty="0"/>
              <a:t>Ask permission before entering the client's office or home.</a:t>
            </a:r>
          </a:p>
          <a:p>
            <a:pPr lvl="1"/>
            <a:r>
              <a:rPr lang="en-US" sz="2000" dirty="0"/>
              <a:t>Address the client using the appropriate title.</a:t>
            </a:r>
          </a:p>
          <a:p>
            <a:pPr lvl="1"/>
            <a:r>
              <a:rPr lang="en-US" sz="2000" dirty="0"/>
              <a:t>Be sensitive to cultural differences between the two of you.</a:t>
            </a:r>
          </a:p>
          <a:p>
            <a:pPr marL="0" indent="0">
              <a:buFont typeface="Arial" panose="020B0604020202020204" pitchFamily="34" charset="0"/>
              <a:buNone/>
            </a:pPr>
            <a:endParaRPr lang="en-US" dirty="0"/>
          </a:p>
          <a:p>
            <a:pPr lvl="1"/>
            <a:r>
              <a:rPr lang="en-US" sz="2200" dirty="0"/>
              <a:t>Use clear, concise, and direct statements.</a:t>
            </a:r>
          </a:p>
          <a:p>
            <a:pPr lvl="1"/>
            <a:r>
              <a:rPr lang="en-US" sz="2200" dirty="0"/>
              <a:t>Ask the client open-ended questions so the client will talk about the issue and you can gather information.</a:t>
            </a:r>
          </a:p>
          <a:p>
            <a:pPr lvl="1"/>
            <a:r>
              <a:rPr lang="en-US" sz="2200" dirty="0"/>
              <a:t>Allow the client to speak and avoid interrupting.</a:t>
            </a:r>
          </a:p>
          <a:p>
            <a:pPr lvl="1"/>
            <a:r>
              <a:rPr lang="en-US" sz="2200" dirty="0"/>
              <a:t>Clarify client statements—restate what the client said and ask pertinent questions.</a:t>
            </a:r>
          </a:p>
          <a:p>
            <a:pPr lvl="1"/>
            <a:r>
              <a:rPr lang="en-US" sz="2200" dirty="0"/>
              <a:t>Take notes on complicated or important information.</a:t>
            </a:r>
          </a:p>
          <a:p>
            <a:pPr lvl="1"/>
            <a:r>
              <a:rPr lang="en-US" sz="2200" dirty="0"/>
              <a:t>Avoid using jargon, abbreviations, and acronyms. Take time to explain technical terms and issues in a simple way.</a:t>
            </a:r>
          </a:p>
          <a:p>
            <a:pPr lvl="1"/>
            <a:r>
              <a:rPr lang="en-US" sz="2200" dirty="0"/>
              <a:t>Clearly explain the problem and any repair options. Be sure to explain the advantages, disadvantages, and cost of a repair.</a:t>
            </a:r>
          </a:p>
          <a:p>
            <a:pPr lvl="1"/>
            <a:r>
              <a:rPr lang="en-US" dirty="0"/>
              <a:t>Set realistic expectations for finishing work—when in doubt, overestimate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042DD9B1-9434-459B-AB16-53089C9175BD}"/>
              </a:ext>
            </a:extLst>
          </p:cNvPr>
          <p:cNvSpPr txBox="1"/>
          <p:nvPr/>
        </p:nvSpPr>
        <p:spPr>
          <a:xfrm>
            <a:off x="3873799" y="2502112"/>
            <a:ext cx="3773341" cy="523220"/>
          </a:xfrm>
          <a:prstGeom prst="rect">
            <a:avLst/>
          </a:prstGeom>
          <a:noFill/>
        </p:spPr>
        <p:txBody>
          <a:bodyPr wrap="none" rtlCol="0">
            <a:spAutoFit/>
          </a:bodyPr>
          <a:lstStyle/>
          <a:p>
            <a:r>
              <a:rPr lang="en-US" sz="2800" dirty="0"/>
              <a:t>Communicate Effectively</a:t>
            </a:r>
          </a:p>
        </p:txBody>
      </p:sp>
    </p:spTree>
    <p:extLst>
      <p:ext uri="{BB962C8B-B14F-4D97-AF65-F5344CB8AC3E}">
        <p14:creationId xmlns:p14="http://schemas.microsoft.com/office/powerpoint/2010/main" val="213119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D32076-C33C-44CB-8128-4272E30A84B5}"/>
              </a:ext>
            </a:extLst>
          </p:cNvPr>
          <p:cNvSpPr txBox="1"/>
          <p:nvPr/>
        </p:nvSpPr>
        <p:spPr>
          <a:xfrm>
            <a:off x="5247502" y="-65903"/>
            <a:ext cx="2212785" cy="523220"/>
          </a:xfrm>
          <a:prstGeom prst="rect">
            <a:avLst/>
          </a:prstGeom>
          <a:noFill/>
        </p:spPr>
        <p:txBody>
          <a:bodyPr wrap="none" rtlCol="0">
            <a:spAutoFit/>
          </a:bodyPr>
          <a:lstStyle/>
          <a:p>
            <a:r>
              <a:rPr lang="en-US" sz="2800" dirty="0"/>
              <a:t>Show Respect</a:t>
            </a:r>
          </a:p>
        </p:txBody>
      </p:sp>
      <p:sp>
        <p:nvSpPr>
          <p:cNvPr id="3" name="Rectangle 2">
            <a:extLst>
              <a:ext uri="{FF2B5EF4-FFF2-40B4-BE49-F238E27FC236}">
                <a16:creationId xmlns:a16="http://schemas.microsoft.com/office/drawing/2014/main" id="{73A8AC37-1A09-403F-AAEF-6A31186F0D14}"/>
              </a:ext>
            </a:extLst>
          </p:cNvPr>
          <p:cNvSpPr/>
          <p:nvPr/>
        </p:nvSpPr>
        <p:spPr>
          <a:xfrm>
            <a:off x="115330" y="331059"/>
            <a:ext cx="11862486" cy="1836465"/>
          </a:xfrm>
          <a:prstGeom prst="rect">
            <a:avLst/>
          </a:prstGeom>
        </p:spPr>
        <p:txBody>
          <a:bodyPr wrap="square">
            <a:spAutoFit/>
          </a:bodyPr>
          <a:lstStyle/>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Never argue with a client or become defensive.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Avoid accusing the client. Even if the client caused the problem, do not point fingers.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Ask before moving items on desks or making changes to computer systems.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Stay calm and avoid being judgmental or insulting.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Avoid distractions or interruptions, including texting and social media notifications. Don't take personal phone calls. Ask permission before taking work-related calls.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1000"/>
              </a:spcAft>
              <a:buSzPts val="1000"/>
              <a:buFont typeface="Arial" panose="020B0604020202020204" pitchFamily="34" charset="0"/>
              <a:buChar char="•"/>
              <a:tabLst>
                <a:tab pos="914400" algn="l"/>
              </a:tabLst>
            </a:pPr>
            <a:r>
              <a:rPr lang="en-US" sz="1050" dirty="0">
                <a:solidFill>
                  <a:srgbClr val="282828"/>
                </a:solidFill>
                <a:effectLst/>
                <a:latin typeface="Open Sans"/>
                <a:ea typeface="Times New Roman" panose="02020603050405020304" pitchFamily="18" charset="0"/>
                <a:cs typeface="Times New Roman" panose="02020603050405020304" pitchFamily="18" charset="0"/>
              </a:rPr>
              <a:t>Do not browse files on computers that are not necessary or related to the repair and never complain about clients on social media platforms</a:t>
            </a:r>
            <a:endParaRPr lang="en-US" dirty="0"/>
          </a:p>
        </p:txBody>
      </p:sp>
      <p:sp>
        <p:nvSpPr>
          <p:cNvPr id="4" name="TextBox 3">
            <a:extLst>
              <a:ext uri="{FF2B5EF4-FFF2-40B4-BE49-F238E27FC236}">
                <a16:creationId xmlns:a16="http://schemas.microsoft.com/office/drawing/2014/main" id="{FC087453-925C-498D-85A2-4A2A1A623AED}"/>
              </a:ext>
            </a:extLst>
          </p:cNvPr>
          <p:cNvSpPr txBox="1"/>
          <p:nvPr/>
        </p:nvSpPr>
        <p:spPr>
          <a:xfrm>
            <a:off x="4908153" y="2302876"/>
            <a:ext cx="2891482" cy="523220"/>
          </a:xfrm>
          <a:prstGeom prst="rect">
            <a:avLst/>
          </a:prstGeom>
          <a:noFill/>
        </p:spPr>
        <p:txBody>
          <a:bodyPr wrap="square" rtlCol="0">
            <a:spAutoFit/>
          </a:bodyPr>
          <a:lstStyle/>
          <a:p>
            <a:r>
              <a:rPr lang="en-US" sz="2800" dirty="0"/>
              <a:t>Being Professional</a:t>
            </a:r>
          </a:p>
        </p:txBody>
      </p:sp>
      <p:sp>
        <p:nvSpPr>
          <p:cNvPr id="5" name="Rectangle 4">
            <a:extLst>
              <a:ext uri="{FF2B5EF4-FFF2-40B4-BE49-F238E27FC236}">
                <a16:creationId xmlns:a16="http://schemas.microsoft.com/office/drawing/2014/main" id="{1EA304D0-57F6-4436-8268-B32C51E3ED3D}"/>
              </a:ext>
            </a:extLst>
          </p:cNvPr>
          <p:cNvSpPr/>
          <p:nvPr/>
        </p:nvSpPr>
        <p:spPr>
          <a:xfrm>
            <a:off x="0" y="2901211"/>
            <a:ext cx="12192000" cy="3426579"/>
          </a:xfrm>
          <a:prstGeom prst="rect">
            <a:avLst/>
          </a:prstGeom>
        </p:spPr>
        <p:txBody>
          <a:bodyPr wrap="square">
            <a:spAutoFit/>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Get authorization to proceed before making any unexpected repairs or fixing items that were not part of the original problem, especially if the extra repairs result in an additional charge.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After you have fixed the problem, try it out (or let the client try it out) to make sure that other problems don't exist.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After the repairs are finished, provide the client with a detailed invoice of the work performed. Also include any manuals or documentation related to new hardware.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Ask the client if they would like to keep the failed components.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If necessary, take the time to briefly explain any new software or hardware that was installed.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If applicable, offer additional services or training that might be beneficial to the client.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If the problem is related to user error or is caused by actions taken by the client, tactfully explain the problem without accusing or judging the client.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solidFill>
                  <a:srgbClr val="282828"/>
                </a:solidFill>
                <a:latin typeface="Open Sans"/>
                <a:ea typeface="Times New Roman" panose="02020603050405020304" pitchFamily="18" charset="0"/>
                <a:cs typeface="Times New Roman" panose="02020603050405020304" pitchFamily="18" charset="0"/>
              </a:rPr>
              <a:t>Before leaving, make sure the client is satisfied that the problem has been resolved. For best client service and based on your company policy, follow up with the client at a later time to verify that the problem remains fixed.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282828"/>
                </a:solidFill>
                <a:effectLst/>
                <a:latin typeface="Open Sans"/>
                <a:ea typeface="Times New Roman" panose="02020603050405020304" pitchFamily="18" charset="0"/>
                <a:cs typeface="Times New Roman" panose="02020603050405020304" pitchFamily="18" charset="0"/>
              </a:rPr>
              <a:t>If a request is outside of your ability or responsibility, help the client get in contact with the appropriate resources, such as another technician or an authorized manager</a:t>
            </a:r>
            <a:endParaRPr lang="en-US" sz="1200" dirty="0"/>
          </a:p>
        </p:txBody>
      </p:sp>
    </p:spTree>
    <p:extLst>
      <p:ext uri="{BB962C8B-B14F-4D97-AF65-F5344CB8AC3E}">
        <p14:creationId xmlns:p14="http://schemas.microsoft.com/office/powerpoint/2010/main" val="2846799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24B2C-93E5-4272-B567-3F9A7C1392E8}"/>
              </a:ext>
            </a:extLst>
          </p:cNvPr>
          <p:cNvSpPr>
            <a:spLocks noGrp="1"/>
          </p:cNvSpPr>
          <p:nvPr>
            <p:ph type="title"/>
          </p:nvPr>
        </p:nvSpPr>
        <p:spPr>
          <a:xfrm>
            <a:off x="838200" y="0"/>
            <a:ext cx="10515600" cy="606940"/>
          </a:xfrm>
        </p:spPr>
        <p:txBody>
          <a:bodyPr>
            <a:normAutofit fontScale="90000"/>
          </a:bodyPr>
          <a:lstStyle/>
          <a:p>
            <a:pPr algn="ctr"/>
            <a:r>
              <a:rPr lang="en-US" dirty="0"/>
              <a:t>HVAC – Interference</a:t>
            </a:r>
          </a:p>
        </p:txBody>
      </p:sp>
      <p:graphicFrame>
        <p:nvGraphicFramePr>
          <p:cNvPr id="4" name="Content Placeholder 3">
            <a:extLst>
              <a:ext uri="{FF2B5EF4-FFF2-40B4-BE49-F238E27FC236}">
                <a16:creationId xmlns:a16="http://schemas.microsoft.com/office/drawing/2014/main" id="{A452B85F-78B3-4D98-BE4C-52D49DE04C12}"/>
              </a:ext>
            </a:extLst>
          </p:cNvPr>
          <p:cNvGraphicFramePr>
            <a:graphicFrameLocks noGrp="1"/>
          </p:cNvGraphicFramePr>
          <p:nvPr>
            <p:ph idx="1"/>
            <p:extLst>
              <p:ext uri="{D42A27DB-BD31-4B8C-83A1-F6EECF244321}">
                <p14:modId xmlns:p14="http://schemas.microsoft.com/office/powerpoint/2010/main" val="448798309"/>
              </p:ext>
            </p:extLst>
          </p:nvPr>
        </p:nvGraphicFramePr>
        <p:xfrm>
          <a:off x="0" y="606940"/>
          <a:ext cx="12192000" cy="2762758"/>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2155912536"/>
                    </a:ext>
                  </a:extLst>
                </a:gridCol>
                <a:gridCol w="6096000">
                  <a:extLst>
                    <a:ext uri="{9D8B030D-6E8A-4147-A177-3AD203B41FA5}">
                      <a16:colId xmlns:a16="http://schemas.microsoft.com/office/drawing/2014/main" val="3313308568"/>
                    </a:ext>
                  </a:extLst>
                </a:gridCol>
              </a:tblGrid>
              <a:tr h="0">
                <a:tc>
                  <a:txBody>
                    <a:bodyPr/>
                    <a:lstStyle/>
                    <a:p>
                      <a:pPr marL="0" marR="0" algn="ctr">
                        <a:lnSpc>
                          <a:spcPct val="115000"/>
                        </a:lnSpc>
                        <a:spcBef>
                          <a:spcPts val="375"/>
                        </a:spcBef>
                        <a:spcAft>
                          <a:spcPts val="375"/>
                        </a:spcAft>
                      </a:pPr>
                      <a:r>
                        <a:rPr lang="en-US" sz="1050">
                          <a:effectLst/>
                        </a:rPr>
                        <a:t>Heating, Ventilation, and Air Conditioning (HVAC)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For computer components, design HVAC systems with the following in mind: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Keep temperature between 70 and 74 degrees to prevent components from overheating.</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Keep humidity between 40 and 70 percent to prevent electrostatic discharge (ESD).</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Make sure server rooms have separate ducting or HVAC systems from the rest of the building for better temperature control.</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 positive pressure systems. Positive pressure systems protect the air quality in the facility by causing air to be forced out through doors, windows, and other openings. Negative pressure systems draw air in, potentially bringing in airborne particles such as dust or smoke. Positive pressure systems are more energy effective.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In areas with heavy smoke or dust, add filters to air intake systems to filter out airborne particulates.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434920351"/>
                  </a:ext>
                </a:extLst>
              </a:tr>
            </a:tbl>
          </a:graphicData>
        </a:graphic>
      </p:graphicFrame>
      <p:graphicFrame>
        <p:nvGraphicFramePr>
          <p:cNvPr id="5" name="Table 4">
            <a:extLst>
              <a:ext uri="{FF2B5EF4-FFF2-40B4-BE49-F238E27FC236}">
                <a16:creationId xmlns:a16="http://schemas.microsoft.com/office/drawing/2014/main" id="{5CE01AEA-FE88-4757-8279-53EA6E6FDB5A}"/>
              </a:ext>
            </a:extLst>
          </p:cNvPr>
          <p:cNvGraphicFramePr>
            <a:graphicFrameLocks noGrp="1"/>
          </p:cNvGraphicFramePr>
          <p:nvPr>
            <p:extLst>
              <p:ext uri="{D42A27DB-BD31-4B8C-83A1-F6EECF244321}">
                <p14:modId xmlns:p14="http://schemas.microsoft.com/office/powerpoint/2010/main" val="1737706092"/>
              </p:ext>
            </p:extLst>
          </p:nvPr>
        </p:nvGraphicFramePr>
        <p:xfrm>
          <a:off x="0" y="3369698"/>
          <a:ext cx="12192000" cy="3488302"/>
        </p:xfrm>
        <a:graphic>
          <a:graphicData uri="http://schemas.openxmlformats.org/drawingml/2006/table">
            <a:tbl>
              <a:tblPr firstRow="1" firstCol="1" bandRow="1">
                <a:tableStyleId>{5C22544A-7EE6-4342-B048-85BDC9FD1C3A}</a:tableStyleId>
              </a:tblPr>
              <a:tblGrid>
                <a:gridCol w="4064000">
                  <a:extLst>
                    <a:ext uri="{9D8B030D-6E8A-4147-A177-3AD203B41FA5}">
                      <a16:colId xmlns:a16="http://schemas.microsoft.com/office/drawing/2014/main" val="2198449712"/>
                    </a:ext>
                  </a:extLst>
                </a:gridCol>
                <a:gridCol w="4064000">
                  <a:extLst>
                    <a:ext uri="{9D8B030D-6E8A-4147-A177-3AD203B41FA5}">
                      <a16:colId xmlns:a16="http://schemas.microsoft.com/office/drawing/2014/main" val="1729644495"/>
                    </a:ext>
                  </a:extLst>
                </a:gridCol>
                <a:gridCol w="4064000">
                  <a:extLst>
                    <a:ext uri="{9D8B030D-6E8A-4147-A177-3AD203B41FA5}">
                      <a16:colId xmlns:a16="http://schemas.microsoft.com/office/drawing/2014/main" val="2523682375"/>
                    </a:ext>
                  </a:extLst>
                </a:gridCol>
              </a:tblGrid>
              <a:tr h="512559">
                <a:tc rowSpan="3">
                  <a:txBody>
                    <a:bodyPr/>
                    <a:lstStyle/>
                    <a:p>
                      <a:pPr marL="0" marR="0" algn="ctr">
                        <a:lnSpc>
                          <a:spcPct val="115000"/>
                        </a:lnSpc>
                        <a:spcBef>
                          <a:spcPts val="0"/>
                        </a:spcBef>
                        <a:spcAft>
                          <a:spcPts val="0"/>
                        </a:spcAft>
                      </a:pPr>
                      <a:r>
                        <a:rPr lang="en-US" sz="900">
                          <a:effectLst/>
                        </a:rPr>
                        <a:t>Interference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41735" marB="41735" anchor="ctr"/>
                </a:tc>
                <a:tc gridSpan="2">
                  <a:txBody>
                    <a:bodyPr/>
                    <a:lstStyle/>
                    <a:p>
                      <a:pPr marL="0" marR="0">
                        <a:lnSpc>
                          <a:spcPct val="115000"/>
                        </a:lnSpc>
                        <a:spcBef>
                          <a:spcPts val="0"/>
                        </a:spcBef>
                        <a:spcAft>
                          <a:spcPts val="0"/>
                        </a:spcAft>
                      </a:pPr>
                      <a:r>
                        <a:rPr lang="en-US" sz="900">
                          <a:effectLst/>
                        </a:rPr>
                        <a:t>Interference is a signal that corrupts or destroys regular signals. Interference affects signals used by two devices to communicate on a network. Listed below are two types of interference that affect computer networks: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83471" marB="83471" anchor="ctr"/>
                </a:tc>
                <a:tc hMerge="1">
                  <a:txBody>
                    <a:bodyPr/>
                    <a:lstStyle/>
                    <a:p>
                      <a:endParaRPr lang="en-US"/>
                    </a:p>
                  </a:txBody>
                  <a:tcPr/>
                </a:tc>
                <a:extLst>
                  <a:ext uri="{0D108BD9-81ED-4DB2-BD59-A6C34878D82A}">
                    <a16:rowId xmlns:a16="http://schemas.microsoft.com/office/drawing/2014/main" val="3992844096"/>
                  </a:ext>
                </a:extLst>
              </a:tr>
              <a:tr h="1162767">
                <a:tc vMerge="1">
                  <a:txBody>
                    <a:bodyPr/>
                    <a:lstStyle/>
                    <a:p>
                      <a:endParaRPr lang="en-US"/>
                    </a:p>
                  </a:txBody>
                  <a:tcPr/>
                </a:tc>
                <a:tc>
                  <a:txBody>
                    <a:bodyPr/>
                    <a:lstStyle/>
                    <a:p>
                      <a:pPr marL="0" marR="0" algn="ctr">
                        <a:lnSpc>
                          <a:spcPct val="115000"/>
                        </a:lnSpc>
                        <a:spcBef>
                          <a:spcPts val="0"/>
                        </a:spcBef>
                        <a:spcAft>
                          <a:spcPts val="0"/>
                        </a:spcAft>
                      </a:pPr>
                      <a:r>
                        <a:rPr lang="en-US" sz="900">
                          <a:effectLst/>
                        </a:rPr>
                        <a:t>Electromagnetic Interference (EMI)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41735" marB="41735" anchor="ctr"/>
                </a:tc>
                <a:tc>
                  <a:txBody>
                    <a:bodyPr/>
                    <a:lstStyle/>
                    <a:p>
                      <a:pPr marL="0" marR="0">
                        <a:lnSpc>
                          <a:spcPct val="115000"/>
                        </a:lnSpc>
                        <a:spcBef>
                          <a:spcPts val="0"/>
                        </a:spcBef>
                        <a:spcAft>
                          <a:spcPts val="0"/>
                        </a:spcAft>
                      </a:pPr>
                      <a:r>
                        <a:rPr lang="en-US" sz="900">
                          <a:effectLst/>
                        </a:rPr>
                        <a:t>EMI is interference that affects wired networking signals.</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EMI is caused by motors, heavy machinery, and fluorescent lights.</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Use shielded twisted pair cable to protect signals sent on Ethernet twisted pair cabling. If necessary, use fiber optic cables to eliminate the effects of interference.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83471" marB="83471" anchor="ctr"/>
                </a:tc>
                <a:extLst>
                  <a:ext uri="{0D108BD9-81ED-4DB2-BD59-A6C34878D82A}">
                    <a16:rowId xmlns:a16="http://schemas.microsoft.com/office/drawing/2014/main" val="105107627"/>
                  </a:ext>
                </a:extLst>
              </a:tr>
              <a:tr h="1812976">
                <a:tc vMerge="1">
                  <a:txBody>
                    <a:bodyPr/>
                    <a:lstStyle/>
                    <a:p>
                      <a:endParaRPr lang="en-US"/>
                    </a:p>
                  </a:txBody>
                  <a:tcPr/>
                </a:tc>
                <a:tc>
                  <a:txBody>
                    <a:bodyPr/>
                    <a:lstStyle/>
                    <a:p>
                      <a:pPr marL="0" marR="0" algn="ctr">
                        <a:lnSpc>
                          <a:spcPct val="115000"/>
                        </a:lnSpc>
                        <a:spcBef>
                          <a:spcPts val="0"/>
                        </a:spcBef>
                        <a:spcAft>
                          <a:spcPts val="0"/>
                        </a:spcAft>
                      </a:pPr>
                      <a:r>
                        <a:rPr lang="en-US" sz="900">
                          <a:effectLst/>
                        </a:rPr>
                        <a:t>Radio Frequency Interference (RFI)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41735" marB="41735" anchor="ctr"/>
                </a:tc>
                <a:tc>
                  <a:txBody>
                    <a:bodyPr/>
                    <a:lstStyle/>
                    <a:p>
                      <a:pPr marL="0" marR="0">
                        <a:lnSpc>
                          <a:spcPct val="115000"/>
                        </a:lnSpc>
                        <a:spcBef>
                          <a:spcPts val="0"/>
                        </a:spcBef>
                        <a:spcAft>
                          <a:spcPts val="0"/>
                        </a:spcAft>
                      </a:pPr>
                      <a:r>
                        <a:rPr lang="en-US" sz="900" dirty="0">
                          <a:effectLst/>
                        </a:rPr>
                        <a:t>RFI is interference on the radio channel used by wireless networking devices.</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RFI can be caused by nearby wireless devices using the same channel, cordless phones, or microwave ovens.</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Wireless networks that use the 2.4 GHz frequency range (801.11b and 802.11g) are susceptible to RFI.</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You can reduce RFI by using a wireless networking standard that operates in the 5.75 GHz range or using a different channel for wireless devices.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942" marR="166942" marT="83471" marB="83471" anchor="ctr"/>
                </a:tc>
                <a:extLst>
                  <a:ext uri="{0D108BD9-81ED-4DB2-BD59-A6C34878D82A}">
                    <a16:rowId xmlns:a16="http://schemas.microsoft.com/office/drawing/2014/main" val="611228326"/>
                  </a:ext>
                </a:extLst>
              </a:tr>
            </a:tbl>
          </a:graphicData>
        </a:graphic>
      </p:graphicFrame>
    </p:spTree>
    <p:extLst>
      <p:ext uri="{BB962C8B-B14F-4D97-AF65-F5344CB8AC3E}">
        <p14:creationId xmlns:p14="http://schemas.microsoft.com/office/powerpoint/2010/main" val="469131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3DE124-5D2F-4580-AB14-C7D3550D01FF}"/>
              </a:ext>
            </a:extLst>
          </p:cNvPr>
          <p:cNvSpPr txBox="1"/>
          <p:nvPr/>
        </p:nvSpPr>
        <p:spPr>
          <a:xfrm>
            <a:off x="4605367" y="-126460"/>
            <a:ext cx="2981265" cy="523220"/>
          </a:xfrm>
          <a:prstGeom prst="rect">
            <a:avLst/>
          </a:prstGeom>
          <a:noFill/>
        </p:spPr>
        <p:txBody>
          <a:bodyPr wrap="none" rtlCol="0">
            <a:spAutoFit/>
          </a:bodyPr>
          <a:lstStyle/>
          <a:p>
            <a:r>
              <a:rPr lang="en-US" sz="2800" dirty="0"/>
              <a:t>Computer Cleaning</a:t>
            </a:r>
          </a:p>
        </p:txBody>
      </p:sp>
      <p:sp>
        <p:nvSpPr>
          <p:cNvPr id="5" name="Rectangle 4">
            <a:extLst>
              <a:ext uri="{FF2B5EF4-FFF2-40B4-BE49-F238E27FC236}">
                <a16:creationId xmlns:a16="http://schemas.microsoft.com/office/drawing/2014/main" id="{EDA1ACB9-06C4-45A9-8FBE-52DE213A7111}"/>
              </a:ext>
            </a:extLst>
          </p:cNvPr>
          <p:cNvSpPr/>
          <p:nvPr/>
        </p:nvSpPr>
        <p:spPr>
          <a:xfrm>
            <a:off x="97277" y="396760"/>
            <a:ext cx="12192000" cy="6426567"/>
          </a:xfrm>
          <a:prstGeom prst="rect">
            <a:avLst/>
          </a:prstGeom>
        </p:spPr>
        <p:txBody>
          <a:bodyPr wrap="square">
            <a:spAutoFit/>
          </a:bodyPr>
          <a:lstStyle/>
          <a:p>
            <a:pPr>
              <a:lnSpc>
                <a:spcPct val="115000"/>
              </a:lnSpc>
              <a:spcAft>
                <a:spcPts val="1000"/>
              </a:spcAft>
            </a:pPr>
            <a:r>
              <a:rPr lang="en-US" sz="1600" dirty="0">
                <a:solidFill>
                  <a:srgbClr val="282828"/>
                </a:solidFill>
                <a:effectLst/>
                <a:latin typeface="Open Sans"/>
                <a:ea typeface="Times New Roman" panose="02020603050405020304" pitchFamily="18" charset="0"/>
                <a:cs typeface="Times New Roman" panose="02020603050405020304" pitchFamily="18" charset="0"/>
              </a:rPr>
              <a:t>One of the best things you can do to keep your system running efficiently is to keep it clean. Be aware of the following facts about cleaning your computer: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Common computer cleaning supplies include: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Lint-free cloth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Compressed air or an air compressor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Small anti-static vacuum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Denatured or isopropyl alcohol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Regular cleaning gives you the chance to inspect all components. Look for worn or failed components. On electrical components, dark areas might indicate a burned-out component.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Prior to cleaning computer components, power down and unplug components and let them sit for at least 30 minutes to cool.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Use caution with liquid-based cleansers. Use small amounts and always apply cleaning solutions to cloths and cleaning instruments, never directly to component surfaces.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Dust buildup inside a computer acts as an insulator for internal components, trapping heat and preventing adequate cooling of components. 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Compressed air to blow dust off.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A non-static vacuum to remove dust.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600" dirty="0">
                <a:solidFill>
                  <a:srgbClr val="282828"/>
                </a:solidFill>
                <a:effectLst/>
                <a:latin typeface="Open Sans"/>
                <a:ea typeface="Times New Roman" panose="02020603050405020304" pitchFamily="18" charset="0"/>
                <a:cs typeface="Times New Roman" panose="02020603050405020304" pitchFamily="18" charset="0"/>
              </a:rPr>
              <a:t>A natural bristle paintbrush to wipe components off.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015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3DE124-5D2F-4580-AB14-C7D3550D01FF}"/>
              </a:ext>
            </a:extLst>
          </p:cNvPr>
          <p:cNvSpPr txBox="1"/>
          <p:nvPr/>
        </p:nvSpPr>
        <p:spPr>
          <a:xfrm>
            <a:off x="4605367" y="-126460"/>
            <a:ext cx="2981265" cy="523220"/>
          </a:xfrm>
          <a:prstGeom prst="rect">
            <a:avLst/>
          </a:prstGeom>
          <a:noFill/>
        </p:spPr>
        <p:txBody>
          <a:bodyPr wrap="none" rtlCol="0">
            <a:spAutoFit/>
          </a:bodyPr>
          <a:lstStyle/>
          <a:p>
            <a:r>
              <a:rPr lang="en-US" sz="2800" dirty="0"/>
              <a:t>Computer Cleaning</a:t>
            </a:r>
          </a:p>
        </p:txBody>
      </p:sp>
      <p:sp>
        <p:nvSpPr>
          <p:cNvPr id="5" name="Rectangle 4">
            <a:extLst>
              <a:ext uri="{FF2B5EF4-FFF2-40B4-BE49-F238E27FC236}">
                <a16:creationId xmlns:a16="http://schemas.microsoft.com/office/drawing/2014/main" id="{EDA1ACB9-06C4-45A9-8FBE-52DE213A7111}"/>
              </a:ext>
            </a:extLst>
          </p:cNvPr>
          <p:cNvSpPr/>
          <p:nvPr/>
        </p:nvSpPr>
        <p:spPr>
          <a:xfrm>
            <a:off x="97277" y="396760"/>
            <a:ext cx="12192000" cy="6429965"/>
          </a:xfrm>
          <a:prstGeom prst="rect">
            <a:avLst/>
          </a:prstGeom>
        </p:spPr>
        <p:txBody>
          <a:bodyPr wrap="square">
            <a:spAutoFit/>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Use a small amount of denatured alcohol on a cotton swab to clean electrical connectors (such as those on expansion cards).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For LCD screens, use a lint-free dry cloth or a small amount of isopropyl alcohol (do not use window cleaner, ammonium-based cleaners, paper towels). You can also use special monitor-cleaning solutions or pre-packaged wipes with monitor-safe solution.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For a mouse with a roller ball, clean the ball and the roller contacts on a regular basis.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For keyboards, use a vacuum or compressed air. For keys that stick, use a lint-free cloth and/or cleaning swabs, lightly dampened, to gently wipe each key.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To clean a printer, use a damp or dry cloth.</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On inkjet printers, use the printer's cleaning function to clean the print heads.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For laser printers, use an anti-static vacuum to remove excess toner.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066800" marR="0">
              <a:lnSpc>
                <a:spcPct val="115000"/>
              </a:lnSpc>
              <a:spcBef>
                <a:spcPts val="0"/>
              </a:spcBef>
              <a:spcAft>
                <a:spcPts val="1000"/>
              </a:spcAft>
            </a:pPr>
            <a:r>
              <a:rPr lang="en-US" dirty="0">
                <a:solidFill>
                  <a:srgbClr val="282828"/>
                </a:solidFill>
                <a:effectLst/>
                <a:latin typeface="Open Sans"/>
                <a:ea typeface="Times New Roman" panose="02020603050405020304" pitchFamily="18" charset="0"/>
                <a:cs typeface="Times New Roman" panose="02020603050405020304" pitchFamily="18" charset="0"/>
              </a:rPr>
              <a:t>A regular vacuum will build up an electrostatic charge from the toner.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On removable media devices, use: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dirty="0">
                <a:solidFill>
                  <a:srgbClr val="282828"/>
                </a:solidFill>
                <a:effectLst/>
                <a:latin typeface="Open Sans"/>
                <a:ea typeface="Times New Roman" panose="02020603050405020304" pitchFamily="18" charset="0"/>
                <a:cs typeface="Times New Roman" panose="02020603050405020304" pitchFamily="18" charset="0"/>
              </a:rPr>
              <a:t>Compressed air to blow dust and debris off of CD-ROM and DVD disc surfaces, out of drive bays, and off of drive heads.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effectLst/>
                <a:latin typeface="Open Sans"/>
                <a:ea typeface="Times New Roman" panose="02020603050405020304" pitchFamily="18" charset="0"/>
                <a:cs typeface="Times New Roman" panose="02020603050405020304" pitchFamily="18" charset="0"/>
              </a:rPr>
              <a:t>Soft, dry lint-free cloths to wipe smudges off of CD-ROM and DVD disc media surfaces</a:t>
            </a:r>
            <a:endParaRPr lang="en-US" dirty="0"/>
          </a:p>
        </p:txBody>
      </p:sp>
    </p:spTree>
    <p:extLst>
      <p:ext uri="{BB962C8B-B14F-4D97-AF65-F5344CB8AC3E}">
        <p14:creationId xmlns:p14="http://schemas.microsoft.com/office/powerpoint/2010/main" val="1219297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862A5-B384-448D-8EB1-8EA5A7B4D0AF}"/>
              </a:ext>
            </a:extLst>
          </p:cNvPr>
          <p:cNvSpPr>
            <a:spLocks noGrp="1"/>
          </p:cNvSpPr>
          <p:nvPr>
            <p:ph type="title"/>
          </p:nvPr>
        </p:nvSpPr>
        <p:spPr>
          <a:xfrm>
            <a:off x="838200" y="0"/>
            <a:ext cx="10515600" cy="549275"/>
          </a:xfrm>
        </p:spPr>
        <p:txBody>
          <a:bodyPr>
            <a:normAutofit fontScale="90000"/>
          </a:bodyPr>
          <a:lstStyle/>
          <a:p>
            <a:r>
              <a:rPr lang="en-US" dirty="0"/>
              <a:t>Power Conditions and Devices</a:t>
            </a:r>
          </a:p>
        </p:txBody>
      </p:sp>
      <p:graphicFrame>
        <p:nvGraphicFramePr>
          <p:cNvPr id="4" name="Content Placeholder 3">
            <a:extLst>
              <a:ext uri="{FF2B5EF4-FFF2-40B4-BE49-F238E27FC236}">
                <a16:creationId xmlns:a16="http://schemas.microsoft.com/office/drawing/2014/main" id="{506CEEB9-B588-4902-A8FE-72F17F10AB09}"/>
              </a:ext>
            </a:extLst>
          </p:cNvPr>
          <p:cNvGraphicFramePr>
            <a:graphicFrameLocks noGrp="1"/>
          </p:cNvGraphicFramePr>
          <p:nvPr>
            <p:ph idx="1"/>
            <p:extLst>
              <p:ext uri="{D42A27DB-BD31-4B8C-83A1-F6EECF244321}">
                <p14:modId xmlns:p14="http://schemas.microsoft.com/office/powerpoint/2010/main" val="2543879430"/>
              </p:ext>
            </p:extLst>
          </p:nvPr>
        </p:nvGraphicFramePr>
        <p:xfrm>
          <a:off x="0" y="637475"/>
          <a:ext cx="12192000" cy="1818640"/>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381888922"/>
                    </a:ext>
                  </a:extLst>
                </a:gridCol>
                <a:gridCol w="6096000">
                  <a:extLst>
                    <a:ext uri="{9D8B030D-6E8A-4147-A177-3AD203B41FA5}">
                      <a16:colId xmlns:a16="http://schemas.microsoft.com/office/drawing/2014/main" val="1987648491"/>
                    </a:ext>
                  </a:extLst>
                </a:gridCol>
              </a:tblGrid>
              <a:tr h="0">
                <a:tc>
                  <a:txBody>
                    <a:bodyPr/>
                    <a:lstStyle/>
                    <a:p>
                      <a:pPr marL="0" marR="0" algn="ctr">
                        <a:lnSpc>
                          <a:spcPct val="115000"/>
                        </a:lnSpc>
                        <a:spcBef>
                          <a:spcPts val="375"/>
                        </a:spcBef>
                        <a:spcAft>
                          <a:spcPts val="375"/>
                        </a:spcAft>
                      </a:pPr>
                      <a:r>
                        <a:rPr lang="en-US" sz="1050">
                          <a:effectLst/>
                        </a:rPr>
                        <a:t>Surge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Overvoltage that lasts 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989542646"/>
                  </a:ext>
                </a:extLst>
              </a:tr>
              <a:tr h="0">
                <a:tc>
                  <a:txBody>
                    <a:bodyPr/>
                    <a:lstStyle/>
                    <a:p>
                      <a:pPr marL="0" marR="0" algn="ctr">
                        <a:lnSpc>
                          <a:spcPct val="115000"/>
                        </a:lnSpc>
                        <a:spcBef>
                          <a:spcPts val="375"/>
                        </a:spcBef>
                        <a:spcAft>
                          <a:spcPts val="375"/>
                        </a:spcAft>
                      </a:pPr>
                      <a:r>
                        <a:rPr lang="en-US" sz="1050">
                          <a:effectLst/>
                        </a:rPr>
                        <a:t>Spike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Overvoltage that lasts milliseconds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917908915"/>
                  </a:ext>
                </a:extLst>
              </a:tr>
              <a:tr h="0">
                <a:tc>
                  <a:txBody>
                    <a:bodyPr/>
                    <a:lstStyle/>
                    <a:p>
                      <a:pPr marL="0" marR="0" algn="ctr">
                        <a:lnSpc>
                          <a:spcPct val="115000"/>
                        </a:lnSpc>
                        <a:spcBef>
                          <a:spcPts val="375"/>
                        </a:spcBef>
                        <a:spcAft>
                          <a:spcPts val="375"/>
                        </a:spcAft>
                      </a:pPr>
                      <a:r>
                        <a:rPr lang="en-US" sz="1050">
                          <a:effectLst/>
                        </a:rPr>
                        <a:t>Sag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Undervoltage that lasts milliseconds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208405814"/>
                  </a:ext>
                </a:extLst>
              </a:tr>
              <a:tr h="0">
                <a:tc>
                  <a:txBody>
                    <a:bodyPr/>
                    <a:lstStyle/>
                    <a:p>
                      <a:pPr marL="0" marR="0" algn="ctr">
                        <a:lnSpc>
                          <a:spcPct val="115000"/>
                        </a:lnSpc>
                        <a:spcBef>
                          <a:spcPts val="375"/>
                        </a:spcBef>
                        <a:spcAft>
                          <a:spcPts val="375"/>
                        </a:spcAft>
                      </a:pPr>
                      <a:r>
                        <a:rPr lang="en-US" sz="1050">
                          <a:effectLst/>
                        </a:rPr>
                        <a:t>Brownout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Undervoltage that lasts seconds (lights dim)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740546285"/>
                  </a:ext>
                </a:extLst>
              </a:tr>
              <a:tr h="0">
                <a:tc>
                  <a:txBody>
                    <a:bodyPr/>
                    <a:lstStyle/>
                    <a:p>
                      <a:pPr marL="0" marR="0" algn="ctr">
                        <a:lnSpc>
                          <a:spcPct val="115000"/>
                        </a:lnSpc>
                        <a:spcBef>
                          <a:spcPts val="375"/>
                        </a:spcBef>
                        <a:spcAft>
                          <a:spcPts val="375"/>
                        </a:spcAft>
                      </a:pPr>
                      <a:r>
                        <a:rPr lang="en-US" sz="1050">
                          <a:effectLst/>
                        </a:rPr>
                        <a:t>Blackout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Complete power failure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446706446"/>
                  </a:ext>
                </a:extLst>
              </a:tr>
            </a:tbl>
          </a:graphicData>
        </a:graphic>
      </p:graphicFrame>
      <p:graphicFrame>
        <p:nvGraphicFramePr>
          <p:cNvPr id="5" name="Table 4">
            <a:extLst>
              <a:ext uri="{FF2B5EF4-FFF2-40B4-BE49-F238E27FC236}">
                <a16:creationId xmlns:a16="http://schemas.microsoft.com/office/drawing/2014/main" id="{715236B9-CFCF-4942-88C4-323CED11557B}"/>
              </a:ext>
            </a:extLst>
          </p:cNvPr>
          <p:cNvGraphicFramePr>
            <a:graphicFrameLocks noGrp="1"/>
          </p:cNvGraphicFramePr>
          <p:nvPr>
            <p:extLst>
              <p:ext uri="{D42A27DB-BD31-4B8C-83A1-F6EECF244321}">
                <p14:modId xmlns:p14="http://schemas.microsoft.com/office/powerpoint/2010/main" val="1042830686"/>
              </p:ext>
            </p:extLst>
          </p:nvPr>
        </p:nvGraphicFramePr>
        <p:xfrm>
          <a:off x="0" y="2544315"/>
          <a:ext cx="12192000" cy="431368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407225018"/>
                    </a:ext>
                  </a:extLst>
                </a:gridCol>
                <a:gridCol w="6096000">
                  <a:extLst>
                    <a:ext uri="{9D8B030D-6E8A-4147-A177-3AD203B41FA5}">
                      <a16:colId xmlns:a16="http://schemas.microsoft.com/office/drawing/2014/main" val="367809821"/>
                    </a:ext>
                  </a:extLst>
                </a:gridCol>
              </a:tblGrid>
              <a:tr h="514788">
                <a:tc>
                  <a:txBody>
                    <a:bodyPr/>
                    <a:lstStyle/>
                    <a:p>
                      <a:pPr marL="0" marR="0" algn="ctr">
                        <a:lnSpc>
                          <a:spcPct val="115000"/>
                        </a:lnSpc>
                        <a:spcBef>
                          <a:spcPts val="375"/>
                        </a:spcBef>
                        <a:spcAft>
                          <a:spcPts val="375"/>
                        </a:spcAft>
                      </a:pPr>
                      <a:r>
                        <a:rPr lang="en-US" sz="1050">
                          <a:effectLst/>
                        </a:rPr>
                        <a:t>Surge Suppressor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A surge suppressor conditions power so that overvoltages don't reach devices.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881990239"/>
                  </a:ext>
                </a:extLst>
              </a:tr>
              <a:tr h="2248422">
                <a:tc>
                  <a:txBody>
                    <a:bodyPr/>
                    <a:lstStyle/>
                    <a:p>
                      <a:pPr marL="0" marR="0" algn="ctr">
                        <a:lnSpc>
                          <a:spcPct val="115000"/>
                        </a:lnSpc>
                        <a:spcBef>
                          <a:spcPts val="375"/>
                        </a:spcBef>
                        <a:spcAft>
                          <a:spcPts val="375"/>
                        </a:spcAft>
                      </a:pPr>
                      <a:r>
                        <a:rPr lang="en-US" sz="1050">
                          <a:effectLst/>
                        </a:rPr>
                        <a:t>Surge Protector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a:effectLst/>
                        </a:rPr>
                        <a:t>A surge protector protects against overvoltages by switching a device off before an overvoltage can damage it.</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A power strip provides multiple power outlets from a single plug-in, but is not necessarily a surge protector.</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Surge protectors can be destroyed by surges and lose their ability to protect.</a:t>
                      </a:r>
                      <a:endParaRPr lang="en-US" sz="11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Consider using a surge protector with an indicator light to show whether it is working correctly.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767063648"/>
                  </a:ext>
                </a:extLst>
              </a:tr>
              <a:tr h="775237">
                <a:tc>
                  <a:txBody>
                    <a:bodyPr/>
                    <a:lstStyle/>
                    <a:p>
                      <a:pPr marL="0" marR="0" algn="ctr">
                        <a:lnSpc>
                          <a:spcPct val="115000"/>
                        </a:lnSpc>
                        <a:spcBef>
                          <a:spcPts val="0"/>
                        </a:spcBef>
                        <a:spcAft>
                          <a:spcPts val="0"/>
                        </a:spcAft>
                      </a:pPr>
                      <a:r>
                        <a:rPr lang="en-US" sz="1050">
                          <a:effectLst/>
                        </a:rPr>
                        <a:t>Line Conditioner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a:effectLst/>
                        </a:rPr>
                        <a:t>A line conditioner modifies the power signal to remove noise and create a smooth alternating current (AC) signal.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622047723"/>
                  </a:ext>
                </a:extLst>
              </a:tr>
              <a:tr h="775237">
                <a:tc>
                  <a:txBody>
                    <a:bodyPr/>
                    <a:lstStyle/>
                    <a:p>
                      <a:pPr marL="0" marR="0" algn="ctr">
                        <a:lnSpc>
                          <a:spcPct val="115000"/>
                        </a:lnSpc>
                        <a:spcBef>
                          <a:spcPts val="0"/>
                        </a:spcBef>
                        <a:spcAft>
                          <a:spcPts val="0"/>
                        </a:spcAft>
                      </a:pPr>
                      <a:r>
                        <a:rPr lang="en-US" sz="1050">
                          <a:effectLst/>
                        </a:rPr>
                        <a:t>Standby Power Supply (SPS)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A standby power supply is an offline device that switches over to provide power when an undervoltage occurs. If the switchover is not fast enough, the computer loses power.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446775486"/>
                  </a:ext>
                </a:extLst>
              </a:tr>
            </a:tbl>
          </a:graphicData>
        </a:graphic>
      </p:graphicFrame>
    </p:spTree>
    <p:extLst>
      <p:ext uri="{BB962C8B-B14F-4D97-AF65-F5344CB8AC3E}">
        <p14:creationId xmlns:p14="http://schemas.microsoft.com/office/powerpoint/2010/main" val="1542846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D2F76B-C94D-4AB1-8669-3D4FFC2E3E97}"/>
              </a:ext>
            </a:extLst>
          </p:cNvPr>
          <p:cNvSpPr>
            <a:spLocks noGrp="1"/>
          </p:cNvSpPr>
          <p:nvPr>
            <p:ph type="title"/>
          </p:nvPr>
        </p:nvSpPr>
        <p:spPr>
          <a:xfrm>
            <a:off x="863029" y="1012004"/>
            <a:ext cx="3416158" cy="4795408"/>
          </a:xfrm>
          <a:prstGeom prst="ellipse">
            <a:avLst/>
          </a:prstGeom>
        </p:spPr>
        <p:txBody>
          <a:bodyPr>
            <a:normAutofit/>
          </a:bodyPr>
          <a:lstStyle/>
          <a:p>
            <a:r>
              <a:rPr lang="en-US" sz="2400">
                <a:solidFill>
                  <a:srgbClr val="FFFFFF"/>
                </a:solidFill>
              </a:rPr>
              <a:t>Uninterruptable Power Supply</a:t>
            </a:r>
          </a:p>
        </p:txBody>
      </p:sp>
      <p:graphicFrame>
        <p:nvGraphicFramePr>
          <p:cNvPr id="4" name="Content Placeholder 3">
            <a:extLst>
              <a:ext uri="{FF2B5EF4-FFF2-40B4-BE49-F238E27FC236}">
                <a16:creationId xmlns:a16="http://schemas.microsoft.com/office/drawing/2014/main" id="{65298B42-B740-441C-9D5A-8D19A18F2516}"/>
              </a:ext>
            </a:extLst>
          </p:cNvPr>
          <p:cNvGraphicFramePr>
            <a:graphicFrameLocks noGrp="1"/>
          </p:cNvGraphicFramePr>
          <p:nvPr>
            <p:ph idx="1"/>
            <p:extLst>
              <p:ext uri="{D42A27DB-BD31-4B8C-83A1-F6EECF244321}">
                <p14:modId xmlns:p14="http://schemas.microsoft.com/office/powerpoint/2010/main" val="2483850480"/>
              </p:ext>
            </p:extLst>
          </p:nvPr>
        </p:nvGraphicFramePr>
        <p:xfrm>
          <a:off x="5194300" y="528392"/>
          <a:ext cx="6513604" cy="6128075"/>
        </p:xfrm>
        <a:graphic>
          <a:graphicData uri="http://schemas.openxmlformats.org/drawingml/2006/table">
            <a:tbl>
              <a:tblPr firstRow="1" firstCol="1" bandRow="1">
                <a:noFill/>
                <a:tableStyleId>{5C22544A-7EE6-4342-B048-85BDC9FD1C3A}</a:tableStyleId>
              </a:tblPr>
              <a:tblGrid>
                <a:gridCol w="405421">
                  <a:extLst>
                    <a:ext uri="{9D8B030D-6E8A-4147-A177-3AD203B41FA5}">
                      <a16:colId xmlns:a16="http://schemas.microsoft.com/office/drawing/2014/main" val="523660571"/>
                    </a:ext>
                  </a:extLst>
                </a:gridCol>
                <a:gridCol w="6108183">
                  <a:extLst>
                    <a:ext uri="{9D8B030D-6E8A-4147-A177-3AD203B41FA5}">
                      <a16:colId xmlns:a16="http://schemas.microsoft.com/office/drawing/2014/main" val="2073781265"/>
                    </a:ext>
                  </a:extLst>
                </a:gridCol>
              </a:tblGrid>
              <a:tr h="5770490">
                <a:tc>
                  <a:txBody>
                    <a:bodyPr/>
                    <a:lstStyle/>
                    <a:p>
                      <a:pPr marL="0" marR="0" algn="l">
                        <a:lnSpc>
                          <a:spcPct val="115000"/>
                        </a:lnSpc>
                        <a:spcBef>
                          <a:spcPts val="0"/>
                        </a:spcBef>
                        <a:spcAft>
                          <a:spcPts val="0"/>
                        </a:spcAft>
                      </a:pPr>
                      <a:endParaRPr lang="en-US" sz="9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9794" marR="104692" marT="34897" marB="34897"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l">
                        <a:lnSpc>
                          <a:spcPct val="115000"/>
                        </a:lnSpc>
                        <a:spcBef>
                          <a:spcPts val="0"/>
                        </a:spcBef>
                        <a:spcAft>
                          <a:spcPts val="0"/>
                        </a:spcAft>
                      </a:pPr>
                      <a:r>
                        <a:rPr lang="en-US" sz="900" b="1">
                          <a:solidFill>
                            <a:schemeClr val="tx1">
                              <a:lumMod val="75000"/>
                              <a:lumOff val="25000"/>
                            </a:schemeClr>
                          </a:solidFill>
                          <a:effectLst/>
                        </a:rPr>
                        <a:t>An uninterruptible power supply is an online device that is constantly providing battery power to the computer and being recharged by the wall outlet.</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There are two types of UPS systems:</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An online UPS constantly powers the computer from the battery.</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An offline UPS powers the computer from the wall power. When the power fails, a switch inside the UPS switches to power the computer from the battery. This is the most common form of UPS.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UPS size is measured by the volt-amp (VA) rating. The capacity of the UPS determines the number of devices and how long the devices can run when power is interrupted.</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When purchasing a UPS, purchase one with enough battery power to power only critical devices such as the computer and a single monitor.</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To reduce the amount of power required by the UPS, do not plug non-critical devices in to the UPS.</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Laser printers require more power than most UPS systems are capable of providing. For this reason, you should not connect a laser printer to a UPS. If you must provide power to a laser printer, get a dedicated UPS for that device.</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A UPS is designed to provide enough power to shut a system down safely during an extended power outage. Most are not intended as long-term power solutions.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The UPS connects to the power source (usually a wall socket), the computer plugs into the UPS, and the UPS is connected through a serial or USB port to the computer. Software on the computer uses this connection to monitor battery life and to detect when the regular power is lost. You can configure the software to shut the system down automatically when the battery charge reaches a certain level. You usually need to configure the following settings when working with UPS software:</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Time to wait before sending a warning to clients</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Time to wait before beginning a shutdown</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900" b="1">
                          <a:solidFill>
                            <a:schemeClr val="tx1">
                              <a:lumMod val="75000"/>
                              <a:lumOff val="25000"/>
                            </a:schemeClr>
                          </a:solidFill>
                          <a:effectLst/>
                        </a:rPr>
                        <a:t>Name of programs or commands to run during shutdown</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In addition to providing power when the power is lost, most UPS systems also condition the line and remove power spikes and sags.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900" b="1">
                          <a:solidFill>
                            <a:schemeClr val="tx1">
                              <a:lumMod val="75000"/>
                              <a:lumOff val="25000"/>
                            </a:schemeClr>
                          </a:solidFill>
                          <a:effectLst/>
                        </a:rPr>
                        <a:t>Most UPS devices sound an alarm when the AC power is lost. This alarm continues until AC power is restored, although many UPS devices have a switch to mute the alarm.</a:t>
                      </a:r>
                      <a:endParaRPr lang="en-US" sz="9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9794" marR="53705" marT="34897" marB="34897"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991448672"/>
                  </a:ext>
                </a:extLst>
              </a:tr>
            </a:tbl>
          </a:graphicData>
        </a:graphic>
      </p:graphicFrame>
    </p:spTree>
    <p:extLst>
      <p:ext uri="{BB962C8B-B14F-4D97-AF65-F5344CB8AC3E}">
        <p14:creationId xmlns:p14="http://schemas.microsoft.com/office/powerpoint/2010/main" val="254254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FC35-868D-4831-9064-112BFC1A08A5}"/>
              </a:ext>
            </a:extLst>
          </p:cNvPr>
          <p:cNvSpPr>
            <a:spLocks noGrp="1"/>
          </p:cNvSpPr>
          <p:nvPr>
            <p:ph type="title"/>
          </p:nvPr>
        </p:nvSpPr>
        <p:spPr>
          <a:xfrm>
            <a:off x="838200" y="0"/>
            <a:ext cx="10515600" cy="539547"/>
          </a:xfrm>
        </p:spPr>
        <p:txBody>
          <a:bodyPr>
            <a:normAutofit fontScale="90000"/>
          </a:bodyPr>
          <a:lstStyle/>
          <a:p>
            <a:r>
              <a:rPr lang="en-US" dirty="0"/>
              <a:t>Troubleshooting Steps</a:t>
            </a:r>
          </a:p>
        </p:txBody>
      </p:sp>
      <p:graphicFrame>
        <p:nvGraphicFramePr>
          <p:cNvPr id="4" name="Content Placeholder 3">
            <a:extLst>
              <a:ext uri="{FF2B5EF4-FFF2-40B4-BE49-F238E27FC236}">
                <a16:creationId xmlns:a16="http://schemas.microsoft.com/office/drawing/2014/main" id="{E39DFF7A-2EC7-4191-B9AE-03DAD0C63A1D}"/>
              </a:ext>
            </a:extLst>
          </p:cNvPr>
          <p:cNvGraphicFramePr>
            <a:graphicFrameLocks noGrp="1"/>
          </p:cNvGraphicFramePr>
          <p:nvPr>
            <p:ph idx="1"/>
            <p:extLst>
              <p:ext uri="{D42A27DB-BD31-4B8C-83A1-F6EECF244321}">
                <p14:modId xmlns:p14="http://schemas.microsoft.com/office/powerpoint/2010/main" val="3767817073"/>
              </p:ext>
            </p:extLst>
          </p:nvPr>
        </p:nvGraphicFramePr>
        <p:xfrm>
          <a:off x="0" y="539750"/>
          <a:ext cx="12192000" cy="6318249"/>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234973238"/>
                    </a:ext>
                  </a:extLst>
                </a:gridCol>
                <a:gridCol w="6096000">
                  <a:extLst>
                    <a:ext uri="{9D8B030D-6E8A-4147-A177-3AD203B41FA5}">
                      <a16:colId xmlns:a16="http://schemas.microsoft.com/office/drawing/2014/main" val="3141082196"/>
                    </a:ext>
                  </a:extLst>
                </a:gridCol>
              </a:tblGrid>
              <a:tr h="2567408">
                <a:tc>
                  <a:txBody>
                    <a:bodyPr/>
                    <a:lstStyle/>
                    <a:p>
                      <a:pPr marL="0" marR="0">
                        <a:lnSpc>
                          <a:spcPct val="115000"/>
                        </a:lnSpc>
                        <a:spcBef>
                          <a:spcPts val="375"/>
                        </a:spcBef>
                        <a:spcAft>
                          <a:spcPts val="375"/>
                        </a:spcAft>
                      </a:pPr>
                      <a:r>
                        <a:rPr lang="en-US" sz="900">
                          <a:effectLst/>
                        </a:rPr>
                        <a:t>1. Identify the problem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tc>
                  <a:txBody>
                    <a:bodyPr/>
                    <a:lstStyle/>
                    <a:p>
                      <a:pPr marL="0" marR="0">
                        <a:lnSpc>
                          <a:spcPct val="115000"/>
                        </a:lnSpc>
                        <a:spcBef>
                          <a:spcPts val="0"/>
                        </a:spcBef>
                        <a:spcAft>
                          <a:spcPts val="1000"/>
                        </a:spcAft>
                      </a:pPr>
                      <a:r>
                        <a:rPr lang="en-US" sz="900">
                          <a:effectLst/>
                        </a:rPr>
                        <a:t>When identifying the problem, resist the urge to start fixing things at this point. To identify the problem:</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Ask the user to describe the problem, check for error messages, or recreate the problem.</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Establish what has changed. Most often, problems are caused by new hardware, software, or changes to the configuration. If necessary, carefully ask users to discover what might have changed that could have caused the problem. Remember to inquire about environmental and infrastructure changes that could be relevant.</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Review system and application logs.</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Check knowledge base articles, network topology diagrams, and any other documents that may provide helpful information.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extLst>
                  <a:ext uri="{0D108BD9-81ED-4DB2-BD59-A6C34878D82A}">
                    <a16:rowId xmlns:a16="http://schemas.microsoft.com/office/drawing/2014/main" val="2131928638"/>
                  </a:ext>
                </a:extLst>
              </a:tr>
              <a:tr h="811238">
                <a:tc>
                  <a:txBody>
                    <a:bodyPr/>
                    <a:lstStyle/>
                    <a:p>
                      <a:pPr marL="0" marR="0">
                        <a:lnSpc>
                          <a:spcPct val="115000"/>
                        </a:lnSpc>
                        <a:spcBef>
                          <a:spcPts val="0"/>
                        </a:spcBef>
                        <a:spcAft>
                          <a:spcPts val="0"/>
                        </a:spcAft>
                      </a:pPr>
                      <a:r>
                        <a:rPr lang="en-US" sz="900">
                          <a:effectLst/>
                        </a:rPr>
                        <a:t>2. Back up the system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tc>
                  <a:txBody>
                    <a:bodyPr/>
                    <a:lstStyle/>
                    <a:p>
                      <a:pPr marL="0" marR="0">
                        <a:lnSpc>
                          <a:spcPct val="115000"/>
                        </a:lnSpc>
                        <a:spcBef>
                          <a:spcPts val="0"/>
                        </a:spcBef>
                        <a:spcAft>
                          <a:spcPts val="0"/>
                        </a:spcAft>
                      </a:pPr>
                      <a:r>
                        <a:rPr lang="en-US" sz="900">
                          <a:effectLst/>
                        </a:rPr>
                        <a:t>Before making changes to the system, back up user and system data (or make sure a recent backup exists). While some changes can be made without affecting user data, you should back up data to protect against unintentional data loss caused by making changes.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extLst>
                  <a:ext uri="{0D108BD9-81ED-4DB2-BD59-A6C34878D82A}">
                    <a16:rowId xmlns:a16="http://schemas.microsoft.com/office/drawing/2014/main" val="4118321316"/>
                  </a:ext>
                </a:extLst>
              </a:tr>
              <a:tr h="484828">
                <a:tc>
                  <a:txBody>
                    <a:bodyPr/>
                    <a:lstStyle/>
                    <a:p>
                      <a:pPr marL="0" marR="0">
                        <a:lnSpc>
                          <a:spcPct val="115000"/>
                        </a:lnSpc>
                        <a:spcBef>
                          <a:spcPts val="0"/>
                        </a:spcBef>
                        <a:spcAft>
                          <a:spcPts val="0"/>
                        </a:spcAft>
                      </a:pPr>
                      <a:r>
                        <a:rPr lang="en-US" sz="900">
                          <a:effectLst/>
                        </a:rPr>
                        <a:t>3. Identify possible causes and identify a theory of probable cause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tc>
                  <a:txBody>
                    <a:bodyPr/>
                    <a:lstStyle/>
                    <a:p>
                      <a:pPr marL="0" marR="0">
                        <a:lnSpc>
                          <a:spcPct val="115000"/>
                        </a:lnSpc>
                        <a:spcBef>
                          <a:spcPts val="0"/>
                        </a:spcBef>
                        <a:spcAft>
                          <a:spcPts val="0"/>
                        </a:spcAft>
                      </a:pPr>
                      <a:r>
                        <a:rPr lang="en-US" sz="900">
                          <a:effectLst/>
                        </a:rPr>
                        <a:t>Check for simple, obvious, and common problems first. For example, check power cords, connectors, and common user errors.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extLst>
                  <a:ext uri="{0D108BD9-81ED-4DB2-BD59-A6C34878D82A}">
                    <a16:rowId xmlns:a16="http://schemas.microsoft.com/office/drawing/2014/main" val="3609085997"/>
                  </a:ext>
                </a:extLst>
              </a:tr>
              <a:tr h="2454775">
                <a:tc>
                  <a:txBody>
                    <a:bodyPr/>
                    <a:lstStyle/>
                    <a:p>
                      <a:pPr marL="0" marR="0">
                        <a:lnSpc>
                          <a:spcPct val="115000"/>
                        </a:lnSpc>
                        <a:spcBef>
                          <a:spcPts val="0"/>
                        </a:spcBef>
                        <a:spcAft>
                          <a:spcPts val="0"/>
                        </a:spcAft>
                      </a:pPr>
                      <a:r>
                        <a:rPr lang="en-US" sz="900">
                          <a:effectLst/>
                        </a:rPr>
                        <a:t>4. Test your theory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tc>
                  <a:txBody>
                    <a:bodyPr/>
                    <a:lstStyle/>
                    <a:p>
                      <a:pPr marL="0" marR="0">
                        <a:lnSpc>
                          <a:spcPct val="115000"/>
                        </a:lnSpc>
                        <a:spcBef>
                          <a:spcPts val="0"/>
                        </a:spcBef>
                        <a:spcAft>
                          <a:spcPts val="0"/>
                        </a:spcAft>
                      </a:pPr>
                      <a:r>
                        <a:rPr lang="en-US" sz="900" dirty="0">
                          <a:effectLst/>
                        </a:rPr>
                        <a:t>Test your theory to verify the cause of the problem.</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If your theory is not correct, examine other possible causes (return to the previous step).</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At this point, if the problem is caused by simple things like an unplugged system, you can safely take actions to resolve the problem.</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If the cause is not a simple one, identify the necessary steps to correct the problem.</a:t>
                      </a:r>
                      <a:endParaRPr lang="en-US" sz="10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dirty="0">
                          <a:effectLst/>
                        </a:rPr>
                        <a:t>If you cannot identify the cause of the problem, or if the problem is beyond your ability or responsibility to fix, escalate the problem.</a:t>
                      </a:r>
                      <a:br>
                        <a:rPr lang="en-US" sz="900" dirty="0">
                          <a:effectLst/>
                        </a:rPr>
                      </a:br>
                      <a:r>
                        <a:rPr lang="en-US" sz="900" dirty="0">
                          <a:effectLst/>
                        </a:rPr>
                        <a:t>Escalation means turning the problem over to someone more capable of handling the problem. When escalating the problem, be sure to detail the actions you took and the information you have discovered up to this point.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8949" marR="168949" marT="84475" marB="84475" anchor="ctr"/>
                </a:tc>
                <a:extLst>
                  <a:ext uri="{0D108BD9-81ED-4DB2-BD59-A6C34878D82A}">
                    <a16:rowId xmlns:a16="http://schemas.microsoft.com/office/drawing/2014/main" val="55117602"/>
                  </a:ext>
                </a:extLst>
              </a:tr>
            </a:tbl>
          </a:graphicData>
        </a:graphic>
      </p:graphicFrame>
    </p:spTree>
    <p:extLst>
      <p:ext uri="{BB962C8B-B14F-4D97-AF65-F5344CB8AC3E}">
        <p14:creationId xmlns:p14="http://schemas.microsoft.com/office/powerpoint/2010/main" val="481430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FC35-868D-4831-9064-112BFC1A08A5}"/>
              </a:ext>
            </a:extLst>
          </p:cNvPr>
          <p:cNvSpPr>
            <a:spLocks noGrp="1"/>
          </p:cNvSpPr>
          <p:nvPr>
            <p:ph type="title"/>
          </p:nvPr>
        </p:nvSpPr>
        <p:spPr>
          <a:xfrm>
            <a:off x="838200" y="0"/>
            <a:ext cx="10515600" cy="539547"/>
          </a:xfrm>
        </p:spPr>
        <p:txBody>
          <a:bodyPr>
            <a:normAutofit fontScale="90000"/>
          </a:bodyPr>
          <a:lstStyle/>
          <a:p>
            <a:r>
              <a:rPr lang="en-US" dirty="0"/>
              <a:t>Troubleshooting Steps</a:t>
            </a:r>
          </a:p>
        </p:txBody>
      </p:sp>
      <p:graphicFrame>
        <p:nvGraphicFramePr>
          <p:cNvPr id="5" name="Content Placeholder 4">
            <a:extLst>
              <a:ext uri="{FF2B5EF4-FFF2-40B4-BE49-F238E27FC236}">
                <a16:creationId xmlns:a16="http://schemas.microsoft.com/office/drawing/2014/main" id="{14216725-F6A6-4E24-B1EB-C9A1CF0D4BA7}"/>
              </a:ext>
            </a:extLst>
          </p:cNvPr>
          <p:cNvGraphicFramePr>
            <a:graphicFrameLocks noGrp="1"/>
          </p:cNvGraphicFramePr>
          <p:nvPr>
            <p:ph idx="1"/>
            <p:extLst>
              <p:ext uri="{D42A27DB-BD31-4B8C-83A1-F6EECF244321}">
                <p14:modId xmlns:p14="http://schemas.microsoft.com/office/powerpoint/2010/main" val="60683666"/>
              </p:ext>
            </p:extLst>
          </p:nvPr>
        </p:nvGraphicFramePr>
        <p:xfrm>
          <a:off x="0" y="539546"/>
          <a:ext cx="12192000" cy="6318453"/>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263197813"/>
                    </a:ext>
                  </a:extLst>
                </a:gridCol>
                <a:gridCol w="6096000">
                  <a:extLst>
                    <a:ext uri="{9D8B030D-6E8A-4147-A177-3AD203B41FA5}">
                      <a16:colId xmlns:a16="http://schemas.microsoft.com/office/drawing/2014/main" val="1832085870"/>
                    </a:ext>
                  </a:extLst>
                </a:gridCol>
              </a:tblGrid>
              <a:tr h="2359493">
                <a:tc>
                  <a:txBody>
                    <a:bodyPr/>
                    <a:lstStyle/>
                    <a:p>
                      <a:pPr marL="0" marR="0">
                        <a:lnSpc>
                          <a:spcPct val="115000"/>
                        </a:lnSpc>
                        <a:spcBef>
                          <a:spcPts val="0"/>
                        </a:spcBef>
                        <a:spcAft>
                          <a:spcPts val="0"/>
                        </a:spcAft>
                      </a:pPr>
                      <a:r>
                        <a:rPr lang="en-US" sz="900">
                          <a:effectLst/>
                        </a:rPr>
                        <a:t>5. Create an action plan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tc>
                  <a:txBody>
                    <a:bodyPr/>
                    <a:lstStyle/>
                    <a:p>
                      <a:pPr marL="0" marR="0">
                        <a:lnSpc>
                          <a:spcPct val="115000"/>
                        </a:lnSpc>
                        <a:spcBef>
                          <a:spcPts val="0"/>
                        </a:spcBef>
                        <a:spcAft>
                          <a:spcPts val="0"/>
                        </a:spcAft>
                      </a:pPr>
                      <a:r>
                        <a:rPr lang="en-US" sz="900">
                          <a:effectLst/>
                        </a:rPr>
                        <a:t>To create an action plan, address the most likely problem and account for side effects of the proposed plan. For example,</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Will the fix result in significant system downtime?</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Is the resolution best left for other times of the day?</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Is there a temporary solution that should be implemented immediately?</a:t>
                      </a:r>
                      <a:endParaRPr lang="en-US" sz="1000">
                        <a:effectLst/>
                      </a:endParaRPr>
                    </a:p>
                    <a:p>
                      <a:pPr marL="0" marR="0">
                        <a:lnSpc>
                          <a:spcPct val="115000"/>
                        </a:lnSpc>
                        <a:spcBef>
                          <a:spcPts val="0"/>
                        </a:spcBef>
                        <a:spcAft>
                          <a:spcPts val="0"/>
                        </a:spcAft>
                      </a:pPr>
                      <a:r>
                        <a:rPr lang="en-US" sz="900">
                          <a:effectLst/>
                        </a:rPr>
                        <a:t>When side effects have been weighed against the fix and all concerns have been addressed, fix the problem.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extLst>
                  <a:ext uri="{0D108BD9-81ED-4DB2-BD59-A6C34878D82A}">
                    <a16:rowId xmlns:a16="http://schemas.microsoft.com/office/drawing/2014/main" val="2652829542"/>
                  </a:ext>
                </a:extLst>
              </a:tr>
              <a:tr h="1682951">
                <a:tc>
                  <a:txBody>
                    <a:bodyPr/>
                    <a:lstStyle/>
                    <a:p>
                      <a:pPr marL="0" marR="0">
                        <a:lnSpc>
                          <a:spcPct val="115000"/>
                        </a:lnSpc>
                        <a:spcBef>
                          <a:spcPts val="0"/>
                        </a:spcBef>
                        <a:spcAft>
                          <a:spcPts val="0"/>
                        </a:spcAft>
                      </a:pPr>
                      <a:r>
                        <a:rPr lang="en-US" sz="900">
                          <a:effectLst/>
                        </a:rPr>
                        <a:t>6. Test the solution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tc>
                  <a:txBody>
                    <a:bodyPr/>
                    <a:lstStyle/>
                    <a:p>
                      <a:pPr marL="0" marR="0">
                        <a:lnSpc>
                          <a:spcPct val="115000"/>
                        </a:lnSpc>
                        <a:spcBef>
                          <a:spcPts val="0"/>
                        </a:spcBef>
                        <a:spcAft>
                          <a:spcPts val="1000"/>
                        </a:spcAft>
                      </a:pPr>
                      <a:r>
                        <a:rPr lang="en-US" sz="900">
                          <a:effectLst/>
                        </a:rPr>
                        <a:t>When you are testing your solution, do the following:</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Ensure that the problem is fully resolved and that implementation did not cause any new problems.</a:t>
                      </a:r>
                      <a:endParaRPr lang="en-US" sz="10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900">
                          <a:effectLst/>
                        </a:rPr>
                        <a:t>If necessary, take additional actions to prevent the problem from happening again.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extLst>
                  <a:ext uri="{0D108BD9-81ED-4DB2-BD59-A6C34878D82A}">
                    <a16:rowId xmlns:a16="http://schemas.microsoft.com/office/drawing/2014/main" val="3294633283"/>
                  </a:ext>
                </a:extLst>
              </a:tr>
              <a:tr h="909060">
                <a:tc>
                  <a:txBody>
                    <a:bodyPr/>
                    <a:lstStyle/>
                    <a:p>
                      <a:pPr marL="0" marR="0">
                        <a:lnSpc>
                          <a:spcPct val="115000"/>
                        </a:lnSpc>
                        <a:spcBef>
                          <a:spcPts val="0"/>
                        </a:spcBef>
                        <a:spcAft>
                          <a:spcPts val="0"/>
                        </a:spcAft>
                      </a:pPr>
                      <a:r>
                        <a:rPr lang="en-US" sz="900">
                          <a:effectLst/>
                        </a:rPr>
                        <a:t>7. Ensure satisfaction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tc>
                  <a:txBody>
                    <a:bodyPr/>
                    <a:lstStyle/>
                    <a:p>
                      <a:pPr marL="0" marR="0">
                        <a:lnSpc>
                          <a:spcPct val="115000"/>
                        </a:lnSpc>
                        <a:spcBef>
                          <a:spcPts val="0"/>
                        </a:spcBef>
                        <a:spcAft>
                          <a:spcPts val="0"/>
                        </a:spcAft>
                      </a:pPr>
                      <a:r>
                        <a:rPr lang="en-US" sz="900">
                          <a:effectLst/>
                        </a:rPr>
                        <a:t>After the problem is fixed, ensure the customer's satisfaction and explain what you did to fix the problem. If possible, have the user perform the task to make sure that they understand and accept that the problem has been resolved.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extLst>
                  <a:ext uri="{0D108BD9-81ED-4DB2-BD59-A6C34878D82A}">
                    <a16:rowId xmlns:a16="http://schemas.microsoft.com/office/drawing/2014/main" val="3662668548"/>
                  </a:ext>
                </a:extLst>
              </a:tr>
              <a:tr h="1366949">
                <a:tc>
                  <a:txBody>
                    <a:bodyPr/>
                    <a:lstStyle/>
                    <a:p>
                      <a:pPr marL="0" marR="0">
                        <a:lnSpc>
                          <a:spcPct val="115000"/>
                        </a:lnSpc>
                        <a:spcBef>
                          <a:spcPts val="0"/>
                        </a:spcBef>
                        <a:spcAft>
                          <a:spcPts val="0"/>
                        </a:spcAft>
                      </a:pPr>
                      <a:r>
                        <a:rPr lang="en-US" sz="900">
                          <a:effectLst/>
                        </a:rPr>
                        <a:t>8. Document the solution and process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tc>
                  <a:txBody>
                    <a:bodyPr/>
                    <a:lstStyle/>
                    <a:p>
                      <a:pPr marL="0" marR="0">
                        <a:lnSpc>
                          <a:spcPct val="115000"/>
                        </a:lnSpc>
                        <a:spcBef>
                          <a:spcPts val="0"/>
                        </a:spcBef>
                        <a:spcAft>
                          <a:spcPts val="0"/>
                        </a:spcAft>
                      </a:pPr>
                      <a:r>
                        <a:rPr lang="en-US" sz="900" dirty="0">
                          <a:effectLst/>
                        </a:rPr>
                        <a:t>Documenting the solution and process provides you with a record of what the problem was and what you did to solve the problem. In the future, you can check your documentation to see what has changed or to help you remember the solution to common problems. It will save you time and money when troubleshooting problems.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4798" marR="164798" marT="82399" marB="82399" anchor="ctr"/>
                </a:tc>
                <a:extLst>
                  <a:ext uri="{0D108BD9-81ED-4DB2-BD59-A6C34878D82A}">
                    <a16:rowId xmlns:a16="http://schemas.microsoft.com/office/drawing/2014/main" val="3495748914"/>
                  </a:ext>
                </a:extLst>
              </a:tr>
            </a:tbl>
          </a:graphicData>
        </a:graphic>
      </p:graphicFrame>
    </p:spTree>
    <p:extLst>
      <p:ext uri="{BB962C8B-B14F-4D97-AF65-F5344CB8AC3E}">
        <p14:creationId xmlns:p14="http://schemas.microsoft.com/office/powerpoint/2010/main" val="62668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F282F-CFF9-40B7-A254-3BA90D0061A3}"/>
              </a:ext>
            </a:extLst>
          </p:cNvPr>
          <p:cNvSpPr>
            <a:spLocks noGrp="1"/>
          </p:cNvSpPr>
          <p:nvPr>
            <p:ph type="title"/>
          </p:nvPr>
        </p:nvSpPr>
        <p:spPr>
          <a:xfrm>
            <a:off x="838200" y="0"/>
            <a:ext cx="10515600" cy="582226"/>
          </a:xfrm>
        </p:spPr>
        <p:txBody>
          <a:bodyPr>
            <a:normAutofit fontScale="90000"/>
          </a:bodyPr>
          <a:lstStyle/>
          <a:p>
            <a:pPr algn="ctr"/>
            <a:r>
              <a:rPr lang="en-US" dirty="0"/>
              <a:t>Command Line</a:t>
            </a:r>
          </a:p>
        </p:txBody>
      </p:sp>
      <p:sp>
        <p:nvSpPr>
          <p:cNvPr id="3" name="Content Placeholder 2">
            <a:extLst>
              <a:ext uri="{FF2B5EF4-FFF2-40B4-BE49-F238E27FC236}">
                <a16:creationId xmlns:a16="http://schemas.microsoft.com/office/drawing/2014/main" id="{613C162A-59F6-4E00-B6BB-A4A01EB18B2B}"/>
              </a:ext>
            </a:extLst>
          </p:cNvPr>
          <p:cNvSpPr>
            <a:spLocks noGrp="1"/>
          </p:cNvSpPr>
          <p:nvPr>
            <p:ph idx="1"/>
          </p:nvPr>
        </p:nvSpPr>
        <p:spPr>
          <a:xfrm>
            <a:off x="838200" y="582226"/>
            <a:ext cx="10515600" cy="5909190"/>
          </a:xfrm>
        </p:spPr>
        <p:txBody>
          <a:bodyPr>
            <a:normAutofit fontScale="92500" lnSpcReduction="20000"/>
          </a:bodyPr>
          <a:lstStyle/>
          <a:p>
            <a:pPr marL="0" indent="0">
              <a:buNone/>
            </a:pPr>
            <a:r>
              <a:rPr lang="en-US" i="1" dirty="0"/>
              <a:t>Linux</a:t>
            </a:r>
            <a:r>
              <a:rPr lang="en-US" dirty="0"/>
              <a:t> is an open source operating system. You can even create your own custom version of Linux called a </a:t>
            </a:r>
            <a:r>
              <a:rPr lang="en-US" i="1" dirty="0"/>
              <a:t>distribution</a:t>
            </a:r>
            <a:r>
              <a:rPr lang="en-US" dirty="0"/>
              <a:t>. Some of the more popular Linux distributions include openSUSE, Fedora, and Ubuntu.</a:t>
            </a:r>
          </a:p>
          <a:p>
            <a:r>
              <a:rPr lang="en-US" dirty="0"/>
              <a:t>Like Windows, Linux provides two different user interfaces. There is a </a:t>
            </a:r>
            <a:r>
              <a:rPr lang="en-US" dirty="0" err="1"/>
              <a:t>a</a:t>
            </a:r>
            <a:r>
              <a:rPr lang="en-US" dirty="0"/>
              <a:t> graphical interface where you can click on things with a mouse and make selections to bring up applications. There is also a command line interface called the </a:t>
            </a:r>
            <a:r>
              <a:rPr lang="en-US" i="1" dirty="0"/>
              <a:t>shell</a:t>
            </a:r>
            <a:r>
              <a:rPr lang="en-US" dirty="0"/>
              <a:t> that allows you to enter commands at the shell prompt to manage the system. The command line interface is consistent across all distributions of Linux. Each Linux distribution uses a slightly different graphical user interface. If you learn how to manage Linux systems from within a shell, then you can manage just about any Linux distribution.</a:t>
            </a:r>
          </a:p>
          <a:p>
            <a:r>
              <a:rPr lang="en-US" dirty="0"/>
              <a:t>The shell is often referred to as the bash (Bourne-again shell) shell.</a:t>
            </a:r>
          </a:p>
          <a:p>
            <a:r>
              <a:rPr lang="en-US" dirty="0"/>
              <a:t>A superuser in Linux is equivalent to an administrator in Windows.</a:t>
            </a:r>
          </a:p>
          <a:p>
            <a:r>
              <a:rPr lang="en-US" dirty="0"/>
              <a:t>Linux has two especially important features, command history and command completion. Command history saves commands entered at the shell prompt. The command completion feature tries to guess a command you are entering and will complete the command for you if you press the TAB key.</a:t>
            </a:r>
          </a:p>
          <a:p>
            <a:pPr marL="0" indent="0">
              <a:buNone/>
            </a:pPr>
            <a:endParaRPr lang="en-US" dirty="0"/>
          </a:p>
        </p:txBody>
      </p:sp>
    </p:spTree>
    <p:extLst>
      <p:ext uri="{BB962C8B-B14F-4D97-AF65-F5344CB8AC3E}">
        <p14:creationId xmlns:p14="http://schemas.microsoft.com/office/powerpoint/2010/main" val="1131200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B0BC-5196-4BA4-82C3-2406788FF942}"/>
              </a:ext>
            </a:extLst>
          </p:cNvPr>
          <p:cNvSpPr>
            <a:spLocks noGrp="1"/>
          </p:cNvSpPr>
          <p:nvPr>
            <p:ph type="title"/>
          </p:nvPr>
        </p:nvSpPr>
        <p:spPr>
          <a:xfrm>
            <a:off x="838200" y="0"/>
            <a:ext cx="10515600" cy="549275"/>
          </a:xfrm>
        </p:spPr>
        <p:txBody>
          <a:bodyPr>
            <a:normAutofit fontScale="90000"/>
          </a:bodyPr>
          <a:lstStyle/>
          <a:p>
            <a:r>
              <a:rPr lang="en-US" dirty="0"/>
              <a:t>Processor Selection</a:t>
            </a:r>
          </a:p>
        </p:txBody>
      </p:sp>
      <p:graphicFrame>
        <p:nvGraphicFramePr>
          <p:cNvPr id="4" name="Content Placeholder 3">
            <a:extLst>
              <a:ext uri="{FF2B5EF4-FFF2-40B4-BE49-F238E27FC236}">
                <a16:creationId xmlns:a16="http://schemas.microsoft.com/office/drawing/2014/main" id="{4F2D4F9E-4C80-4611-A690-19722C88A34B}"/>
              </a:ext>
            </a:extLst>
          </p:cNvPr>
          <p:cNvGraphicFramePr>
            <a:graphicFrameLocks noGrp="1"/>
          </p:cNvGraphicFramePr>
          <p:nvPr>
            <p:ph idx="1"/>
            <p:extLst>
              <p:ext uri="{D42A27DB-BD31-4B8C-83A1-F6EECF244321}">
                <p14:modId xmlns:p14="http://schemas.microsoft.com/office/powerpoint/2010/main" val="1988806801"/>
              </p:ext>
            </p:extLst>
          </p:nvPr>
        </p:nvGraphicFramePr>
        <p:xfrm>
          <a:off x="0" y="549275"/>
          <a:ext cx="12192000" cy="1220597"/>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757967952"/>
                    </a:ext>
                  </a:extLst>
                </a:gridCol>
                <a:gridCol w="6096000">
                  <a:extLst>
                    <a:ext uri="{9D8B030D-6E8A-4147-A177-3AD203B41FA5}">
                      <a16:colId xmlns:a16="http://schemas.microsoft.com/office/drawing/2014/main" val="1730524937"/>
                    </a:ext>
                  </a:extLst>
                </a:gridCol>
              </a:tblGrid>
              <a:tr h="0">
                <a:tc>
                  <a:txBody>
                    <a:bodyPr/>
                    <a:lstStyle/>
                    <a:p>
                      <a:pPr marL="0" marR="0" algn="ctr">
                        <a:lnSpc>
                          <a:spcPct val="115000"/>
                        </a:lnSpc>
                        <a:spcBef>
                          <a:spcPts val="375"/>
                        </a:spcBef>
                        <a:spcAft>
                          <a:spcPts val="375"/>
                        </a:spcAft>
                      </a:pPr>
                      <a:r>
                        <a:rPr lang="en-US" sz="1050">
                          <a:effectLst/>
                        </a:rPr>
                        <a:t>CPU Manufacturer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375"/>
                        </a:spcBef>
                        <a:spcAft>
                          <a:spcPts val="375"/>
                        </a:spcAft>
                      </a:pPr>
                      <a:r>
                        <a:rPr lang="en-US" sz="1050" dirty="0">
                          <a:effectLst/>
                        </a:rPr>
                        <a:t>Intel and AMD are the two major producers of processors used in modern PCs.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Both Intel and AMD processors work in PC systems and support Windows software.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Intel has a larger market share, while AMD processors generally cost less.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Processor performance and special features vary between models and manufacturers.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049683188"/>
                  </a:ext>
                </a:extLst>
              </a:tr>
            </a:tbl>
          </a:graphicData>
        </a:graphic>
      </p:graphicFrame>
      <p:graphicFrame>
        <p:nvGraphicFramePr>
          <p:cNvPr id="5" name="Table 4">
            <a:extLst>
              <a:ext uri="{FF2B5EF4-FFF2-40B4-BE49-F238E27FC236}">
                <a16:creationId xmlns:a16="http://schemas.microsoft.com/office/drawing/2014/main" id="{223D9F04-A473-4D22-BED9-9EBEE281127D}"/>
              </a:ext>
            </a:extLst>
          </p:cNvPr>
          <p:cNvGraphicFramePr>
            <a:graphicFrameLocks noGrp="1"/>
          </p:cNvGraphicFramePr>
          <p:nvPr>
            <p:extLst>
              <p:ext uri="{D42A27DB-BD31-4B8C-83A1-F6EECF244321}">
                <p14:modId xmlns:p14="http://schemas.microsoft.com/office/powerpoint/2010/main" val="1423838923"/>
              </p:ext>
            </p:extLst>
          </p:nvPr>
        </p:nvGraphicFramePr>
        <p:xfrm>
          <a:off x="0" y="1769872"/>
          <a:ext cx="12192000" cy="2032889"/>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276647370"/>
                    </a:ext>
                  </a:extLst>
                </a:gridCol>
                <a:gridCol w="6096000">
                  <a:extLst>
                    <a:ext uri="{9D8B030D-6E8A-4147-A177-3AD203B41FA5}">
                      <a16:colId xmlns:a16="http://schemas.microsoft.com/office/drawing/2014/main" val="3073001134"/>
                    </a:ext>
                  </a:extLst>
                </a:gridCol>
              </a:tblGrid>
              <a:tr h="0">
                <a:tc>
                  <a:txBody>
                    <a:bodyPr/>
                    <a:lstStyle/>
                    <a:p>
                      <a:pPr marL="0" marR="0" algn="ctr">
                        <a:lnSpc>
                          <a:spcPct val="115000"/>
                        </a:lnSpc>
                        <a:spcBef>
                          <a:spcPts val="0"/>
                        </a:spcBef>
                        <a:spcAft>
                          <a:spcPts val="0"/>
                        </a:spcAft>
                      </a:pPr>
                      <a:r>
                        <a:rPr lang="en-US" sz="1050">
                          <a:effectLst/>
                        </a:rPr>
                        <a:t>Multi-Core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A multiple core processor has multiple processors within a single processor package.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Dual-core, triple-core, and quad-core processors are typical in desktop systems.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Multi-core systems enable the operating system to run multiple applications simultaneously. Without multiple processors, applications appear to run at the same time, but must wait their turn for processing time from the single processor.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Some applications can be written to execute on multiple processors at the same time.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Some motherboards use two (or more) processor sockets to provide a multiple processor solution. Multi-core processors use a single motherboard socket to support multiple processors.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317237738"/>
                  </a:ext>
                </a:extLst>
              </a:tr>
            </a:tbl>
          </a:graphicData>
        </a:graphic>
      </p:graphicFrame>
      <p:graphicFrame>
        <p:nvGraphicFramePr>
          <p:cNvPr id="6" name="Table 5">
            <a:extLst>
              <a:ext uri="{FF2B5EF4-FFF2-40B4-BE49-F238E27FC236}">
                <a16:creationId xmlns:a16="http://schemas.microsoft.com/office/drawing/2014/main" id="{3E3D1007-827A-4893-83DC-63E18799B786}"/>
              </a:ext>
            </a:extLst>
          </p:cNvPr>
          <p:cNvGraphicFramePr>
            <a:graphicFrameLocks noGrp="1"/>
          </p:cNvGraphicFramePr>
          <p:nvPr>
            <p:extLst>
              <p:ext uri="{D42A27DB-BD31-4B8C-83A1-F6EECF244321}">
                <p14:modId xmlns:p14="http://schemas.microsoft.com/office/powerpoint/2010/main" val="386325446"/>
              </p:ext>
            </p:extLst>
          </p:nvPr>
        </p:nvGraphicFramePr>
        <p:xfrm>
          <a:off x="0" y="3802761"/>
          <a:ext cx="12192000" cy="1721866"/>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89225952"/>
                    </a:ext>
                  </a:extLst>
                </a:gridCol>
                <a:gridCol w="6096000">
                  <a:extLst>
                    <a:ext uri="{9D8B030D-6E8A-4147-A177-3AD203B41FA5}">
                      <a16:colId xmlns:a16="http://schemas.microsoft.com/office/drawing/2014/main" val="2614187620"/>
                    </a:ext>
                  </a:extLst>
                </a:gridCol>
              </a:tblGrid>
              <a:tr h="0">
                <a:tc>
                  <a:txBody>
                    <a:bodyPr/>
                    <a:lstStyle/>
                    <a:p>
                      <a:pPr marL="0" marR="0" algn="ctr">
                        <a:lnSpc>
                          <a:spcPct val="115000"/>
                        </a:lnSpc>
                        <a:spcBef>
                          <a:spcPts val="0"/>
                        </a:spcBef>
                        <a:spcAft>
                          <a:spcPts val="0"/>
                        </a:spcAft>
                      </a:pPr>
                      <a:r>
                        <a:rPr lang="en-US" sz="1050">
                          <a:effectLst/>
                        </a:rPr>
                        <a:t>Speed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Processors operate using an internal clock that is the same as, or is a multiple of, the motherboard bus speed. The speed is represented in megahertz (MHz) and is also referred to as the frequency.</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You can purchase processors of the same type but with different speed ratings.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When selecting a processor, make sure the motherboard supports the processor speed by reading the motherboard documentation first.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Most motherboards automatically detect the processor speed. If not, you might need to use jumpers or edit the CMOS to configure the processor speed.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154411651"/>
                  </a:ext>
                </a:extLst>
              </a:tr>
            </a:tbl>
          </a:graphicData>
        </a:graphic>
      </p:graphicFrame>
      <p:graphicFrame>
        <p:nvGraphicFramePr>
          <p:cNvPr id="7" name="Table 6">
            <a:extLst>
              <a:ext uri="{FF2B5EF4-FFF2-40B4-BE49-F238E27FC236}">
                <a16:creationId xmlns:a16="http://schemas.microsoft.com/office/drawing/2014/main" id="{461E0555-573F-4E7F-8C8A-100B62C6A1C1}"/>
              </a:ext>
            </a:extLst>
          </p:cNvPr>
          <p:cNvGraphicFramePr>
            <a:graphicFrameLocks noGrp="1"/>
          </p:cNvGraphicFramePr>
          <p:nvPr>
            <p:extLst>
              <p:ext uri="{D42A27DB-BD31-4B8C-83A1-F6EECF244321}">
                <p14:modId xmlns:p14="http://schemas.microsoft.com/office/powerpoint/2010/main" val="3982863189"/>
              </p:ext>
            </p:extLst>
          </p:nvPr>
        </p:nvGraphicFramePr>
        <p:xfrm>
          <a:off x="0" y="5524627"/>
          <a:ext cx="12192000" cy="1333373"/>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893311250"/>
                    </a:ext>
                  </a:extLst>
                </a:gridCol>
                <a:gridCol w="6096000">
                  <a:extLst>
                    <a:ext uri="{9D8B030D-6E8A-4147-A177-3AD203B41FA5}">
                      <a16:colId xmlns:a16="http://schemas.microsoft.com/office/drawing/2014/main" val="134755516"/>
                    </a:ext>
                  </a:extLst>
                </a:gridCol>
              </a:tblGrid>
              <a:tr h="1333373">
                <a:tc>
                  <a:txBody>
                    <a:bodyPr/>
                    <a:lstStyle/>
                    <a:p>
                      <a:pPr marL="0" marR="0" algn="ctr">
                        <a:lnSpc>
                          <a:spcPct val="115000"/>
                        </a:lnSpc>
                        <a:spcBef>
                          <a:spcPts val="0"/>
                        </a:spcBef>
                        <a:spcAft>
                          <a:spcPts val="0"/>
                        </a:spcAft>
                      </a:pPr>
                      <a:r>
                        <a:rPr lang="en-US" sz="1050">
                          <a:effectLst/>
                        </a:rPr>
                        <a:t>Process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The process size refers to the manufacturing process used to etch transistors onto the silicon wafer that will become the CPU. A smaller process size means smaller transistors, which translates into a smaller CPU die with more transistors and less power consumption. Process size is expressed in microns (such as .25 microns) or nanometers (90 nm which equals .09 microns).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540055143"/>
                  </a:ext>
                </a:extLst>
              </a:tr>
            </a:tbl>
          </a:graphicData>
        </a:graphic>
      </p:graphicFrame>
    </p:spTree>
    <p:extLst>
      <p:ext uri="{BB962C8B-B14F-4D97-AF65-F5344CB8AC3E}">
        <p14:creationId xmlns:p14="http://schemas.microsoft.com/office/powerpoint/2010/main" val="2533983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16266-713D-43E7-B1AB-17A3A43E37C4}"/>
              </a:ext>
            </a:extLst>
          </p:cNvPr>
          <p:cNvSpPr>
            <a:spLocks noGrp="1"/>
          </p:cNvSpPr>
          <p:nvPr>
            <p:ph type="title"/>
          </p:nvPr>
        </p:nvSpPr>
        <p:spPr>
          <a:xfrm>
            <a:off x="838200" y="0"/>
            <a:ext cx="10515600" cy="422815"/>
          </a:xfrm>
        </p:spPr>
        <p:txBody>
          <a:bodyPr>
            <a:normAutofit fontScale="90000"/>
          </a:bodyPr>
          <a:lstStyle/>
          <a:p>
            <a:r>
              <a:rPr lang="en-US" dirty="0"/>
              <a:t>Processor Selection</a:t>
            </a:r>
          </a:p>
        </p:txBody>
      </p:sp>
      <p:graphicFrame>
        <p:nvGraphicFramePr>
          <p:cNvPr id="4" name="Content Placeholder 3">
            <a:extLst>
              <a:ext uri="{FF2B5EF4-FFF2-40B4-BE49-F238E27FC236}">
                <a16:creationId xmlns:a16="http://schemas.microsoft.com/office/drawing/2014/main" id="{6B4C61D5-3CA0-4458-A5B8-724AC8112D23}"/>
              </a:ext>
            </a:extLst>
          </p:cNvPr>
          <p:cNvGraphicFramePr>
            <a:graphicFrameLocks noGrp="1"/>
          </p:cNvGraphicFramePr>
          <p:nvPr>
            <p:ph idx="1"/>
            <p:extLst>
              <p:ext uri="{D42A27DB-BD31-4B8C-83A1-F6EECF244321}">
                <p14:modId xmlns:p14="http://schemas.microsoft.com/office/powerpoint/2010/main" val="3170105782"/>
              </p:ext>
            </p:extLst>
          </p:nvPr>
        </p:nvGraphicFramePr>
        <p:xfrm>
          <a:off x="0" y="422815"/>
          <a:ext cx="12192000" cy="4876165"/>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071251038"/>
                    </a:ext>
                  </a:extLst>
                </a:gridCol>
                <a:gridCol w="6096000">
                  <a:extLst>
                    <a:ext uri="{9D8B030D-6E8A-4147-A177-3AD203B41FA5}">
                      <a16:colId xmlns:a16="http://schemas.microsoft.com/office/drawing/2014/main" val="1929065139"/>
                    </a:ext>
                  </a:extLst>
                </a:gridCol>
              </a:tblGrid>
              <a:tr h="0">
                <a:tc>
                  <a:txBody>
                    <a:bodyPr/>
                    <a:lstStyle/>
                    <a:p>
                      <a:pPr marL="0" marR="0" algn="ctr">
                        <a:lnSpc>
                          <a:spcPct val="115000"/>
                        </a:lnSpc>
                        <a:spcBef>
                          <a:spcPts val="0"/>
                        </a:spcBef>
                        <a:spcAft>
                          <a:spcPts val="0"/>
                        </a:spcAft>
                      </a:pPr>
                      <a:r>
                        <a:rPr lang="en-US" sz="1050">
                          <a:effectLst/>
                        </a:rPr>
                        <a:t>Cache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Cache is memory that the processor can access directly without using the system RAM. There are four types of processor cache: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Level 1 (L1) cache is integrated on the processor die itself and stores instructions for the processor. On multi-core systems, each processor typically has its own L1 cache. Some processors might have two L1 caches, one for instructions and one for data.</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Level 2 (L2) cache is additional cache used for both instructions and data. Depending on the processor, L2 cache might be shared between two or more cores, or exclusive to a single core.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Level 3 (L3) cache is additional cache beyond the level 2 cache. For multi-core systems, L3 cache is shared between all cores.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Level 4 (L4) cache is shared dynamically between the on-die graphics processor unit (GPU) and CPU.</a:t>
                      </a:r>
                      <a:endParaRPr lang="en-US" sz="1100" dirty="0">
                        <a:effectLst/>
                      </a:endParaRPr>
                    </a:p>
                    <a:p>
                      <a:pPr marL="0" marR="0">
                        <a:lnSpc>
                          <a:spcPct val="115000"/>
                        </a:lnSpc>
                        <a:spcBef>
                          <a:spcPts val="0"/>
                        </a:spcBef>
                        <a:spcAft>
                          <a:spcPts val="1000"/>
                        </a:spcAft>
                      </a:pPr>
                      <a:r>
                        <a:rPr lang="en-US" sz="1050" dirty="0">
                          <a:effectLst/>
                        </a:rPr>
                        <a:t>Be aware of the following regarding processor cache:</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The size of the cache increases as you move from L1 to L4, with L1 cache being the smallest.</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As a general rule, a processor with more cache performs better than a processor with less cache (all other things being equal).</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Originally, only L1 cache was on the processor die, with L2 cache being on the motherboard between the CPU and the RAM. As processor technology has advanced, L2 cache moved to the processor die, with L3 cache being on the motherboard. Today, all three cache levels are located on the processor.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The L4 cache acts an overflow cache for the L3. Information evicted from L3 is dumped into L4.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886898452"/>
                  </a:ext>
                </a:extLst>
              </a:tr>
            </a:tbl>
          </a:graphicData>
        </a:graphic>
      </p:graphicFrame>
      <p:graphicFrame>
        <p:nvGraphicFramePr>
          <p:cNvPr id="5" name="Table 4">
            <a:extLst>
              <a:ext uri="{FF2B5EF4-FFF2-40B4-BE49-F238E27FC236}">
                <a16:creationId xmlns:a16="http://schemas.microsoft.com/office/drawing/2014/main" id="{EA3BF017-4453-445C-9C02-7D888A3E957B}"/>
              </a:ext>
            </a:extLst>
          </p:cNvPr>
          <p:cNvGraphicFramePr>
            <a:graphicFrameLocks noGrp="1"/>
          </p:cNvGraphicFramePr>
          <p:nvPr>
            <p:extLst>
              <p:ext uri="{D42A27DB-BD31-4B8C-83A1-F6EECF244321}">
                <p14:modId xmlns:p14="http://schemas.microsoft.com/office/powerpoint/2010/main" val="79337567"/>
              </p:ext>
            </p:extLst>
          </p:nvPr>
        </p:nvGraphicFramePr>
        <p:xfrm>
          <a:off x="0" y="5298980"/>
          <a:ext cx="12192000" cy="73177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314225482"/>
                    </a:ext>
                  </a:extLst>
                </a:gridCol>
                <a:gridCol w="6096000">
                  <a:extLst>
                    <a:ext uri="{9D8B030D-6E8A-4147-A177-3AD203B41FA5}">
                      <a16:colId xmlns:a16="http://schemas.microsoft.com/office/drawing/2014/main" val="1200203486"/>
                    </a:ext>
                  </a:extLst>
                </a:gridCol>
              </a:tblGrid>
              <a:tr h="0">
                <a:tc>
                  <a:txBody>
                    <a:bodyPr/>
                    <a:lstStyle/>
                    <a:p>
                      <a:pPr marL="0" marR="0" algn="ctr">
                        <a:lnSpc>
                          <a:spcPct val="115000"/>
                        </a:lnSpc>
                        <a:spcBef>
                          <a:spcPts val="0"/>
                        </a:spcBef>
                        <a:spcAft>
                          <a:spcPts val="0"/>
                        </a:spcAft>
                      </a:pPr>
                      <a:r>
                        <a:rPr lang="en-US" sz="1050">
                          <a:effectLst/>
                        </a:rPr>
                        <a:t>Mobile Processors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Mobile CPUs are used in mobile computers and cell phones where portability and mobility are a concern. Special versions of processors are built to minimize power consumption and the amount of heat generated.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678270568"/>
                  </a:ext>
                </a:extLst>
              </a:tr>
            </a:tbl>
          </a:graphicData>
        </a:graphic>
      </p:graphicFrame>
    </p:spTree>
    <p:extLst>
      <p:ext uri="{BB962C8B-B14F-4D97-AF65-F5344CB8AC3E}">
        <p14:creationId xmlns:p14="http://schemas.microsoft.com/office/powerpoint/2010/main" val="1486361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488C-68EC-4CB2-A09A-BAA8C2A1258B}"/>
              </a:ext>
            </a:extLst>
          </p:cNvPr>
          <p:cNvSpPr>
            <a:spLocks noGrp="1"/>
          </p:cNvSpPr>
          <p:nvPr>
            <p:ph type="title"/>
          </p:nvPr>
        </p:nvSpPr>
        <p:spPr>
          <a:xfrm>
            <a:off x="838200" y="0"/>
            <a:ext cx="10515600" cy="539547"/>
          </a:xfrm>
        </p:spPr>
        <p:txBody>
          <a:bodyPr>
            <a:normAutofit fontScale="90000"/>
          </a:bodyPr>
          <a:lstStyle/>
          <a:p>
            <a:r>
              <a:rPr lang="en-US" dirty="0"/>
              <a:t>Processor Selection</a:t>
            </a:r>
          </a:p>
        </p:txBody>
      </p:sp>
      <p:graphicFrame>
        <p:nvGraphicFramePr>
          <p:cNvPr id="4" name="Content Placeholder 3">
            <a:extLst>
              <a:ext uri="{FF2B5EF4-FFF2-40B4-BE49-F238E27FC236}">
                <a16:creationId xmlns:a16="http://schemas.microsoft.com/office/drawing/2014/main" id="{9470D771-DEB3-4D23-BD1C-9C5B119EE396}"/>
              </a:ext>
            </a:extLst>
          </p:cNvPr>
          <p:cNvGraphicFramePr>
            <a:graphicFrameLocks noGrp="1"/>
          </p:cNvGraphicFramePr>
          <p:nvPr>
            <p:ph idx="1"/>
            <p:extLst>
              <p:ext uri="{D42A27DB-BD31-4B8C-83A1-F6EECF244321}">
                <p14:modId xmlns:p14="http://schemas.microsoft.com/office/powerpoint/2010/main" val="1661409107"/>
              </p:ext>
            </p:extLst>
          </p:nvPr>
        </p:nvGraphicFramePr>
        <p:xfrm>
          <a:off x="0" y="539547"/>
          <a:ext cx="12192000" cy="1651889"/>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129981416"/>
                    </a:ext>
                  </a:extLst>
                </a:gridCol>
                <a:gridCol w="6096000">
                  <a:extLst>
                    <a:ext uri="{9D8B030D-6E8A-4147-A177-3AD203B41FA5}">
                      <a16:colId xmlns:a16="http://schemas.microsoft.com/office/drawing/2014/main" val="3148833577"/>
                    </a:ext>
                  </a:extLst>
                </a:gridCol>
              </a:tblGrid>
              <a:tr h="0">
                <a:tc>
                  <a:txBody>
                    <a:bodyPr/>
                    <a:lstStyle/>
                    <a:p>
                      <a:pPr marL="0" marR="0" algn="ctr">
                        <a:lnSpc>
                          <a:spcPct val="115000"/>
                        </a:lnSpc>
                        <a:spcBef>
                          <a:spcPts val="0"/>
                        </a:spcBef>
                        <a:spcAft>
                          <a:spcPts val="0"/>
                        </a:spcAft>
                      </a:pPr>
                      <a:r>
                        <a:rPr lang="en-US" sz="1050">
                          <a:effectLst/>
                        </a:rPr>
                        <a:t>Hyper-Treading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Hyper-threading is a feature of some Intel processors that allows a single processor to run threads (instructions) in parallel, as opposed to processing threads linearly. Hyper-threading enables a processor to execute two threads at the same time. For example, on a quad-core Intel system that supports hyper-threading, the processor can execute 8 threads at a time (2 on each core).</a:t>
                      </a:r>
                      <a:endParaRPr lang="en-US" sz="1100" dirty="0">
                        <a:effectLst/>
                      </a:endParaRPr>
                    </a:p>
                    <a:p>
                      <a:pPr marL="0" marR="0">
                        <a:lnSpc>
                          <a:spcPct val="115000"/>
                        </a:lnSpc>
                        <a:spcBef>
                          <a:spcPts val="0"/>
                        </a:spcBef>
                        <a:spcAft>
                          <a:spcPts val="0"/>
                        </a:spcAft>
                      </a:pPr>
                      <a:r>
                        <a:rPr lang="en-US" sz="1050" dirty="0">
                          <a:effectLst/>
                        </a:rPr>
                        <a:t>Hyper-threading is not the same as multithreading. Multithreading is a feature of an application that allows it to send multiple threads at the same time. Applications are typically written to support multithreading to take advantage of multiple cores (executing threads on two or more processors at the same time) or hyper-threading features.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433443520"/>
                  </a:ext>
                </a:extLst>
              </a:tr>
            </a:tbl>
          </a:graphicData>
        </a:graphic>
      </p:graphicFrame>
      <p:graphicFrame>
        <p:nvGraphicFramePr>
          <p:cNvPr id="5" name="Table 4">
            <a:extLst>
              <a:ext uri="{FF2B5EF4-FFF2-40B4-BE49-F238E27FC236}">
                <a16:creationId xmlns:a16="http://schemas.microsoft.com/office/drawing/2014/main" id="{8644C162-8DD0-41DD-9E19-9478F50492D9}"/>
              </a:ext>
            </a:extLst>
          </p:cNvPr>
          <p:cNvGraphicFramePr>
            <a:graphicFrameLocks noGrp="1"/>
          </p:cNvGraphicFramePr>
          <p:nvPr>
            <p:extLst>
              <p:ext uri="{D42A27DB-BD31-4B8C-83A1-F6EECF244321}">
                <p14:modId xmlns:p14="http://schemas.microsoft.com/office/powerpoint/2010/main" val="2661056552"/>
              </p:ext>
            </p:extLst>
          </p:nvPr>
        </p:nvGraphicFramePr>
        <p:xfrm>
          <a:off x="0" y="2191436"/>
          <a:ext cx="12192000" cy="2457958"/>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3371547"/>
                    </a:ext>
                  </a:extLst>
                </a:gridCol>
                <a:gridCol w="6096000">
                  <a:extLst>
                    <a:ext uri="{9D8B030D-6E8A-4147-A177-3AD203B41FA5}">
                      <a16:colId xmlns:a16="http://schemas.microsoft.com/office/drawing/2014/main" val="497705813"/>
                    </a:ext>
                  </a:extLst>
                </a:gridCol>
              </a:tblGrid>
              <a:tr h="0">
                <a:tc>
                  <a:txBody>
                    <a:bodyPr/>
                    <a:lstStyle/>
                    <a:p>
                      <a:pPr marL="0" marR="0" algn="ctr">
                        <a:lnSpc>
                          <a:spcPct val="115000"/>
                        </a:lnSpc>
                        <a:spcBef>
                          <a:spcPts val="0"/>
                        </a:spcBef>
                        <a:spcAft>
                          <a:spcPts val="0"/>
                        </a:spcAft>
                      </a:pPr>
                      <a:r>
                        <a:rPr lang="en-US" sz="1050">
                          <a:effectLst/>
                        </a:rPr>
                        <a:t>Overclocking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Overclocking is pushing a CPU beyond its designed specifications. Overclocking can give you a marginal increase in performance, but will decrease your CPU's life. Some Intel processors include a Turbo Boost feature. Turbo Boost, the opposite of throttling, allows the processor to dynamically run above its rated speed to improve performance. Unlocked processors are processors whose speed can be changed above their rated speed through overclocking.</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With overclocking, you increase the speed and often the voltage to increase the performance of the processor.</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Overclocking typically voids the CPU warranty and could lead to shorter component lifetimes.</a:t>
                      </a:r>
                      <a:endParaRPr lang="en-US" sz="11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Some multi-core processors (such as a triple-core CPU) have additional cores that have been disabled. With the appropriate motherboard support, you might be able to unlock and use the additional core(s). However, stability of the extra cores is not guaranteed.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2692612755"/>
                  </a:ext>
                </a:extLst>
              </a:tr>
            </a:tbl>
          </a:graphicData>
        </a:graphic>
      </p:graphicFrame>
      <p:graphicFrame>
        <p:nvGraphicFramePr>
          <p:cNvPr id="6" name="Table 5">
            <a:extLst>
              <a:ext uri="{FF2B5EF4-FFF2-40B4-BE49-F238E27FC236}">
                <a16:creationId xmlns:a16="http://schemas.microsoft.com/office/drawing/2014/main" id="{54BCC52A-87AE-4649-B64D-7C713099AC0F}"/>
              </a:ext>
            </a:extLst>
          </p:cNvPr>
          <p:cNvGraphicFramePr>
            <a:graphicFrameLocks noGrp="1"/>
          </p:cNvGraphicFramePr>
          <p:nvPr>
            <p:extLst>
              <p:ext uri="{D42A27DB-BD31-4B8C-83A1-F6EECF244321}">
                <p14:modId xmlns:p14="http://schemas.microsoft.com/office/powerpoint/2010/main" val="3536674141"/>
              </p:ext>
            </p:extLst>
          </p:nvPr>
        </p:nvGraphicFramePr>
        <p:xfrm>
          <a:off x="0" y="4649394"/>
          <a:ext cx="12192000" cy="547751"/>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823134974"/>
                    </a:ext>
                  </a:extLst>
                </a:gridCol>
                <a:gridCol w="6096000">
                  <a:extLst>
                    <a:ext uri="{9D8B030D-6E8A-4147-A177-3AD203B41FA5}">
                      <a16:colId xmlns:a16="http://schemas.microsoft.com/office/drawing/2014/main" val="1530745603"/>
                    </a:ext>
                  </a:extLst>
                </a:gridCol>
              </a:tblGrid>
              <a:tr h="0">
                <a:tc>
                  <a:txBody>
                    <a:bodyPr/>
                    <a:lstStyle/>
                    <a:p>
                      <a:pPr marL="0" marR="0" algn="ctr">
                        <a:lnSpc>
                          <a:spcPct val="115000"/>
                        </a:lnSpc>
                        <a:spcBef>
                          <a:spcPts val="0"/>
                        </a:spcBef>
                        <a:spcAft>
                          <a:spcPts val="0"/>
                        </a:spcAft>
                      </a:pPr>
                      <a:r>
                        <a:rPr lang="en-US" sz="1050">
                          <a:effectLst/>
                        </a:rPr>
                        <a:t>Integrated Memory Controller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To improve performance, some processors include the memory controller with an integrated graphics processing unit (GPU) on the processor die, resulting in faster memory access by the processor.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719057852"/>
                  </a:ext>
                </a:extLst>
              </a:tr>
            </a:tbl>
          </a:graphicData>
        </a:graphic>
      </p:graphicFrame>
      <p:graphicFrame>
        <p:nvGraphicFramePr>
          <p:cNvPr id="7" name="Table 6">
            <a:extLst>
              <a:ext uri="{FF2B5EF4-FFF2-40B4-BE49-F238E27FC236}">
                <a16:creationId xmlns:a16="http://schemas.microsoft.com/office/drawing/2014/main" id="{1C4E76FE-C4C7-4FE0-8281-E40098A746E7}"/>
              </a:ext>
            </a:extLst>
          </p:cNvPr>
          <p:cNvGraphicFramePr>
            <a:graphicFrameLocks noGrp="1"/>
          </p:cNvGraphicFramePr>
          <p:nvPr>
            <p:extLst>
              <p:ext uri="{D42A27DB-BD31-4B8C-83A1-F6EECF244321}">
                <p14:modId xmlns:p14="http://schemas.microsoft.com/office/powerpoint/2010/main" val="2093748338"/>
              </p:ext>
            </p:extLst>
          </p:nvPr>
        </p:nvGraphicFramePr>
        <p:xfrm>
          <a:off x="0" y="5197145"/>
          <a:ext cx="12192000" cy="73177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676277122"/>
                    </a:ext>
                  </a:extLst>
                </a:gridCol>
                <a:gridCol w="6096000">
                  <a:extLst>
                    <a:ext uri="{9D8B030D-6E8A-4147-A177-3AD203B41FA5}">
                      <a16:colId xmlns:a16="http://schemas.microsoft.com/office/drawing/2014/main" val="3623440412"/>
                    </a:ext>
                  </a:extLst>
                </a:gridCol>
              </a:tblGrid>
              <a:tr h="0">
                <a:tc>
                  <a:txBody>
                    <a:bodyPr/>
                    <a:lstStyle/>
                    <a:p>
                      <a:pPr marL="0" marR="0" algn="ctr">
                        <a:lnSpc>
                          <a:spcPct val="115000"/>
                        </a:lnSpc>
                        <a:spcBef>
                          <a:spcPts val="0"/>
                        </a:spcBef>
                        <a:spcAft>
                          <a:spcPts val="0"/>
                        </a:spcAft>
                      </a:pPr>
                      <a:r>
                        <a:rPr lang="en-US" sz="1050">
                          <a:effectLst/>
                        </a:rPr>
                        <a:t>Cooling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47625" marB="47625" anchor="ctr"/>
                </a:tc>
                <a:tc>
                  <a:txBody>
                    <a:bodyPr/>
                    <a:lstStyle/>
                    <a:p>
                      <a:pPr marL="0" marR="0">
                        <a:lnSpc>
                          <a:spcPct val="115000"/>
                        </a:lnSpc>
                        <a:spcBef>
                          <a:spcPts val="0"/>
                        </a:spcBef>
                        <a:spcAft>
                          <a:spcPts val="0"/>
                        </a:spcAft>
                      </a:pPr>
                      <a:r>
                        <a:rPr lang="en-US" sz="1050" dirty="0">
                          <a:effectLst/>
                        </a:rPr>
                        <a:t>Processors require some form of heat dissipation system to function properly. Without a heat dissipation system, a processor will overheat and burn out in less than a minute. CPUs use a heat sink, fan, thermal paste, liquid, or </a:t>
                      </a:r>
                      <a:r>
                        <a:rPr lang="en-US" sz="1050" dirty="0" err="1">
                          <a:effectLst/>
                        </a:rPr>
                        <a:t>fanless</a:t>
                      </a:r>
                      <a:r>
                        <a:rPr lang="en-US" sz="1050" dirty="0">
                          <a:effectLst/>
                        </a:rPr>
                        <a:t> cooling system to transfer heat from the CPU to the cooling unit.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566354249"/>
                  </a:ext>
                </a:extLst>
              </a:tr>
            </a:tbl>
          </a:graphicData>
        </a:graphic>
      </p:graphicFrame>
      <p:graphicFrame>
        <p:nvGraphicFramePr>
          <p:cNvPr id="8" name="Table 7">
            <a:extLst>
              <a:ext uri="{FF2B5EF4-FFF2-40B4-BE49-F238E27FC236}">
                <a16:creationId xmlns:a16="http://schemas.microsoft.com/office/drawing/2014/main" id="{4B93959E-50C0-437F-BA3F-B49A2EEF77AF}"/>
              </a:ext>
            </a:extLst>
          </p:cNvPr>
          <p:cNvGraphicFramePr>
            <a:graphicFrameLocks noGrp="1"/>
          </p:cNvGraphicFramePr>
          <p:nvPr>
            <p:extLst>
              <p:ext uri="{D42A27DB-BD31-4B8C-83A1-F6EECF244321}">
                <p14:modId xmlns:p14="http://schemas.microsoft.com/office/powerpoint/2010/main" val="2728262436"/>
              </p:ext>
            </p:extLst>
          </p:nvPr>
        </p:nvGraphicFramePr>
        <p:xfrm>
          <a:off x="0" y="5928919"/>
          <a:ext cx="12192000" cy="1178433"/>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430277431"/>
                    </a:ext>
                  </a:extLst>
                </a:gridCol>
                <a:gridCol w="6096000">
                  <a:extLst>
                    <a:ext uri="{9D8B030D-6E8A-4147-A177-3AD203B41FA5}">
                      <a16:colId xmlns:a16="http://schemas.microsoft.com/office/drawing/2014/main" val="1598393244"/>
                    </a:ext>
                  </a:extLst>
                </a:gridCol>
              </a:tblGrid>
              <a:tr h="1178433">
                <a:tc>
                  <a:txBody>
                    <a:bodyPr/>
                    <a:lstStyle/>
                    <a:p>
                      <a:pPr marL="0" marR="0" algn="ctr">
                        <a:lnSpc>
                          <a:spcPct val="115000"/>
                        </a:lnSpc>
                        <a:spcBef>
                          <a:spcPts val="0"/>
                        </a:spcBef>
                        <a:spcAft>
                          <a:spcPts val="0"/>
                        </a:spcAft>
                      </a:pPr>
                      <a:r>
                        <a:rPr lang="en-US" sz="900">
                          <a:effectLst/>
                        </a:rPr>
                        <a:t>Virtualization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63849" marR="163849" marT="40962" marB="40962" anchor="ctr"/>
                </a:tc>
                <a:tc>
                  <a:txBody>
                    <a:bodyPr/>
                    <a:lstStyle/>
                    <a:p>
                      <a:pPr marL="0" marR="0">
                        <a:lnSpc>
                          <a:spcPct val="115000"/>
                        </a:lnSpc>
                        <a:spcBef>
                          <a:spcPts val="0"/>
                        </a:spcBef>
                        <a:spcAft>
                          <a:spcPts val="0"/>
                        </a:spcAft>
                      </a:pPr>
                      <a:r>
                        <a:rPr lang="en-US" sz="900" dirty="0">
                          <a:effectLst/>
                        </a:rPr>
                        <a:t>Virtualization is the ability to install and run multiple operating systems simultaneously on a single physical machine. Virtualization typically includes the following components: a physical machine, hypervisor, virtual machine, and virtual hard disk (VHD). The virtual machines appear as self-contained and separate physical systems.</a:t>
                      </a:r>
                    </a:p>
                  </a:txBody>
                  <a:tcPr marL="163849" marR="163849" marT="81924" marB="81924" anchor="ctr"/>
                </a:tc>
                <a:extLst>
                  <a:ext uri="{0D108BD9-81ED-4DB2-BD59-A6C34878D82A}">
                    <a16:rowId xmlns:a16="http://schemas.microsoft.com/office/drawing/2014/main" val="2088400512"/>
                  </a:ext>
                </a:extLst>
              </a:tr>
            </a:tbl>
          </a:graphicData>
        </a:graphic>
      </p:graphicFrame>
    </p:spTree>
    <p:extLst>
      <p:ext uri="{BB962C8B-B14F-4D97-AF65-F5344CB8AC3E}">
        <p14:creationId xmlns:p14="http://schemas.microsoft.com/office/powerpoint/2010/main" val="1705406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827907-7C94-4237-8ED9-1625006A889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Processor Socket</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7EDE2D4-3083-477E-B2BE-5158461F7592}"/>
              </a:ext>
            </a:extLst>
          </p:cNvPr>
          <p:cNvSpPr>
            <a:spLocks noGrp="1"/>
          </p:cNvSpPr>
          <p:nvPr>
            <p:ph idx="1"/>
          </p:nvPr>
        </p:nvSpPr>
        <p:spPr>
          <a:xfrm>
            <a:off x="4976031" y="963877"/>
            <a:ext cx="6377769" cy="4930246"/>
          </a:xfrm>
        </p:spPr>
        <p:txBody>
          <a:bodyPr anchor="ctr">
            <a:normAutofit/>
          </a:bodyPr>
          <a:lstStyle/>
          <a:p>
            <a:r>
              <a:rPr lang="en-US" sz="1000"/>
              <a:t>Processor sockets can be categorized according to how the processor makes contact with the leads in the processor socket.</a:t>
            </a:r>
          </a:p>
          <a:p>
            <a:pPr lvl="0"/>
            <a:r>
              <a:rPr lang="en-US" sz="1000"/>
              <a:t>Pin Grid Array (PGA): PGA processors implement a series of pins on the underside of the processor package in an array. The pins are inserted into corresponding receptacles within the processor socket on the motherboard.</a:t>
            </a:r>
          </a:p>
          <a:p>
            <a:pPr lvl="0"/>
            <a:r>
              <a:rPr lang="en-US" sz="1000"/>
              <a:t>Land Grid Array (LGA): The LGA socket moves the connecting pins from the processor package to the socket itself. Conducting pads are implemented on the bottom of the processor that contact the protruding pins from the processor socket.</a:t>
            </a:r>
          </a:p>
          <a:p>
            <a:r>
              <a:rPr lang="en-US" sz="1000"/>
              <a:t>Some commonly-implemented processor sockets include the following:</a:t>
            </a:r>
          </a:p>
          <a:p>
            <a:pPr lvl="0"/>
            <a:r>
              <a:rPr lang="en-US" sz="1000"/>
              <a:t>Intel:</a:t>
            </a:r>
          </a:p>
          <a:p>
            <a:pPr lvl="1"/>
            <a:r>
              <a:rPr lang="en-US" sz="1000"/>
              <a:t>775: Used with the Intel Pentium 4, Celeron D, Intel Pentium 4 Extreme Edition, Pentium D, Pentium Dual-Core, Core 2 Duo, Core 2 Extreme, Core 2 Quad, Xeon, and Celeron processors.</a:t>
            </a:r>
          </a:p>
          <a:p>
            <a:pPr lvl="1"/>
            <a:r>
              <a:rPr lang="en-US" sz="1000"/>
              <a:t>1155: Used with the Intel Pentium 4, Celeron, Core i3, Core i5, Core i7, Core i7 Extreme, and Xeon processors.</a:t>
            </a:r>
          </a:p>
          <a:p>
            <a:pPr lvl="1"/>
            <a:r>
              <a:rPr lang="en-US" sz="1000"/>
              <a:t>1156: Used with the Intel Pentium 4, Celeron, Core i3, Core i5, Core i7, and Xeon processors.</a:t>
            </a:r>
          </a:p>
          <a:p>
            <a:pPr lvl="1"/>
            <a:r>
              <a:rPr lang="en-US" sz="1000"/>
              <a:t>1366: Used with the Intel Celeron, Core i7, and Xeon processors.</a:t>
            </a:r>
          </a:p>
          <a:p>
            <a:pPr lvl="1"/>
            <a:r>
              <a:rPr lang="en-US" sz="1000"/>
              <a:t>1150: Used with the Intel Celeron Dual-Core, Pentium Dual-Core, Core i3, Core i5, Core i7, Core i7 Extreme, and Xeon processors.</a:t>
            </a:r>
          </a:p>
          <a:p>
            <a:pPr lvl="1"/>
            <a:r>
              <a:rPr lang="en-US" sz="1000"/>
              <a:t>2011: Used with the Intel Core i7 and Xeon processors.</a:t>
            </a:r>
          </a:p>
          <a:p>
            <a:pPr lvl="0"/>
            <a:r>
              <a:rPr lang="en-US" sz="1000"/>
              <a:t>AMD:</a:t>
            </a:r>
          </a:p>
          <a:p>
            <a:pPr lvl="1"/>
            <a:r>
              <a:rPr lang="en-US" sz="1000"/>
              <a:t>AM3: Used with the AMD Phenom II, Athlon II, Sempron, and Opteron processors.</a:t>
            </a:r>
          </a:p>
          <a:p>
            <a:pPr lvl="1"/>
            <a:r>
              <a:rPr lang="en-US" sz="1000"/>
              <a:t>AM3+: Used with the AMD Phenom II, Athlon II, Sempron, and Opteron processors.</a:t>
            </a:r>
          </a:p>
          <a:p>
            <a:pPr lvl="1"/>
            <a:r>
              <a:rPr lang="en-US" sz="1000"/>
              <a:t>FM1: Used with the AMD Athlon II processor along with the A-series APUs.</a:t>
            </a:r>
          </a:p>
          <a:p>
            <a:pPr lvl="1"/>
            <a:r>
              <a:rPr lang="en-US" sz="1000"/>
              <a:t>FM2: Used with the AMD A4 series, A6 series, A8 series, A10 series, Athlon X2, Athlon X4, FirePro, and Sempron processors.</a:t>
            </a:r>
          </a:p>
          <a:p>
            <a:pPr lvl="1"/>
            <a:r>
              <a:rPr lang="en-US" sz="1000"/>
              <a:t>FM2+: Used with the AMD A4 series, A6 series, A8 series, A10 series, Athlon X2, and Athlon X4 processors.</a:t>
            </a:r>
          </a:p>
        </p:txBody>
      </p:sp>
    </p:spTree>
    <p:extLst>
      <p:ext uri="{BB962C8B-B14F-4D97-AF65-F5344CB8AC3E}">
        <p14:creationId xmlns:p14="http://schemas.microsoft.com/office/powerpoint/2010/main" val="2686663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A2AD9A-DEF2-43A8-8D60-8A5896CB290F}"/>
              </a:ext>
            </a:extLst>
          </p:cNvPr>
          <p:cNvSpPr>
            <a:spLocks noGrp="1"/>
          </p:cNvSpPr>
          <p:nvPr>
            <p:ph type="title"/>
          </p:nvPr>
        </p:nvSpPr>
        <p:spPr/>
        <p:txBody>
          <a:bodyPr/>
          <a:lstStyle/>
          <a:p>
            <a:pPr algn="ctr"/>
            <a:r>
              <a:rPr lang="en-US" dirty="0"/>
              <a:t>Sound Card File Types</a:t>
            </a:r>
          </a:p>
        </p:txBody>
      </p:sp>
      <p:sp>
        <p:nvSpPr>
          <p:cNvPr id="5" name="Content Placeholder 4">
            <a:extLst>
              <a:ext uri="{FF2B5EF4-FFF2-40B4-BE49-F238E27FC236}">
                <a16:creationId xmlns:a16="http://schemas.microsoft.com/office/drawing/2014/main" id="{DBE31E9A-18E6-4273-B9E4-A8CEC84184CF}"/>
              </a:ext>
            </a:extLst>
          </p:cNvPr>
          <p:cNvSpPr>
            <a:spLocks noGrp="1"/>
          </p:cNvSpPr>
          <p:nvPr>
            <p:ph idx="1"/>
          </p:nvPr>
        </p:nvSpPr>
        <p:spPr/>
        <p:txBody>
          <a:bodyPr>
            <a:normAutofit fontScale="92500" lnSpcReduction="10000"/>
          </a:bodyPr>
          <a:lstStyle/>
          <a:p>
            <a:pPr lvl="0"/>
            <a:r>
              <a:rPr lang="en-US" dirty="0"/>
              <a:t>WAV (Windows standard), a widely used and compatible file type</a:t>
            </a:r>
          </a:p>
          <a:p>
            <a:pPr lvl="0"/>
            <a:r>
              <a:rPr lang="en-US" dirty="0"/>
              <a:t>AIFF (Audio Interchange File Format), the Macintosh equivalent of the WAV</a:t>
            </a:r>
          </a:p>
          <a:p>
            <a:pPr lvl="0"/>
            <a:r>
              <a:rPr lang="en-US" dirty="0"/>
              <a:t>AU (UNIX standard), supported by most web browsers</a:t>
            </a:r>
          </a:p>
          <a:p>
            <a:pPr lvl="0"/>
            <a:r>
              <a:rPr lang="en-US" dirty="0"/>
              <a:t>MP3 (MPEG-2 Layer III), a highly effective audio compression standard</a:t>
            </a:r>
          </a:p>
          <a:p>
            <a:pPr lvl="0"/>
            <a:r>
              <a:rPr lang="en-US" dirty="0"/>
              <a:t>AAC (Advanced Audio Coding), also known as MPEG-2, a compression expected to replace MP3</a:t>
            </a:r>
          </a:p>
          <a:p>
            <a:pPr lvl="0"/>
            <a:r>
              <a:rPr lang="en-US" dirty="0"/>
              <a:t>WMA (Windows Media Audio), a highly compatible standard developed to compete with Real Audio</a:t>
            </a:r>
          </a:p>
          <a:p>
            <a:pPr lvl="0"/>
            <a:r>
              <a:rPr lang="en-US" dirty="0"/>
              <a:t>MIDI, not a true audio file, but contains data to reproduce sounds through electronic synthesis</a:t>
            </a:r>
          </a:p>
          <a:p>
            <a:pPr marL="0" indent="0">
              <a:buNone/>
            </a:pPr>
            <a:endParaRPr lang="en-US" dirty="0"/>
          </a:p>
        </p:txBody>
      </p:sp>
    </p:spTree>
    <p:extLst>
      <p:ext uri="{BB962C8B-B14F-4D97-AF65-F5344CB8AC3E}">
        <p14:creationId xmlns:p14="http://schemas.microsoft.com/office/powerpoint/2010/main" val="3270965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2A7A4-F26D-4899-B25D-216F3030F519}"/>
              </a:ext>
            </a:extLst>
          </p:cNvPr>
          <p:cNvSpPr>
            <a:spLocks noGrp="1"/>
          </p:cNvSpPr>
          <p:nvPr>
            <p:ph type="title"/>
          </p:nvPr>
        </p:nvSpPr>
        <p:spPr/>
        <p:txBody>
          <a:bodyPr/>
          <a:lstStyle/>
          <a:p>
            <a:r>
              <a:rPr lang="en-US" dirty="0"/>
              <a:t>Configure a Sound Card</a:t>
            </a:r>
          </a:p>
        </p:txBody>
      </p:sp>
      <p:sp>
        <p:nvSpPr>
          <p:cNvPr id="3" name="Content Placeholder 2">
            <a:extLst>
              <a:ext uri="{FF2B5EF4-FFF2-40B4-BE49-F238E27FC236}">
                <a16:creationId xmlns:a16="http://schemas.microsoft.com/office/drawing/2014/main" id="{7911E2CF-A6DF-453E-839E-441AD56FF90F}"/>
              </a:ext>
            </a:extLst>
          </p:cNvPr>
          <p:cNvSpPr>
            <a:spLocks noGrp="1"/>
          </p:cNvSpPr>
          <p:nvPr>
            <p:ph idx="1"/>
          </p:nvPr>
        </p:nvSpPr>
        <p:spPr/>
        <p:txBody>
          <a:bodyPr>
            <a:normAutofit fontScale="92500" lnSpcReduction="10000"/>
          </a:bodyPr>
          <a:lstStyle/>
          <a:p>
            <a:pPr lvl="0"/>
            <a:r>
              <a:rPr lang="en-US" dirty="0"/>
              <a:t>In Control Panel, use the Sound applet to:</a:t>
            </a:r>
            <a:endParaRPr lang="en-US" sz="3200" dirty="0"/>
          </a:p>
          <a:p>
            <a:pPr lvl="1"/>
            <a:r>
              <a:rPr lang="en-US" dirty="0"/>
              <a:t>Configure settings for sound card connections such as speakers, audio input, and microphone.</a:t>
            </a:r>
            <a:endParaRPr lang="en-US" sz="2800" dirty="0"/>
          </a:p>
          <a:p>
            <a:pPr lvl="1"/>
            <a:r>
              <a:rPr lang="en-US" dirty="0"/>
              <a:t>Identify the sources that you want to record.</a:t>
            </a:r>
            <a:endParaRPr lang="en-US" sz="2800" dirty="0"/>
          </a:p>
          <a:p>
            <a:pPr lvl="1"/>
            <a:r>
              <a:rPr lang="en-US" dirty="0"/>
              <a:t>Configure sounds to play with system events or to play a sound to test your configuration.</a:t>
            </a:r>
            <a:endParaRPr lang="en-US" sz="2800" dirty="0"/>
          </a:p>
          <a:p>
            <a:pPr lvl="0"/>
            <a:r>
              <a:rPr lang="en-US" dirty="0"/>
              <a:t>An audio </a:t>
            </a:r>
            <a:r>
              <a:rPr lang="en-US" i="1" dirty="0"/>
              <a:t>codec</a:t>
            </a:r>
            <a:r>
              <a:rPr lang="en-US" dirty="0"/>
              <a:t> is a specific method of formatting sound files. Common codecs include WAV, WMV, AIFF, and MP3. To play sounds saved using these formats, your computer must have the corresponding codec installed.</a:t>
            </a:r>
            <a:endParaRPr lang="en-US" sz="3200" dirty="0"/>
          </a:p>
          <a:p>
            <a:pPr lvl="1"/>
            <a:r>
              <a:rPr lang="en-US" dirty="0"/>
              <a:t>You can see the list of installed codecs in System Information.</a:t>
            </a:r>
            <a:endParaRPr lang="en-US" sz="2800" dirty="0"/>
          </a:p>
          <a:p>
            <a:pPr lvl="1"/>
            <a:r>
              <a:rPr lang="en-US" dirty="0"/>
              <a:t>By default, Windows comes with common codecs installed. Other codecs might be installed as you add other software.</a:t>
            </a:r>
            <a:endParaRPr lang="en-US" sz="2800" dirty="0"/>
          </a:p>
          <a:p>
            <a:endParaRPr lang="en-US" dirty="0"/>
          </a:p>
        </p:txBody>
      </p:sp>
    </p:spTree>
    <p:extLst>
      <p:ext uri="{BB962C8B-B14F-4D97-AF65-F5344CB8AC3E}">
        <p14:creationId xmlns:p14="http://schemas.microsoft.com/office/powerpoint/2010/main" val="3813938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D2E2C8-C1BB-4E29-A937-A594E15F8737}"/>
              </a:ext>
            </a:extLst>
          </p:cNvPr>
          <p:cNvSpPr>
            <a:spLocks noGrp="1"/>
          </p:cNvSpPr>
          <p:nvPr>
            <p:ph type="title"/>
          </p:nvPr>
        </p:nvSpPr>
        <p:spPr/>
        <p:txBody>
          <a:bodyPr/>
          <a:lstStyle/>
          <a:p>
            <a:pPr algn="ctr"/>
            <a:r>
              <a:rPr lang="en-US" dirty="0"/>
              <a:t>End of Week 1 – 101B</a:t>
            </a:r>
          </a:p>
        </p:txBody>
      </p:sp>
    </p:spTree>
    <p:extLst>
      <p:ext uri="{BB962C8B-B14F-4D97-AF65-F5344CB8AC3E}">
        <p14:creationId xmlns:p14="http://schemas.microsoft.com/office/powerpoint/2010/main" val="279535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85FC1E7-390B-4FA0-9BF5-3AF84336972C}"/>
              </a:ext>
            </a:extLst>
          </p:cNvPr>
          <p:cNvGraphicFramePr>
            <a:graphicFrameLocks noGrp="1"/>
          </p:cNvGraphicFramePr>
          <p:nvPr>
            <p:extLst>
              <p:ext uri="{D42A27DB-BD31-4B8C-83A1-F6EECF244321}">
                <p14:modId xmlns:p14="http://schemas.microsoft.com/office/powerpoint/2010/main" val="2183909276"/>
              </p:ext>
            </p:extLst>
          </p:nvPr>
        </p:nvGraphicFramePr>
        <p:xfrm>
          <a:off x="1353511" y="1032572"/>
          <a:ext cx="9484977" cy="5571071"/>
        </p:xfrm>
        <a:graphic>
          <a:graphicData uri="http://schemas.openxmlformats.org/drawingml/2006/table">
            <a:tbl>
              <a:tblPr firstRow="1" firstCol="1" bandRow="1">
                <a:tableStyleId>{5C22544A-7EE6-4342-B048-85BDC9FD1C3A}</a:tableStyleId>
              </a:tblPr>
              <a:tblGrid>
                <a:gridCol w="2046586">
                  <a:extLst>
                    <a:ext uri="{9D8B030D-6E8A-4147-A177-3AD203B41FA5}">
                      <a16:colId xmlns:a16="http://schemas.microsoft.com/office/drawing/2014/main" val="3064404313"/>
                    </a:ext>
                  </a:extLst>
                </a:gridCol>
                <a:gridCol w="7438391">
                  <a:extLst>
                    <a:ext uri="{9D8B030D-6E8A-4147-A177-3AD203B41FA5}">
                      <a16:colId xmlns:a16="http://schemas.microsoft.com/office/drawing/2014/main" val="2989165174"/>
                    </a:ext>
                  </a:extLst>
                </a:gridCol>
              </a:tblGrid>
              <a:tr h="825231">
                <a:tc>
                  <a:txBody>
                    <a:bodyPr/>
                    <a:lstStyle/>
                    <a:p>
                      <a:pPr marL="0" marR="0" algn="ctr">
                        <a:lnSpc>
                          <a:spcPct val="115000"/>
                        </a:lnSpc>
                        <a:spcBef>
                          <a:spcPts val="0"/>
                        </a:spcBef>
                        <a:spcAft>
                          <a:spcPts val="0"/>
                        </a:spcAft>
                      </a:pPr>
                      <a:r>
                        <a:rPr lang="en-US" sz="1500">
                          <a:effectLst/>
                        </a:rPr>
                        <a:t>pwd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a:effectLst/>
                        </a:rPr>
                        <a:t>Displays the path of the current directory on the screen. pwd stands for print working directory.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3073826349"/>
                  </a:ext>
                </a:extLst>
              </a:tr>
              <a:tr h="564887">
                <a:tc>
                  <a:txBody>
                    <a:bodyPr/>
                    <a:lstStyle/>
                    <a:p>
                      <a:pPr marL="0" marR="0" algn="ctr">
                        <a:lnSpc>
                          <a:spcPct val="115000"/>
                        </a:lnSpc>
                        <a:spcBef>
                          <a:spcPts val="0"/>
                        </a:spcBef>
                        <a:spcAft>
                          <a:spcPts val="0"/>
                        </a:spcAft>
                      </a:pPr>
                      <a:r>
                        <a:rPr lang="en-US" sz="1500">
                          <a:effectLst/>
                        </a:rPr>
                        <a:t>ifconfig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a:effectLst/>
                        </a:rPr>
                        <a:t>Displays the IP address and the subnet mask assigned to this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2844516339"/>
                  </a:ext>
                </a:extLst>
              </a:tr>
              <a:tr h="2225948">
                <a:tc>
                  <a:txBody>
                    <a:bodyPr/>
                    <a:lstStyle/>
                    <a:p>
                      <a:pPr marL="0" marR="0" algn="ctr">
                        <a:lnSpc>
                          <a:spcPct val="115000"/>
                        </a:lnSpc>
                        <a:spcBef>
                          <a:spcPts val="0"/>
                        </a:spcBef>
                        <a:spcAft>
                          <a:spcPts val="0"/>
                        </a:spcAft>
                      </a:pPr>
                      <a:r>
                        <a:rPr lang="en-US" sz="1500">
                          <a:effectLst/>
                        </a:rPr>
                        <a:t>ls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a:effectLst/>
                        </a:rPr>
                        <a:t>Displays a list of files and subdirectories that exist within a directory. Several options are commonly used with this command:</a:t>
                      </a:r>
                      <a:endParaRPr lang="en-US" sz="16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a:effectLst/>
                        </a:rPr>
                        <a:t>-a displays all files, including hidden files.</a:t>
                      </a:r>
                      <a:endParaRPr lang="en-US" sz="16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a:effectLst/>
                        </a:rPr>
                        <a:t>-l displays a detailed (long) listing of directory contents including ownership, permissions, modification dates, and file sizes.</a:t>
                      </a:r>
                      <a:endParaRPr lang="en-US" sz="160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a:effectLst/>
                        </a:rPr>
                        <a:t>-R displays the contents of the directory and all of its subdirectories.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1608034651"/>
                  </a:ext>
                </a:extLst>
              </a:tr>
              <a:tr h="564887">
                <a:tc>
                  <a:txBody>
                    <a:bodyPr/>
                    <a:lstStyle/>
                    <a:p>
                      <a:pPr marL="0" marR="0" algn="ctr">
                        <a:lnSpc>
                          <a:spcPct val="115000"/>
                        </a:lnSpc>
                        <a:spcBef>
                          <a:spcPts val="0"/>
                        </a:spcBef>
                        <a:spcAft>
                          <a:spcPts val="0"/>
                        </a:spcAft>
                      </a:pPr>
                      <a:r>
                        <a:rPr lang="en-US" sz="1500">
                          <a:effectLst/>
                        </a:rPr>
                        <a:t>--help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a:effectLst/>
                        </a:rPr>
                        <a:t>Displays a brief summary of how to use the command.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622512870"/>
                  </a:ext>
                </a:extLst>
              </a:tr>
              <a:tr h="564887">
                <a:tc>
                  <a:txBody>
                    <a:bodyPr/>
                    <a:lstStyle/>
                    <a:p>
                      <a:pPr marL="0" marR="0" algn="ctr">
                        <a:lnSpc>
                          <a:spcPct val="115000"/>
                        </a:lnSpc>
                        <a:spcBef>
                          <a:spcPts val="0"/>
                        </a:spcBef>
                        <a:spcAft>
                          <a:spcPts val="0"/>
                        </a:spcAft>
                      </a:pPr>
                      <a:r>
                        <a:rPr lang="en-US" sz="1500">
                          <a:effectLst/>
                        </a:rPr>
                        <a:t>bash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a:effectLst/>
                        </a:rPr>
                        <a:t>Starts a new Bourne-again shell (bash) session.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1481640048"/>
                  </a:ext>
                </a:extLst>
              </a:tr>
              <a:tr h="825231">
                <a:tc>
                  <a:txBody>
                    <a:bodyPr/>
                    <a:lstStyle/>
                    <a:p>
                      <a:pPr marL="0" marR="0" algn="ctr">
                        <a:lnSpc>
                          <a:spcPct val="115000"/>
                        </a:lnSpc>
                        <a:spcBef>
                          <a:spcPts val="0"/>
                        </a:spcBef>
                        <a:spcAft>
                          <a:spcPts val="0"/>
                        </a:spcAft>
                      </a:pPr>
                      <a:r>
                        <a:rPr lang="en-US" sz="1500">
                          <a:effectLst/>
                        </a:rPr>
                        <a:t>man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67377" marB="67377" anchor="ctr"/>
                </a:tc>
                <a:tc>
                  <a:txBody>
                    <a:bodyPr/>
                    <a:lstStyle/>
                    <a:p>
                      <a:pPr marL="0" marR="0">
                        <a:lnSpc>
                          <a:spcPct val="115000"/>
                        </a:lnSpc>
                        <a:spcBef>
                          <a:spcPts val="0"/>
                        </a:spcBef>
                        <a:spcAft>
                          <a:spcPts val="0"/>
                        </a:spcAft>
                      </a:pPr>
                      <a:r>
                        <a:rPr lang="en-US" sz="1500" dirty="0">
                          <a:effectLst/>
                        </a:rPr>
                        <a:t>Displays the manual page for a command. It's very similar to the help screen, but it provides more detail. Use the </a:t>
                      </a:r>
                      <a:r>
                        <a:rPr lang="en-US" sz="1500" dirty="0" err="1">
                          <a:effectLst/>
                        </a:rPr>
                        <a:t>Qkey</a:t>
                      </a:r>
                      <a:r>
                        <a:rPr lang="en-US" sz="1500" dirty="0">
                          <a:effectLst/>
                        </a:rPr>
                        <a:t> to quit and go back to the shell prompt.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69507" marR="269507" marT="134753" marB="134753" anchor="ctr"/>
                </a:tc>
                <a:extLst>
                  <a:ext uri="{0D108BD9-81ED-4DB2-BD59-A6C34878D82A}">
                    <a16:rowId xmlns:a16="http://schemas.microsoft.com/office/drawing/2014/main" val="1831320548"/>
                  </a:ext>
                </a:extLst>
              </a:tr>
            </a:tbl>
          </a:graphicData>
        </a:graphic>
      </p:graphicFrame>
      <p:sp>
        <p:nvSpPr>
          <p:cNvPr id="6" name="TextBox 5">
            <a:extLst>
              <a:ext uri="{FF2B5EF4-FFF2-40B4-BE49-F238E27FC236}">
                <a16:creationId xmlns:a16="http://schemas.microsoft.com/office/drawing/2014/main" id="{83BACE1B-4D33-42F7-8ECF-84B213A7100B}"/>
              </a:ext>
            </a:extLst>
          </p:cNvPr>
          <p:cNvSpPr txBox="1"/>
          <p:nvPr/>
        </p:nvSpPr>
        <p:spPr>
          <a:xfrm>
            <a:off x="5437762" y="398834"/>
            <a:ext cx="1789272" cy="369332"/>
          </a:xfrm>
          <a:prstGeom prst="rect">
            <a:avLst/>
          </a:prstGeom>
          <a:noFill/>
        </p:spPr>
        <p:txBody>
          <a:bodyPr wrap="none" rtlCol="0">
            <a:spAutoFit/>
          </a:bodyPr>
          <a:lstStyle/>
          <a:p>
            <a:r>
              <a:rPr lang="en-US" dirty="0"/>
              <a:t>Linux Commands</a:t>
            </a:r>
          </a:p>
        </p:txBody>
      </p:sp>
    </p:spTree>
    <p:extLst>
      <p:ext uri="{BB962C8B-B14F-4D97-AF65-F5344CB8AC3E}">
        <p14:creationId xmlns:p14="http://schemas.microsoft.com/office/powerpoint/2010/main" val="47001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96367" cy="6858000"/>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3BACE1B-4D33-42F7-8ECF-84B213A7100B}"/>
              </a:ext>
            </a:extLst>
          </p:cNvPr>
          <p:cNvSpPr txBox="1"/>
          <p:nvPr/>
        </p:nvSpPr>
        <p:spPr>
          <a:xfrm>
            <a:off x="804673" y="1120285"/>
            <a:ext cx="3348227" cy="2809875"/>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000" kern="1200">
                <a:solidFill>
                  <a:schemeClr val="bg1">
                    <a:lumMod val="85000"/>
                    <a:lumOff val="15000"/>
                  </a:schemeClr>
                </a:solidFill>
                <a:latin typeface="+mj-lt"/>
                <a:ea typeface="+mj-ea"/>
                <a:cs typeface="+mj-cs"/>
              </a:rPr>
              <a:t>Linux Commands</a:t>
            </a:r>
          </a:p>
        </p:txBody>
      </p:sp>
      <p:graphicFrame>
        <p:nvGraphicFramePr>
          <p:cNvPr id="3" name="Table 2">
            <a:extLst>
              <a:ext uri="{FF2B5EF4-FFF2-40B4-BE49-F238E27FC236}">
                <a16:creationId xmlns:a16="http://schemas.microsoft.com/office/drawing/2014/main" id="{41EBCC50-D473-4450-B9AE-B6B4C488196C}"/>
              </a:ext>
            </a:extLst>
          </p:cNvPr>
          <p:cNvGraphicFramePr>
            <a:graphicFrameLocks noGrp="1"/>
          </p:cNvGraphicFramePr>
          <p:nvPr>
            <p:extLst>
              <p:ext uri="{D42A27DB-BD31-4B8C-83A1-F6EECF244321}">
                <p14:modId xmlns:p14="http://schemas.microsoft.com/office/powerpoint/2010/main" val="2808386793"/>
              </p:ext>
            </p:extLst>
          </p:nvPr>
        </p:nvGraphicFramePr>
        <p:xfrm>
          <a:off x="5458966" y="147682"/>
          <a:ext cx="6089569" cy="6562636"/>
        </p:xfrm>
        <a:graphic>
          <a:graphicData uri="http://schemas.openxmlformats.org/drawingml/2006/table">
            <a:tbl>
              <a:tblPr firstRow="1" firstCol="1" bandRow="1">
                <a:noFill/>
                <a:tableStyleId>{5C22544A-7EE6-4342-B048-85BDC9FD1C3A}</a:tableStyleId>
              </a:tblPr>
              <a:tblGrid>
                <a:gridCol w="1399130">
                  <a:extLst>
                    <a:ext uri="{9D8B030D-6E8A-4147-A177-3AD203B41FA5}">
                      <a16:colId xmlns:a16="http://schemas.microsoft.com/office/drawing/2014/main" val="3561532278"/>
                    </a:ext>
                  </a:extLst>
                </a:gridCol>
                <a:gridCol w="4690439">
                  <a:extLst>
                    <a:ext uri="{9D8B030D-6E8A-4147-A177-3AD203B41FA5}">
                      <a16:colId xmlns:a16="http://schemas.microsoft.com/office/drawing/2014/main" val="2944329441"/>
                    </a:ext>
                  </a:extLst>
                </a:gridCol>
              </a:tblGrid>
              <a:tr h="524094">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info</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marL="0" marR="0">
                        <a:lnSpc>
                          <a:spcPct val="115000"/>
                        </a:lnSpc>
                        <a:spcBef>
                          <a:spcPts val="0"/>
                        </a:spcBef>
                        <a:spcAft>
                          <a:spcPts val="0"/>
                        </a:spcAft>
                      </a:pPr>
                      <a:r>
                        <a:rPr lang="en-US" sz="1100" b="1">
                          <a:solidFill>
                            <a:schemeClr val="tx1">
                              <a:lumMod val="75000"/>
                              <a:lumOff val="25000"/>
                            </a:schemeClr>
                          </a:solidFill>
                          <a:effectLst/>
                        </a:rPr>
                        <a:t>Displays more extensive documentation about the command. Use the Q key to quit and go back to the shell prompt.</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1833742515"/>
                  </a:ext>
                </a:extLst>
              </a:tr>
              <a:tr h="417006">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cd</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9525" cap="flat" cmpd="sng" algn="ctr">
                      <a:solidFill>
                        <a:srgbClr val="C7C6C1"/>
                      </a:solid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Changes directories in the file system. For example, to change to the /home directory in the file system, you would enter cd /home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370756686"/>
                  </a:ext>
                </a:extLst>
              </a:tr>
              <a:tr h="848566">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cp</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Copies files and directories from one location in the file system to another. For example, to copy the widget.odt file to the /home/rtracy directory, you would enter cp widget.odt /home/rtracy at the shell prompt.</a:t>
                      </a:r>
                    </a:p>
                    <a:p>
                      <a:pPr marL="0" marR="0">
                        <a:lnSpc>
                          <a:spcPct val="115000"/>
                        </a:lnSpc>
                        <a:spcBef>
                          <a:spcPts val="0"/>
                        </a:spcBef>
                        <a:spcAft>
                          <a:spcPts val="0"/>
                        </a:spcAft>
                      </a:pPr>
                      <a:r>
                        <a:rPr lang="en-US" sz="1100">
                          <a:solidFill>
                            <a:schemeClr val="tx1">
                              <a:lumMod val="75000"/>
                              <a:lumOff val="25000"/>
                            </a:schemeClr>
                          </a:solidFill>
                          <a:effectLst/>
                        </a:rPr>
                        <a:t>To copy an entire directory structure, include the -R option, which specifies that the directory contents be recursively copied.</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25989643"/>
                  </a:ext>
                </a:extLst>
              </a:tr>
              <a:tr h="560860">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mv</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Moves files and directories from one location in the file system to another. For example, to move the widget.odt file to the /home/rtracy directory, you would enter mv widget.odt /home/rtracy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019141550"/>
                  </a:ext>
                </a:extLst>
              </a:tr>
              <a:tr h="417006">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rm</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Deletes files and directories from the file system. For example, to delete the widget.odt file, you would enter rm widget.odt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3639553786"/>
                  </a:ext>
                </a:extLst>
              </a:tr>
              <a:tr h="417006">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cat</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Displays the contents of a text file on the screen. For example, to view the contents of the widget.txt file, you would enter cat widget.txt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3621462266"/>
                  </a:ext>
                </a:extLst>
              </a:tr>
              <a:tr h="560860">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less</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Displays the contents of a text file on the screen, pausing the output one screen at a time. For example, to view the contents of the widget.txt file one page at a time, you would enter less widget.txt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3769054712"/>
                  </a:ext>
                </a:extLst>
              </a:tr>
              <a:tr h="417006">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head</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a:solidFill>
                            <a:schemeClr val="tx1">
                              <a:lumMod val="75000"/>
                              <a:lumOff val="25000"/>
                            </a:schemeClr>
                          </a:solidFill>
                          <a:effectLst/>
                        </a:rPr>
                        <a:t>Displays the first few lines of a text file on the screen. For example, to view the first lines of the widget.txt file, you would enter head widget.txt at the shell prompt.</a:t>
                      </a:r>
                      <a:endParaRPr lang="en-US" sz="11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3529264047"/>
                  </a:ext>
                </a:extLst>
              </a:tr>
              <a:tr h="704713">
                <a:tc>
                  <a:txBody>
                    <a:bodyPr/>
                    <a:lstStyle/>
                    <a:p>
                      <a:pPr marL="0" marR="0" algn="ctr">
                        <a:lnSpc>
                          <a:spcPct val="115000"/>
                        </a:lnSpc>
                        <a:spcBef>
                          <a:spcPts val="0"/>
                        </a:spcBef>
                        <a:spcAft>
                          <a:spcPts val="0"/>
                        </a:spcAft>
                      </a:pPr>
                      <a:r>
                        <a:rPr lang="en-US" sz="1100" b="1">
                          <a:solidFill>
                            <a:schemeClr val="tx1">
                              <a:lumMod val="75000"/>
                              <a:lumOff val="25000"/>
                            </a:schemeClr>
                          </a:solidFill>
                          <a:effectLst/>
                        </a:rPr>
                        <a:t>tail</a:t>
                      </a:r>
                      <a:endParaRPr lang="en-US" sz="11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19050" cap="flat" cmpd="sng" algn="ctr">
                      <a:noFill/>
                      <a:prstDash val="solid"/>
                    </a:lnL>
                    <a:lnR w="9525" cap="flat" cmpd="sng" algn="ctr">
                      <a:solidFill>
                        <a:srgbClr val="C7C6C1"/>
                      </a:solidFill>
                      <a:prstDash val="solid"/>
                    </a:lnR>
                    <a:lnT w="12700" cmpd="sng">
                      <a:noFill/>
                      <a:prstDash val="solid"/>
                    </a:lnT>
                    <a:lnB w="12700" cmpd="sng">
                      <a:noFill/>
                      <a:prstDash val="solid"/>
                    </a:lnB>
                    <a:noFill/>
                  </a:tcPr>
                </a:tc>
                <a:tc>
                  <a:txBody>
                    <a:bodyPr/>
                    <a:lstStyle/>
                    <a:p>
                      <a:pPr marL="0" marR="0">
                        <a:lnSpc>
                          <a:spcPct val="115000"/>
                        </a:lnSpc>
                        <a:spcBef>
                          <a:spcPts val="0"/>
                        </a:spcBef>
                        <a:spcAft>
                          <a:spcPts val="0"/>
                        </a:spcAft>
                      </a:pPr>
                      <a:r>
                        <a:rPr lang="en-US" sz="1100" dirty="0">
                          <a:solidFill>
                            <a:schemeClr val="tx1">
                              <a:lumMod val="75000"/>
                              <a:lumOff val="25000"/>
                            </a:schemeClr>
                          </a:solidFill>
                          <a:effectLst/>
                        </a:rPr>
                        <a:t>Displays the last few lines of a text file on the screen. For example, to view the last lines of the widget.txt file, you would enter tail widget.txt at the shell prompt.</a:t>
                      </a:r>
                    </a:p>
                    <a:p>
                      <a:pPr marL="0" marR="0">
                        <a:lnSpc>
                          <a:spcPct val="115000"/>
                        </a:lnSpc>
                        <a:spcBef>
                          <a:spcPts val="0"/>
                        </a:spcBef>
                        <a:spcAft>
                          <a:spcPts val="0"/>
                        </a:spcAft>
                      </a:pPr>
                      <a:r>
                        <a:rPr lang="en-US" sz="1100" dirty="0">
                          <a:solidFill>
                            <a:schemeClr val="tx1">
                              <a:lumMod val="75000"/>
                              <a:lumOff val="25000"/>
                            </a:schemeClr>
                          </a:solidFill>
                          <a:effectLst/>
                        </a:rPr>
                        <a:t>The -f option can be used with tail to monitor a file for changes. If new content is added to the end of the file (such as a log file), the new lines will be displayed on the screen.</a:t>
                      </a:r>
                      <a:endParaRPr lang="en-US" sz="11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5467" marR="86601" marT="57734" marB="57734" anchor="ctr">
                    <a:lnL w="9525" cap="flat" cmpd="sng" algn="ctr">
                      <a:solidFill>
                        <a:srgbClr val="C7C6C1"/>
                      </a:solid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48894770"/>
                  </a:ext>
                </a:extLst>
              </a:tr>
            </a:tbl>
          </a:graphicData>
        </a:graphic>
      </p:graphicFrame>
    </p:spTree>
    <p:extLst>
      <p:ext uri="{BB962C8B-B14F-4D97-AF65-F5344CB8AC3E}">
        <p14:creationId xmlns:p14="http://schemas.microsoft.com/office/powerpoint/2010/main" val="317126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96367" cy="6858000"/>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3BACE1B-4D33-42F7-8ECF-84B213A7100B}"/>
              </a:ext>
            </a:extLst>
          </p:cNvPr>
          <p:cNvSpPr txBox="1"/>
          <p:nvPr/>
        </p:nvSpPr>
        <p:spPr>
          <a:xfrm>
            <a:off x="804673" y="1120285"/>
            <a:ext cx="3348227" cy="2809875"/>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000" kern="1200">
                <a:solidFill>
                  <a:schemeClr val="bg1">
                    <a:lumMod val="85000"/>
                    <a:lumOff val="15000"/>
                  </a:schemeClr>
                </a:solidFill>
                <a:latin typeface="+mj-lt"/>
                <a:ea typeface="+mj-ea"/>
                <a:cs typeface="+mj-cs"/>
              </a:rPr>
              <a:t>Linux Commands</a:t>
            </a:r>
          </a:p>
        </p:txBody>
      </p:sp>
      <p:graphicFrame>
        <p:nvGraphicFramePr>
          <p:cNvPr id="4" name="Table 3">
            <a:extLst>
              <a:ext uri="{FF2B5EF4-FFF2-40B4-BE49-F238E27FC236}">
                <a16:creationId xmlns:a16="http://schemas.microsoft.com/office/drawing/2014/main" id="{B9AF113C-8F58-402D-B4CC-3A78B5B79B55}"/>
              </a:ext>
            </a:extLst>
          </p:cNvPr>
          <p:cNvGraphicFramePr>
            <a:graphicFrameLocks noGrp="1"/>
          </p:cNvGraphicFramePr>
          <p:nvPr>
            <p:extLst>
              <p:ext uri="{D42A27DB-BD31-4B8C-83A1-F6EECF244321}">
                <p14:modId xmlns:p14="http://schemas.microsoft.com/office/powerpoint/2010/main" val="3883400739"/>
              </p:ext>
            </p:extLst>
          </p:nvPr>
        </p:nvGraphicFramePr>
        <p:xfrm>
          <a:off x="4796367" y="1"/>
          <a:ext cx="7338580" cy="6880406"/>
        </p:xfrm>
        <a:graphic>
          <a:graphicData uri="http://schemas.openxmlformats.org/drawingml/2006/table">
            <a:tbl>
              <a:tblPr firstRow="1" firstCol="1" bandRow="1">
                <a:tableStyleId>{5C22544A-7EE6-4342-B048-85BDC9FD1C3A}</a:tableStyleId>
              </a:tblPr>
              <a:tblGrid>
                <a:gridCol w="3669290">
                  <a:extLst>
                    <a:ext uri="{9D8B030D-6E8A-4147-A177-3AD203B41FA5}">
                      <a16:colId xmlns:a16="http://schemas.microsoft.com/office/drawing/2014/main" val="2129544584"/>
                    </a:ext>
                  </a:extLst>
                </a:gridCol>
                <a:gridCol w="3669290">
                  <a:extLst>
                    <a:ext uri="{9D8B030D-6E8A-4147-A177-3AD203B41FA5}">
                      <a16:colId xmlns:a16="http://schemas.microsoft.com/office/drawing/2014/main" val="1777030118"/>
                    </a:ext>
                  </a:extLst>
                </a:gridCol>
              </a:tblGrid>
              <a:tr h="2984098">
                <a:tc>
                  <a:txBody>
                    <a:bodyPr/>
                    <a:lstStyle/>
                    <a:p>
                      <a:pPr marL="0" marR="0" algn="ctr">
                        <a:lnSpc>
                          <a:spcPct val="115000"/>
                        </a:lnSpc>
                        <a:spcBef>
                          <a:spcPts val="0"/>
                        </a:spcBef>
                        <a:spcAft>
                          <a:spcPts val="0"/>
                        </a:spcAft>
                      </a:pPr>
                      <a:r>
                        <a:rPr lang="en-US" sz="1000">
                          <a:effectLst/>
                        </a:rPr>
                        <a:t>vi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33998" marB="33998" anchor="ctr"/>
                </a:tc>
                <a:tc>
                  <a:txBody>
                    <a:bodyPr/>
                    <a:lstStyle/>
                    <a:p>
                      <a:pPr marL="0" marR="0">
                        <a:lnSpc>
                          <a:spcPct val="115000"/>
                        </a:lnSpc>
                        <a:spcBef>
                          <a:spcPts val="0"/>
                        </a:spcBef>
                        <a:spcAft>
                          <a:spcPts val="0"/>
                        </a:spcAft>
                      </a:pPr>
                      <a:r>
                        <a:rPr lang="en-US" sz="1000">
                          <a:effectLst/>
                        </a:rPr>
                        <a:t>Edits the contents of a text file. The vi uses four different operating modes: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Command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Command-line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Insert mode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Replace mode</a:t>
                      </a:r>
                    </a:p>
                    <a:p>
                      <a:pPr marL="0" marR="0">
                        <a:lnSpc>
                          <a:spcPct val="115000"/>
                        </a:lnSpc>
                        <a:spcBef>
                          <a:spcPts val="0"/>
                        </a:spcBef>
                        <a:spcAft>
                          <a:spcPts val="0"/>
                        </a:spcAft>
                      </a:pPr>
                      <a:r>
                        <a:rPr lang="en-US" sz="1000">
                          <a:effectLst/>
                        </a:rPr>
                        <a:t>For example, to edit the contents of the widget.txt file, you would enter vi widget.txt at the shell prompt. You would then press the i key to enter Insert mode and make the necessary changes to the file. When done editing the file, you would press the Esc key to enter Command mode. Then you would press the : key to enter command-line mode where you would enter exit to save your changes and exit the vi editor.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67996" marB="67996" anchor="ctr"/>
                </a:tc>
                <a:extLst>
                  <a:ext uri="{0D108BD9-81ED-4DB2-BD59-A6C34878D82A}">
                    <a16:rowId xmlns:a16="http://schemas.microsoft.com/office/drawing/2014/main" val="2229432299"/>
                  </a:ext>
                </a:extLst>
              </a:tr>
              <a:tr h="804338">
                <a:tc>
                  <a:txBody>
                    <a:bodyPr/>
                    <a:lstStyle/>
                    <a:p>
                      <a:pPr marL="0" marR="0" algn="ctr">
                        <a:lnSpc>
                          <a:spcPct val="115000"/>
                        </a:lnSpc>
                        <a:spcBef>
                          <a:spcPts val="0"/>
                        </a:spcBef>
                        <a:spcAft>
                          <a:spcPts val="0"/>
                        </a:spcAft>
                      </a:pPr>
                      <a:r>
                        <a:rPr lang="en-US" sz="1000">
                          <a:effectLst/>
                        </a:rPr>
                        <a:t>su</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33998" marB="33998" anchor="ctr"/>
                </a:tc>
                <a:tc>
                  <a:txBody>
                    <a:bodyPr/>
                    <a:lstStyle/>
                    <a:p>
                      <a:pPr marL="0" marR="0">
                        <a:lnSpc>
                          <a:spcPct val="115000"/>
                        </a:lnSpc>
                        <a:spcBef>
                          <a:spcPts val="0"/>
                        </a:spcBef>
                        <a:spcAft>
                          <a:spcPts val="0"/>
                        </a:spcAft>
                      </a:pPr>
                      <a:r>
                        <a:rPr lang="en-US" sz="1000">
                          <a:effectLst/>
                        </a:rPr>
                        <a:t>Allows you to switch user accounts.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su - (su with a space and a hyphen) is used to switch to the root user with the home directory and environment variables assigned to the root user.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67996" marB="67996" anchor="ctr"/>
                </a:tc>
                <a:extLst>
                  <a:ext uri="{0D108BD9-81ED-4DB2-BD59-A6C34878D82A}">
                    <a16:rowId xmlns:a16="http://schemas.microsoft.com/office/drawing/2014/main" val="176012636"/>
                  </a:ext>
                </a:extLst>
              </a:tr>
              <a:tr h="3069563">
                <a:tc>
                  <a:txBody>
                    <a:bodyPr/>
                    <a:lstStyle/>
                    <a:p>
                      <a:pPr marL="0" marR="0" algn="ctr">
                        <a:lnSpc>
                          <a:spcPct val="115000"/>
                        </a:lnSpc>
                        <a:spcBef>
                          <a:spcPts val="0"/>
                        </a:spcBef>
                        <a:spcAft>
                          <a:spcPts val="0"/>
                        </a:spcAft>
                      </a:pPr>
                      <a:r>
                        <a:rPr lang="en-US" sz="1000">
                          <a:effectLst/>
                        </a:rPr>
                        <a:t>shutdown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33998" marB="33998" anchor="ctr"/>
                </a:tc>
                <a:tc>
                  <a:txBody>
                    <a:bodyPr/>
                    <a:lstStyle/>
                    <a:p>
                      <a:pPr marL="0" marR="0">
                        <a:lnSpc>
                          <a:spcPct val="115000"/>
                        </a:lnSpc>
                        <a:spcBef>
                          <a:spcPts val="0"/>
                        </a:spcBef>
                        <a:spcAft>
                          <a:spcPts val="1000"/>
                        </a:spcAft>
                      </a:pPr>
                      <a:r>
                        <a:rPr lang="en-US" sz="1000" dirty="0">
                          <a:effectLst/>
                        </a:rPr>
                        <a:t>Shuts down or reboots the system in a secure manner. The syntax of the shutdown command is shutdown -h|-r +m message. The options for the shutdown command include: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+m specifies when to perform the shutdown operation. m is the amount of time is specified in minutes.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-h instructs the system to shut down and power down.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-r instructs the system to reboot after the shutdown.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-p powers off the machine.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message specifies a message that is sent to all users that accompanies the standard shutdown notification.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35992" marR="135992" marT="67996" marB="67996" anchor="ctr"/>
                </a:tc>
                <a:extLst>
                  <a:ext uri="{0D108BD9-81ED-4DB2-BD59-A6C34878D82A}">
                    <a16:rowId xmlns:a16="http://schemas.microsoft.com/office/drawing/2014/main" val="1897517789"/>
                  </a:ext>
                </a:extLst>
              </a:tr>
            </a:tbl>
          </a:graphicData>
        </a:graphic>
      </p:graphicFrame>
    </p:spTree>
    <p:extLst>
      <p:ext uri="{BB962C8B-B14F-4D97-AF65-F5344CB8AC3E}">
        <p14:creationId xmlns:p14="http://schemas.microsoft.com/office/powerpoint/2010/main" val="762442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F8F314F-DC3B-4E70-9CA6-0B4E42B93CA1}"/>
              </a:ext>
            </a:extLst>
          </p:cNvPr>
          <p:cNvSpPr/>
          <p:nvPr/>
        </p:nvSpPr>
        <p:spPr>
          <a:xfrm>
            <a:off x="768485" y="696570"/>
            <a:ext cx="10963072" cy="1474186"/>
          </a:xfrm>
          <a:prstGeom prst="rect">
            <a:avLst/>
          </a:prstGeom>
        </p:spPr>
        <p:txBody>
          <a:bodyPr wrap="square">
            <a:spAutoFit/>
          </a:bodyPr>
          <a:lstStyle/>
          <a:p>
            <a:pPr>
              <a:lnSpc>
                <a:spcPct val="115000"/>
              </a:lnSpc>
              <a:spcAft>
                <a:spcPts val="1000"/>
              </a:spcAft>
            </a:pPr>
            <a:r>
              <a:rPr lang="en-US" i="1" dirty="0">
                <a:solidFill>
                  <a:srgbClr val="282828"/>
                </a:solidFill>
                <a:latin typeface="Open Sans"/>
                <a:ea typeface="Times New Roman" panose="02020603050405020304" pitchFamily="18" charset="0"/>
                <a:cs typeface="Times New Roman" panose="02020603050405020304" pitchFamily="18" charset="0"/>
              </a:rPr>
              <a:t>Mac OS</a:t>
            </a:r>
            <a:r>
              <a:rPr lang="en-US" dirty="0">
                <a:solidFill>
                  <a:srgbClr val="282828"/>
                </a:solidFill>
                <a:latin typeface="Open Sans"/>
                <a:ea typeface="Times New Roman" panose="02020603050405020304" pitchFamily="18" charset="0"/>
                <a:cs typeface="Times New Roman" panose="02020603050405020304" pitchFamily="18" charset="0"/>
              </a:rPr>
              <a:t> is a proprietary closed-source operating system. Mac OS uses the HFS Plus (HFS+) file system. HFS stands for Hierarchical File System and is the primary file system used by Mac OS.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solidFill>
                  <a:srgbClr val="282828"/>
                </a:solidFill>
                <a:latin typeface="Open Sans"/>
                <a:ea typeface="Times New Roman" panose="02020603050405020304" pitchFamily="18" charset="0"/>
                <a:cs typeface="Times New Roman" panose="02020603050405020304" pitchFamily="18" charset="0"/>
              </a:rPr>
              <a:t>Apple devices have several features that are unique to the Mac OS. The following table describes some of these features.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4203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0A5AB40-1E40-494F-AA9B-667561E31FDB}"/>
              </a:ext>
            </a:extLst>
          </p:cNvPr>
          <p:cNvGraphicFramePr>
            <a:graphicFrameLocks noGrp="1"/>
          </p:cNvGraphicFramePr>
          <p:nvPr>
            <p:extLst>
              <p:ext uri="{D42A27DB-BD31-4B8C-83A1-F6EECF244321}">
                <p14:modId xmlns:p14="http://schemas.microsoft.com/office/powerpoint/2010/main" val="4078619606"/>
              </p:ext>
            </p:extLst>
          </p:nvPr>
        </p:nvGraphicFramePr>
        <p:xfrm>
          <a:off x="301557" y="54270"/>
          <a:ext cx="11770468" cy="6749460"/>
        </p:xfrm>
        <a:graphic>
          <a:graphicData uri="http://schemas.openxmlformats.org/drawingml/2006/table">
            <a:tbl>
              <a:tblPr firstRow="1" firstCol="1" bandRow="1">
                <a:tableStyleId>{5C22544A-7EE6-4342-B048-85BDC9FD1C3A}</a:tableStyleId>
              </a:tblPr>
              <a:tblGrid>
                <a:gridCol w="5885234">
                  <a:extLst>
                    <a:ext uri="{9D8B030D-6E8A-4147-A177-3AD203B41FA5}">
                      <a16:colId xmlns:a16="http://schemas.microsoft.com/office/drawing/2014/main" val="2217733577"/>
                    </a:ext>
                  </a:extLst>
                </a:gridCol>
                <a:gridCol w="5885234">
                  <a:extLst>
                    <a:ext uri="{9D8B030D-6E8A-4147-A177-3AD203B41FA5}">
                      <a16:colId xmlns:a16="http://schemas.microsoft.com/office/drawing/2014/main" val="1007962979"/>
                    </a:ext>
                  </a:extLst>
                </a:gridCol>
              </a:tblGrid>
              <a:tr h="4492266">
                <a:tc>
                  <a:txBody>
                    <a:bodyPr/>
                    <a:lstStyle/>
                    <a:p>
                      <a:pPr marL="0" marR="0" algn="ctr">
                        <a:lnSpc>
                          <a:spcPct val="115000"/>
                        </a:lnSpc>
                        <a:spcBef>
                          <a:spcPts val="375"/>
                        </a:spcBef>
                        <a:spcAft>
                          <a:spcPts val="375"/>
                        </a:spcAft>
                      </a:pPr>
                      <a:r>
                        <a:rPr lang="en-US" sz="1400">
                          <a:effectLst/>
                        </a:rPr>
                        <a:t>Gestures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56741" marR="156741" marT="39185" marB="39185" anchor="ctr"/>
                </a:tc>
                <a:tc>
                  <a:txBody>
                    <a:bodyPr/>
                    <a:lstStyle/>
                    <a:p>
                      <a:pPr marL="0" marR="0">
                        <a:lnSpc>
                          <a:spcPct val="115000"/>
                        </a:lnSpc>
                        <a:spcBef>
                          <a:spcPts val="375"/>
                        </a:spcBef>
                        <a:spcAft>
                          <a:spcPts val="375"/>
                        </a:spcAft>
                      </a:pPr>
                      <a:r>
                        <a:rPr lang="en-US" sz="1400">
                          <a:effectLst/>
                        </a:rPr>
                        <a:t>Gestures are specific finger motions that are used to perform a specific function on a Mac OS system. They are used by Apple systems that use an Apple Multi-Touch trackpad, a Magic Mouse, or a touchscreen. Below are just some of the gestures that are available on Mac OS: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Right-click: Tap with two fingers to right-click.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Smart zoom: Double-tap with two fingers to zoom in on a web page, image, or document (double-tap again to zoom out).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Scroll: Slide up or down using two fingers to scroll up or down.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Zoom: Spread two fingers apart to zoom in. Bring fingers back together to zoom out.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Page navigation: Slide two fingers left or right to navigate between pages in a document.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Mission Control: Slide four fingers straight up to open Mission Control.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a:effectLst/>
                        </a:rPr>
                        <a:t>All apps: Slide four fingers straight down to display all windows of the active app.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56741" marR="156741" marT="78370" marB="78370" anchor="ctr"/>
                </a:tc>
                <a:extLst>
                  <a:ext uri="{0D108BD9-81ED-4DB2-BD59-A6C34878D82A}">
                    <a16:rowId xmlns:a16="http://schemas.microsoft.com/office/drawing/2014/main" val="522356721"/>
                  </a:ext>
                </a:extLst>
              </a:tr>
              <a:tr h="1820354">
                <a:tc>
                  <a:txBody>
                    <a:bodyPr/>
                    <a:lstStyle/>
                    <a:p>
                      <a:pPr marL="0" marR="0" algn="ctr">
                        <a:lnSpc>
                          <a:spcPct val="115000"/>
                        </a:lnSpc>
                        <a:spcBef>
                          <a:spcPts val="0"/>
                        </a:spcBef>
                        <a:spcAft>
                          <a:spcPts val="0"/>
                        </a:spcAft>
                      </a:pPr>
                      <a:r>
                        <a:rPr lang="en-US" sz="1400">
                          <a:effectLst/>
                        </a:rPr>
                        <a:t>Remote Disc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56741" marR="156741" marT="39185" marB="39185" anchor="ctr"/>
                </a:tc>
                <a:tc>
                  <a:txBody>
                    <a:bodyPr/>
                    <a:lstStyle/>
                    <a:p>
                      <a:pPr marL="0" marR="0">
                        <a:lnSpc>
                          <a:spcPct val="115000"/>
                        </a:lnSpc>
                        <a:spcBef>
                          <a:spcPts val="0"/>
                        </a:spcBef>
                        <a:spcAft>
                          <a:spcPts val="0"/>
                        </a:spcAft>
                      </a:pPr>
                      <a:r>
                        <a:rPr lang="en-US" sz="1400" dirty="0">
                          <a:effectLst/>
                        </a:rPr>
                        <a:t>Because many modern Apple devices are being manufactured without a CD or DVD installed, Mac OS offers the Remote Disc feature. With Remote Disc:</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The CD or DVD can be shared on the network.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Devices on the same network can access the shared remote CD or DVD.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effectLst/>
                        </a:rPr>
                        <a:t>Only data CDs and DVDs can be accessed. Media discs such as audio CDs, Blu-ray and DVD movies, or installation discs cannot be accessed remotely.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6741" marR="156741" marT="78370" marB="78370" anchor="ctr"/>
                </a:tc>
                <a:extLst>
                  <a:ext uri="{0D108BD9-81ED-4DB2-BD59-A6C34878D82A}">
                    <a16:rowId xmlns:a16="http://schemas.microsoft.com/office/drawing/2014/main" val="789285580"/>
                  </a:ext>
                </a:extLst>
              </a:tr>
            </a:tbl>
          </a:graphicData>
        </a:graphic>
      </p:graphicFrame>
    </p:spTree>
    <p:extLst>
      <p:ext uri="{BB962C8B-B14F-4D97-AF65-F5344CB8AC3E}">
        <p14:creationId xmlns:p14="http://schemas.microsoft.com/office/powerpoint/2010/main" val="412848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9965A4A-E55D-4072-A113-EC4B0721ED59}"/>
              </a:ext>
            </a:extLst>
          </p:cNvPr>
          <p:cNvGraphicFramePr>
            <a:graphicFrameLocks noGrp="1"/>
          </p:cNvGraphicFramePr>
          <p:nvPr>
            <p:extLst>
              <p:ext uri="{D42A27DB-BD31-4B8C-83A1-F6EECF244321}">
                <p14:modId xmlns:p14="http://schemas.microsoft.com/office/powerpoint/2010/main" val="2495184150"/>
              </p:ext>
            </p:extLst>
          </p:nvPr>
        </p:nvGraphicFramePr>
        <p:xfrm>
          <a:off x="0" y="0"/>
          <a:ext cx="12192000" cy="6789906"/>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1043900978"/>
                    </a:ext>
                  </a:extLst>
                </a:gridCol>
                <a:gridCol w="6096000">
                  <a:extLst>
                    <a:ext uri="{9D8B030D-6E8A-4147-A177-3AD203B41FA5}">
                      <a16:colId xmlns:a16="http://schemas.microsoft.com/office/drawing/2014/main" val="840414680"/>
                    </a:ext>
                  </a:extLst>
                </a:gridCol>
              </a:tblGrid>
              <a:tr h="3603436">
                <a:tc>
                  <a:txBody>
                    <a:bodyPr/>
                    <a:lstStyle/>
                    <a:p>
                      <a:pPr marL="0" marR="0" algn="ctr">
                        <a:lnSpc>
                          <a:spcPct val="115000"/>
                        </a:lnSpc>
                        <a:spcBef>
                          <a:spcPts val="0"/>
                        </a:spcBef>
                        <a:spcAft>
                          <a:spcPts val="0"/>
                        </a:spcAft>
                      </a:pPr>
                      <a:r>
                        <a:rPr lang="en-US" sz="1000">
                          <a:effectLst/>
                        </a:rPr>
                        <a:t>Boot Camp</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29014" marB="29014" anchor="ctr"/>
                </a:tc>
                <a:tc>
                  <a:txBody>
                    <a:bodyPr/>
                    <a:lstStyle/>
                    <a:p>
                      <a:pPr marL="0" marR="0">
                        <a:lnSpc>
                          <a:spcPct val="115000"/>
                        </a:lnSpc>
                        <a:spcBef>
                          <a:spcPts val="0"/>
                        </a:spcBef>
                        <a:spcAft>
                          <a:spcPts val="0"/>
                        </a:spcAft>
                      </a:pPr>
                      <a:r>
                        <a:rPr lang="en-US" sz="1000">
                          <a:effectLst/>
                        </a:rPr>
                        <a:t>Boot Camp is a Mac OS feature that allows an Apple device to install the Microsoft Windows OS. Boot Camp makes installing Windows a very simple process by using the Boot Camp Assistant app. The Boot Camp Assistant: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Automatically creates a BOOTCAMP partition on the hard drive and prepares it for installing Windows.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Reboots the system and starts the Windows install process from the selected installation media.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Creates a Boot Camp system tray icon in both Mac OS and the Windows installation to switch between the Windows and Mac OS installation.</a:t>
                      </a:r>
                    </a:p>
                    <a:p>
                      <a:pPr marL="0" marR="0">
                        <a:lnSpc>
                          <a:spcPct val="115000"/>
                        </a:lnSpc>
                        <a:spcBef>
                          <a:spcPts val="0"/>
                        </a:spcBef>
                        <a:spcAft>
                          <a:spcPts val="1000"/>
                        </a:spcAft>
                      </a:pPr>
                      <a:r>
                        <a:rPr lang="en-US" sz="1000">
                          <a:effectLst/>
                        </a:rPr>
                        <a:t>Boot Camp has the following system requirements: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Intel-based Mac</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Installation media containing 64-bit version of Windows 8 or later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55 GB of free space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58028" marB="58028" anchor="ctr"/>
                </a:tc>
                <a:extLst>
                  <a:ext uri="{0D108BD9-81ED-4DB2-BD59-A6C34878D82A}">
                    <a16:rowId xmlns:a16="http://schemas.microsoft.com/office/drawing/2014/main" val="3476597957"/>
                  </a:ext>
                </a:extLst>
              </a:tr>
              <a:tr h="1367333">
                <a:tc>
                  <a:txBody>
                    <a:bodyPr/>
                    <a:lstStyle/>
                    <a:p>
                      <a:pPr marL="0" marR="0" algn="ctr">
                        <a:lnSpc>
                          <a:spcPct val="115000"/>
                        </a:lnSpc>
                        <a:spcBef>
                          <a:spcPts val="0"/>
                        </a:spcBef>
                        <a:spcAft>
                          <a:spcPts val="0"/>
                        </a:spcAft>
                      </a:pPr>
                      <a:r>
                        <a:rPr lang="en-US" sz="1000">
                          <a:effectLst/>
                        </a:rPr>
                        <a:t>System Preferences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29014" marB="29014" anchor="ctr"/>
                </a:tc>
                <a:tc>
                  <a:txBody>
                    <a:bodyPr/>
                    <a:lstStyle/>
                    <a:p>
                      <a:pPr marL="0" marR="0">
                        <a:lnSpc>
                          <a:spcPct val="115000"/>
                        </a:lnSpc>
                        <a:spcBef>
                          <a:spcPts val="0"/>
                        </a:spcBef>
                        <a:spcAft>
                          <a:spcPts val="0"/>
                        </a:spcAft>
                      </a:pPr>
                      <a:r>
                        <a:rPr lang="en-US" sz="1000">
                          <a:effectLst/>
                        </a:rPr>
                        <a:t>System Preferences is the utility used to change settings for nearly every aspect of Mac OS.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Settings are grouped by category and can be accessed by selecting the category icon.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Each category has multiple tabs or dialogs that are used to change different system settings.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a:effectLst/>
                        </a:rPr>
                        <a:t>The search box can be used to search for the location of a specific setting.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58028" marB="58028" anchor="ctr"/>
                </a:tc>
                <a:extLst>
                  <a:ext uri="{0D108BD9-81ED-4DB2-BD59-A6C34878D82A}">
                    <a16:rowId xmlns:a16="http://schemas.microsoft.com/office/drawing/2014/main" val="956237938"/>
                  </a:ext>
                </a:extLst>
              </a:tr>
              <a:tr h="1819137">
                <a:tc>
                  <a:txBody>
                    <a:bodyPr/>
                    <a:lstStyle/>
                    <a:p>
                      <a:pPr marL="0" marR="0" algn="ctr">
                        <a:lnSpc>
                          <a:spcPct val="115000"/>
                        </a:lnSpc>
                        <a:spcBef>
                          <a:spcPts val="0"/>
                        </a:spcBef>
                        <a:spcAft>
                          <a:spcPts val="0"/>
                        </a:spcAft>
                      </a:pPr>
                      <a:r>
                        <a:rPr lang="en-US" sz="1000">
                          <a:effectLst/>
                        </a:rPr>
                        <a:t>Mission Control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29014" marB="29014" anchor="ctr"/>
                </a:tc>
                <a:tc>
                  <a:txBody>
                    <a:bodyPr/>
                    <a:lstStyle/>
                    <a:p>
                      <a:pPr marL="0" marR="0">
                        <a:lnSpc>
                          <a:spcPct val="115000"/>
                        </a:lnSpc>
                        <a:spcBef>
                          <a:spcPts val="0"/>
                        </a:spcBef>
                        <a:spcAft>
                          <a:spcPts val="0"/>
                        </a:spcAft>
                      </a:pPr>
                      <a:r>
                        <a:rPr lang="en-US" sz="1000" dirty="0">
                          <a:effectLst/>
                        </a:rPr>
                        <a:t>Mission Control is a desktop and windows management utility used to access several Mac OS features.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Multiple Desktops - At the top of Mission Control is the Multiple Desktops feature that is used to manage and navigate between multiple desktops.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All Windows - When activated, Mission Control tiles all application windows on the screen and groups multiple windows from the same application together.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dirty="0">
                          <a:effectLst/>
                        </a:rPr>
                        <a:t>Dashboard - From Mission Control, the Dashboard containing Mac OS widgets can be accessed.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6055" marR="116055" marT="58028" marB="58028" anchor="ctr"/>
                </a:tc>
                <a:extLst>
                  <a:ext uri="{0D108BD9-81ED-4DB2-BD59-A6C34878D82A}">
                    <a16:rowId xmlns:a16="http://schemas.microsoft.com/office/drawing/2014/main" val="3274446337"/>
                  </a:ext>
                </a:extLst>
              </a:tr>
            </a:tbl>
          </a:graphicData>
        </a:graphic>
      </p:graphicFrame>
    </p:spTree>
    <p:extLst>
      <p:ext uri="{BB962C8B-B14F-4D97-AF65-F5344CB8AC3E}">
        <p14:creationId xmlns:p14="http://schemas.microsoft.com/office/powerpoint/2010/main" val="3244049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3671502-6EE1-44F9-AFE6-53343572D0A1}"/>
              </a:ext>
            </a:extLst>
          </p:cNvPr>
          <p:cNvGraphicFramePr>
            <a:graphicFrameLocks noGrp="1"/>
          </p:cNvGraphicFramePr>
          <p:nvPr>
            <p:extLst>
              <p:ext uri="{D42A27DB-BD31-4B8C-83A1-F6EECF244321}">
                <p14:modId xmlns:p14="http://schemas.microsoft.com/office/powerpoint/2010/main" val="3901167021"/>
              </p:ext>
            </p:extLst>
          </p:nvPr>
        </p:nvGraphicFramePr>
        <p:xfrm>
          <a:off x="0" y="0"/>
          <a:ext cx="12192000" cy="6936334"/>
        </p:xfrm>
        <a:graphic>
          <a:graphicData uri="http://schemas.openxmlformats.org/drawingml/2006/table">
            <a:tbl>
              <a:tblPr firstRow="1" firstCol="1" bandRow="1">
                <a:tableStyleId>{5C22544A-7EE6-4342-B048-85BDC9FD1C3A}</a:tableStyleId>
              </a:tblPr>
              <a:tblGrid>
                <a:gridCol w="6096000">
                  <a:extLst>
                    <a:ext uri="{9D8B030D-6E8A-4147-A177-3AD203B41FA5}">
                      <a16:colId xmlns:a16="http://schemas.microsoft.com/office/drawing/2014/main" val="3297366066"/>
                    </a:ext>
                  </a:extLst>
                </a:gridCol>
                <a:gridCol w="6096000">
                  <a:extLst>
                    <a:ext uri="{9D8B030D-6E8A-4147-A177-3AD203B41FA5}">
                      <a16:colId xmlns:a16="http://schemas.microsoft.com/office/drawing/2014/main" val="2845065581"/>
                    </a:ext>
                  </a:extLst>
                </a:gridCol>
              </a:tblGrid>
              <a:tr h="2335866">
                <a:tc>
                  <a:txBody>
                    <a:bodyPr/>
                    <a:lstStyle/>
                    <a:p>
                      <a:pPr marL="0" marR="0" algn="ctr">
                        <a:lnSpc>
                          <a:spcPct val="115000"/>
                        </a:lnSpc>
                        <a:spcBef>
                          <a:spcPts val="0"/>
                        </a:spcBef>
                        <a:spcAft>
                          <a:spcPts val="0"/>
                        </a:spcAft>
                      </a:pPr>
                      <a:r>
                        <a:rPr lang="en-US" sz="1050">
                          <a:effectLst/>
                        </a:rPr>
                        <a:t>Keychain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29416" marB="29416" anchor="ctr"/>
                </a:tc>
                <a:tc>
                  <a:txBody>
                    <a:bodyPr/>
                    <a:lstStyle/>
                    <a:p>
                      <a:pPr marL="0" marR="0">
                        <a:lnSpc>
                          <a:spcPct val="115000"/>
                        </a:lnSpc>
                        <a:spcBef>
                          <a:spcPts val="0"/>
                        </a:spcBef>
                        <a:spcAft>
                          <a:spcPts val="0"/>
                        </a:spcAft>
                      </a:pPr>
                      <a:r>
                        <a:rPr lang="en-US" sz="1050">
                          <a:effectLst/>
                        </a:rPr>
                        <a:t>Keychain is Mac OS's password management utility. Keychain can hold password-protected data for the following categories: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Passwords (including passwords for websites, system logins, wireless networks, encrypted disks)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Private keys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Certificates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Secure notes</a:t>
                      </a:r>
                    </a:p>
                    <a:p>
                      <a:pPr marL="0" marR="0">
                        <a:lnSpc>
                          <a:spcPct val="115000"/>
                        </a:lnSpc>
                        <a:spcBef>
                          <a:spcPts val="0"/>
                        </a:spcBef>
                        <a:spcAft>
                          <a:spcPts val="600"/>
                        </a:spcAft>
                      </a:pPr>
                      <a:r>
                        <a:rPr lang="en-US" sz="1050">
                          <a:effectLst/>
                        </a:rPr>
                        <a:t>In order to access information contained in Keychain, the system administrator password must be provided.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58833" marB="58833" anchor="ctr"/>
                </a:tc>
                <a:extLst>
                  <a:ext uri="{0D108BD9-81ED-4DB2-BD59-A6C34878D82A}">
                    <a16:rowId xmlns:a16="http://schemas.microsoft.com/office/drawing/2014/main" val="1547336234"/>
                  </a:ext>
                </a:extLst>
              </a:tr>
              <a:tr h="802831">
                <a:tc>
                  <a:txBody>
                    <a:bodyPr/>
                    <a:lstStyle/>
                    <a:p>
                      <a:pPr marL="0" marR="0" algn="ctr">
                        <a:lnSpc>
                          <a:spcPct val="115000"/>
                        </a:lnSpc>
                        <a:spcBef>
                          <a:spcPts val="0"/>
                        </a:spcBef>
                        <a:spcAft>
                          <a:spcPts val="0"/>
                        </a:spcAft>
                      </a:pPr>
                      <a:r>
                        <a:rPr lang="en-US" sz="1050">
                          <a:effectLst/>
                        </a:rPr>
                        <a:t>Spotlight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29416" marB="29416" anchor="ctr"/>
                </a:tc>
                <a:tc>
                  <a:txBody>
                    <a:bodyPr/>
                    <a:lstStyle/>
                    <a:p>
                      <a:pPr marL="0" marR="0">
                        <a:lnSpc>
                          <a:spcPct val="115000"/>
                        </a:lnSpc>
                        <a:spcBef>
                          <a:spcPts val="0"/>
                        </a:spcBef>
                        <a:spcAft>
                          <a:spcPts val="0"/>
                        </a:spcAft>
                      </a:pPr>
                      <a:r>
                        <a:rPr lang="en-US" sz="1050">
                          <a:effectLst/>
                        </a:rPr>
                        <a:t>Spotlight is an indexing utility that can perform system-wide searches to locate folders, files, apps, and internet results that contain the specified search phrase. Spotlight is access pressing Command(⌘)+Spacebar or by selecting the Spotlight icon on the Status menu.</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58833" marB="58833" anchor="ctr"/>
                </a:tc>
                <a:extLst>
                  <a:ext uri="{0D108BD9-81ED-4DB2-BD59-A6C34878D82A}">
                    <a16:rowId xmlns:a16="http://schemas.microsoft.com/office/drawing/2014/main" val="1447030385"/>
                  </a:ext>
                </a:extLst>
              </a:tr>
              <a:tr h="1791574">
                <a:tc>
                  <a:txBody>
                    <a:bodyPr/>
                    <a:lstStyle/>
                    <a:p>
                      <a:pPr marL="0" marR="0" algn="ctr">
                        <a:lnSpc>
                          <a:spcPct val="115000"/>
                        </a:lnSpc>
                        <a:spcBef>
                          <a:spcPts val="0"/>
                        </a:spcBef>
                        <a:spcAft>
                          <a:spcPts val="0"/>
                        </a:spcAft>
                      </a:pPr>
                      <a:r>
                        <a:rPr lang="en-US" sz="1050">
                          <a:effectLst/>
                        </a:rPr>
                        <a:t>Dock</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29416" marB="29416" anchor="ctr"/>
                </a:tc>
                <a:tc>
                  <a:txBody>
                    <a:bodyPr/>
                    <a:lstStyle/>
                    <a:p>
                      <a:pPr marL="0" marR="0">
                        <a:lnSpc>
                          <a:spcPct val="115000"/>
                        </a:lnSpc>
                        <a:spcBef>
                          <a:spcPts val="0"/>
                        </a:spcBef>
                        <a:spcAft>
                          <a:spcPts val="0"/>
                        </a:spcAft>
                      </a:pPr>
                      <a:r>
                        <a:rPr lang="en-US" sz="1050">
                          <a:effectLst/>
                        </a:rPr>
                        <a:t>The Dock is the main taskbar in Mac OS. The Dock is used to launch apps, switch between running apps, access the Trash, and access specific folders.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Dock settings can be accessed in System Preferences or by right-clicking the Dock and selecting Dock Preferences.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Apps and folders can be pinned to the Dock for quick access.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a:effectLst/>
                        </a:rPr>
                        <a:t>Running apps on the Dock have an illuminated dot below them.</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58833" marB="58833" anchor="ctr"/>
                </a:tc>
                <a:extLst>
                  <a:ext uri="{0D108BD9-81ED-4DB2-BD59-A6C34878D82A}">
                    <a16:rowId xmlns:a16="http://schemas.microsoft.com/office/drawing/2014/main" val="1048878019"/>
                  </a:ext>
                </a:extLst>
              </a:tr>
              <a:tr h="580605">
                <a:tc>
                  <a:txBody>
                    <a:bodyPr/>
                    <a:lstStyle/>
                    <a:p>
                      <a:pPr marL="0" marR="0" algn="ctr">
                        <a:lnSpc>
                          <a:spcPct val="115000"/>
                        </a:lnSpc>
                        <a:spcBef>
                          <a:spcPts val="0"/>
                        </a:spcBef>
                        <a:spcAft>
                          <a:spcPts val="0"/>
                        </a:spcAft>
                      </a:pPr>
                      <a:r>
                        <a:rPr lang="en-US" sz="1050">
                          <a:effectLst/>
                        </a:rPr>
                        <a:t>Force Quit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29416" marB="29416" anchor="ctr"/>
                </a:tc>
                <a:tc>
                  <a:txBody>
                    <a:bodyPr/>
                    <a:lstStyle/>
                    <a:p>
                      <a:pPr marL="0" marR="0">
                        <a:lnSpc>
                          <a:spcPct val="115000"/>
                        </a:lnSpc>
                        <a:spcBef>
                          <a:spcPts val="0"/>
                        </a:spcBef>
                        <a:spcAft>
                          <a:spcPts val="0"/>
                        </a:spcAft>
                      </a:pPr>
                      <a:r>
                        <a:rPr lang="en-US" sz="1050">
                          <a:effectLst/>
                        </a:rPr>
                        <a:t>Force Quit is used to stop non-responsive processes and applications. It can also be used to restart the Finder service. Force Quit can be accessed from the Apple menu or the keyboard shortcut Command+Option+Esc.</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58833" marB="58833" anchor="ctr"/>
                </a:tc>
                <a:extLst>
                  <a:ext uri="{0D108BD9-81ED-4DB2-BD59-A6C34878D82A}">
                    <a16:rowId xmlns:a16="http://schemas.microsoft.com/office/drawing/2014/main" val="3759813341"/>
                  </a:ext>
                </a:extLst>
              </a:tr>
              <a:tr h="1347123">
                <a:tc>
                  <a:txBody>
                    <a:bodyPr/>
                    <a:lstStyle/>
                    <a:p>
                      <a:pPr marL="0" marR="0" algn="ctr">
                        <a:lnSpc>
                          <a:spcPct val="115000"/>
                        </a:lnSpc>
                        <a:spcBef>
                          <a:spcPts val="0"/>
                        </a:spcBef>
                        <a:spcAft>
                          <a:spcPts val="0"/>
                        </a:spcAft>
                      </a:pPr>
                      <a:r>
                        <a:rPr lang="en-US" sz="1050">
                          <a:effectLst/>
                        </a:rPr>
                        <a:t>Terminal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29416" marB="29416" anchor="ctr"/>
                </a:tc>
                <a:tc>
                  <a:txBody>
                    <a:bodyPr/>
                    <a:lstStyle/>
                    <a:p>
                      <a:pPr marL="0" marR="0">
                        <a:lnSpc>
                          <a:spcPct val="115000"/>
                        </a:lnSpc>
                        <a:spcBef>
                          <a:spcPts val="0"/>
                        </a:spcBef>
                        <a:spcAft>
                          <a:spcPts val="0"/>
                        </a:spcAft>
                      </a:pPr>
                      <a:r>
                        <a:rPr lang="en-US" sz="1050" dirty="0">
                          <a:effectLst/>
                        </a:rPr>
                        <a:t>Terminal is Mac OS's command line interface utility. It is similar to the terminal used in Linux systems. Terminal: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Uses many of the same commands as the Linux terminal.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Can be used to perform system management tasks, such as deleting files, changing permissions, etc.</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50" dirty="0">
                          <a:effectLst/>
                        </a:rPr>
                        <a:t>Is an excellent troubleshooting tool.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17665" marR="117665" marT="58833" marB="58833" anchor="ctr"/>
                </a:tc>
                <a:extLst>
                  <a:ext uri="{0D108BD9-81ED-4DB2-BD59-A6C34878D82A}">
                    <a16:rowId xmlns:a16="http://schemas.microsoft.com/office/drawing/2014/main" val="3642746678"/>
                  </a:ext>
                </a:extLst>
              </a:tr>
            </a:tbl>
          </a:graphicData>
        </a:graphic>
      </p:graphicFrame>
    </p:spTree>
    <p:extLst>
      <p:ext uri="{BB962C8B-B14F-4D97-AF65-F5344CB8AC3E}">
        <p14:creationId xmlns:p14="http://schemas.microsoft.com/office/powerpoint/2010/main" val="2702023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4133</Words>
  <Application>Microsoft Office PowerPoint</Application>
  <PresentationFormat>Widescreen</PresentationFormat>
  <Paragraphs>373</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Courier New</vt:lpstr>
      <vt:lpstr>Open Sans</vt:lpstr>
      <vt:lpstr>Symbol</vt:lpstr>
      <vt:lpstr>Office Theme</vt:lpstr>
      <vt:lpstr>Week 1</vt:lpstr>
      <vt:lpstr>Command 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MAC Special Keys</vt:lpstr>
      <vt:lpstr>PowerPoint Presentation</vt:lpstr>
      <vt:lpstr>PowerPoint Presentation</vt:lpstr>
      <vt:lpstr>HVAC – Interference</vt:lpstr>
      <vt:lpstr>PowerPoint Presentation</vt:lpstr>
      <vt:lpstr>PowerPoint Presentation</vt:lpstr>
      <vt:lpstr>Power Conditions and Devices</vt:lpstr>
      <vt:lpstr>Uninterruptable Power Supply</vt:lpstr>
      <vt:lpstr>Troubleshooting Steps</vt:lpstr>
      <vt:lpstr>Troubleshooting Steps</vt:lpstr>
      <vt:lpstr>Processor Selection</vt:lpstr>
      <vt:lpstr>Processor Selection</vt:lpstr>
      <vt:lpstr>Processor Selection</vt:lpstr>
      <vt:lpstr>Processor Socket</vt:lpstr>
      <vt:lpstr>Sound Card File Types</vt:lpstr>
      <vt:lpstr>Configure a Sound Card</vt:lpstr>
      <vt:lpstr>End of Week 1 – 101B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Thomas Stangl</dc:creator>
  <cp:lastModifiedBy>Thomas Stangl</cp:lastModifiedBy>
  <cp:revision>2</cp:revision>
  <dcterms:created xsi:type="dcterms:W3CDTF">2019-03-25T19:25:36Z</dcterms:created>
  <dcterms:modified xsi:type="dcterms:W3CDTF">2019-04-13T05:20:00Z</dcterms:modified>
</cp:coreProperties>
</file>