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9" r:id="rId3"/>
    <p:sldId id="320" r:id="rId4"/>
    <p:sldId id="327" r:id="rId5"/>
    <p:sldId id="328" r:id="rId6"/>
    <p:sldId id="329" r:id="rId7"/>
    <p:sldId id="330" r:id="rId8"/>
    <p:sldId id="331" r:id="rId9"/>
    <p:sldId id="332" r:id="rId10"/>
    <p:sldId id="322" r:id="rId11"/>
    <p:sldId id="321" r:id="rId12"/>
    <p:sldId id="313" r:id="rId13"/>
    <p:sldId id="323" r:id="rId14"/>
    <p:sldId id="314" r:id="rId15"/>
    <p:sldId id="302" r:id="rId16"/>
    <p:sldId id="296" r:id="rId17"/>
    <p:sldId id="257" r:id="rId18"/>
    <p:sldId id="297" r:id="rId19"/>
    <p:sldId id="303" r:id="rId20"/>
    <p:sldId id="315" r:id="rId21"/>
    <p:sldId id="316" r:id="rId22"/>
    <p:sldId id="317" r:id="rId23"/>
    <p:sldId id="304" r:id="rId24"/>
    <p:sldId id="305" r:id="rId25"/>
    <p:sldId id="258" r:id="rId26"/>
    <p:sldId id="261" r:id="rId27"/>
    <p:sldId id="318" r:id="rId28"/>
    <p:sldId id="262" r:id="rId29"/>
    <p:sldId id="263" r:id="rId30"/>
    <p:sldId id="306" r:id="rId31"/>
    <p:sldId id="325" r:id="rId32"/>
    <p:sldId id="264" r:id="rId33"/>
    <p:sldId id="265" r:id="rId34"/>
    <p:sldId id="266" r:id="rId35"/>
    <p:sldId id="294" r:id="rId36"/>
    <p:sldId id="295" r:id="rId37"/>
    <p:sldId id="267" r:id="rId38"/>
    <p:sldId id="268" r:id="rId39"/>
    <p:sldId id="326" r:id="rId40"/>
    <p:sldId id="301" r:id="rId41"/>
    <p:sldId id="273" r:id="rId42"/>
    <p:sldId id="274" r:id="rId43"/>
    <p:sldId id="309" r:id="rId44"/>
    <p:sldId id="275" r:id="rId45"/>
    <p:sldId id="276" r:id="rId46"/>
    <p:sldId id="277" r:id="rId47"/>
    <p:sldId id="278" r:id="rId48"/>
    <p:sldId id="279" r:id="rId49"/>
    <p:sldId id="308" r:id="rId50"/>
    <p:sldId id="282" r:id="rId51"/>
    <p:sldId id="284" r:id="rId52"/>
    <p:sldId id="285" r:id="rId53"/>
    <p:sldId id="288" r:id="rId54"/>
    <p:sldId id="289" r:id="rId55"/>
    <p:sldId id="310" r:id="rId56"/>
    <p:sldId id="290" r:id="rId57"/>
    <p:sldId id="29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F910A5-540A-4C22-BDB8-392FDFFC44F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142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F910A5-540A-4C22-BDB8-392FDFFC44F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134975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F910A5-540A-4C22-BDB8-392FDFFC44F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424284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F910A5-540A-4C22-BDB8-392FDFFC44F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78735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F910A5-540A-4C22-BDB8-392FDFFC44F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4267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F910A5-540A-4C22-BDB8-392FDFFC44F5}"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46268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F910A5-540A-4C22-BDB8-392FDFFC44F5}"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219109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F910A5-540A-4C22-BDB8-392FDFFC44F5}"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43233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910A5-540A-4C22-BDB8-392FDFFC44F5}" type="datetimeFigureOut">
              <a:rPr lang="en-US" smtClean="0"/>
              <a:pPr/>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278824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F910A5-540A-4C22-BDB8-392FDFFC44F5}"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258989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F910A5-540A-4C22-BDB8-392FDFFC44F5}"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03480-9332-4ABC-B4FD-C42282A8AAF2}" type="slidenum">
              <a:rPr lang="en-US" smtClean="0"/>
              <a:pPr/>
              <a:t>‹#›</a:t>
            </a:fld>
            <a:endParaRPr lang="en-US"/>
          </a:p>
        </p:txBody>
      </p:sp>
    </p:spTree>
    <p:extLst>
      <p:ext uri="{BB962C8B-B14F-4D97-AF65-F5344CB8AC3E}">
        <p14:creationId xmlns:p14="http://schemas.microsoft.com/office/powerpoint/2010/main" val="9831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910A5-540A-4C22-BDB8-392FDFFC44F5}" type="datetimeFigureOut">
              <a:rPr lang="en-US" smtClean="0"/>
              <a:pPr/>
              <a:t>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03480-9332-4ABC-B4FD-C42282A8AAF2}" type="slidenum">
              <a:rPr lang="en-US" smtClean="0"/>
              <a:pPr/>
              <a:t>‹#›</a:t>
            </a:fld>
            <a:endParaRPr lang="en-US"/>
          </a:p>
        </p:txBody>
      </p:sp>
    </p:spTree>
    <p:extLst>
      <p:ext uri="{BB962C8B-B14F-4D97-AF65-F5344CB8AC3E}">
        <p14:creationId xmlns:p14="http://schemas.microsoft.com/office/powerpoint/2010/main" val="3193063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www.citethisforme.com/us/citation-generator/apa"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delrosario@ciat.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BhdgvIL7EZ4" TargetMode="External"/><Relationship Id="rId5" Type="http://schemas.openxmlformats.org/officeDocument/2006/relationships/hyperlink" Target="https://youtu.be/BhdgvIL7EZ4" TargetMode="Externa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5t3-OAuJd_Y" TargetMode="Externa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NgG7blfqnfg"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9472" y="290456"/>
            <a:ext cx="1374094" cy="954107"/>
          </a:xfrm>
          <a:prstGeom prst="rect">
            <a:avLst/>
          </a:prstGeom>
          <a:noFill/>
        </p:spPr>
        <p:txBody>
          <a:bodyPr wrap="none" rtlCol="0">
            <a:spAutoFit/>
          </a:bodyPr>
          <a:lstStyle/>
          <a:p>
            <a:pPr algn="ctr"/>
            <a:r>
              <a:rPr lang="en-US" sz="2800" dirty="0"/>
              <a:t>CIAT </a:t>
            </a:r>
          </a:p>
          <a:p>
            <a:pPr algn="ctr"/>
            <a:r>
              <a:rPr lang="en-US" sz="2800" dirty="0"/>
              <a:t>CIS101B</a:t>
            </a:r>
          </a:p>
        </p:txBody>
      </p:sp>
      <p:sp>
        <p:nvSpPr>
          <p:cNvPr id="5" name="TextBox 4"/>
          <p:cNvSpPr txBox="1"/>
          <p:nvPr/>
        </p:nvSpPr>
        <p:spPr>
          <a:xfrm>
            <a:off x="451393" y="1787050"/>
            <a:ext cx="3804491" cy="3416320"/>
          </a:xfrm>
          <a:prstGeom prst="rect">
            <a:avLst/>
          </a:prstGeom>
          <a:noFill/>
        </p:spPr>
        <p:txBody>
          <a:bodyPr wrap="square" rtlCol="0">
            <a:spAutoFit/>
          </a:bodyPr>
          <a:lstStyle/>
          <a:p>
            <a:pPr algn="ctr"/>
            <a:r>
              <a:rPr lang="en-US" sz="3600" dirty="0"/>
              <a:t>Welcome to CIS101B</a:t>
            </a:r>
          </a:p>
          <a:p>
            <a:pPr algn="ctr"/>
            <a:endParaRPr lang="en-US" sz="3600" dirty="0"/>
          </a:p>
          <a:p>
            <a:pPr algn="ctr"/>
            <a:r>
              <a:rPr lang="en-US" sz="3600" dirty="0"/>
              <a:t>Operating Systems</a:t>
            </a:r>
          </a:p>
          <a:p>
            <a:pPr algn="ctr"/>
            <a:endParaRPr lang="en-US" sz="3600" dirty="0"/>
          </a:p>
          <a:p>
            <a:pPr algn="ctr"/>
            <a:endParaRPr lang="en-US" sz="3600" dirty="0"/>
          </a:p>
        </p:txBody>
      </p:sp>
      <p:pic>
        <p:nvPicPr>
          <p:cNvPr id="38913"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9314E4EC-F560-4690-8683-309FD781B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657" y="1548280"/>
            <a:ext cx="7008950" cy="3893861"/>
          </a:xfrm>
          <a:prstGeom prst="rect">
            <a:avLst/>
          </a:prstGeom>
        </p:spPr>
      </p:pic>
    </p:spTree>
    <p:extLst>
      <p:ext uri="{BB962C8B-B14F-4D97-AF65-F5344CB8AC3E}">
        <p14:creationId xmlns:p14="http://schemas.microsoft.com/office/powerpoint/2010/main" val="80884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693866" y="1300718"/>
            <a:ext cx="10402645" cy="461665"/>
          </a:xfrm>
          <a:prstGeom prst="rect">
            <a:avLst/>
          </a:prstGeom>
          <a:noFill/>
        </p:spPr>
        <p:txBody>
          <a:bodyPr wrap="square" rtlCol="0">
            <a:spAutoFit/>
          </a:bodyPr>
          <a:lstStyle/>
          <a:p>
            <a:pPr algn="ctr"/>
            <a:r>
              <a:rPr lang="en-US" sz="2400" b="1" dirty="0"/>
              <a:t>Discussions</a:t>
            </a:r>
          </a:p>
        </p:txBody>
      </p:sp>
      <p:sp>
        <p:nvSpPr>
          <p:cNvPr id="2" name="Slide Number Placeholder 1"/>
          <p:cNvSpPr>
            <a:spLocks noGrp="1"/>
          </p:cNvSpPr>
          <p:nvPr>
            <p:ph type="sldNum" sz="quarter" idx="12"/>
          </p:nvPr>
        </p:nvSpPr>
        <p:spPr/>
        <p:txBody>
          <a:bodyPr/>
          <a:lstStyle/>
          <a:p>
            <a:fld id="{532327B0-9D17-47B2-924E-9AE43063FE29}" type="slidenum">
              <a:rPr lang="en-US" smtClean="0"/>
              <a:pPr/>
              <a:t>10</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pic>
        <p:nvPicPr>
          <p:cNvPr id="3" name="Picture 2">
            <a:extLst>
              <a:ext uri="{FF2B5EF4-FFF2-40B4-BE49-F238E27FC236}">
                <a16:creationId xmlns:a16="http://schemas.microsoft.com/office/drawing/2014/main" xmlns="" id="{B2E8E2AA-43A3-43F1-8827-0B7B1FE00BFA}"/>
              </a:ext>
            </a:extLst>
          </p:cNvPr>
          <p:cNvPicPr>
            <a:picLocks noChangeAspect="1"/>
          </p:cNvPicPr>
          <p:nvPr/>
        </p:nvPicPr>
        <p:blipFill>
          <a:blip r:embed="rId3"/>
          <a:stretch>
            <a:fillRect/>
          </a:stretch>
        </p:blipFill>
        <p:spPr>
          <a:xfrm>
            <a:off x="628112" y="1898327"/>
            <a:ext cx="5048250" cy="3705225"/>
          </a:xfrm>
          <a:prstGeom prst="rect">
            <a:avLst/>
          </a:prstGeom>
        </p:spPr>
      </p:pic>
      <p:pic>
        <p:nvPicPr>
          <p:cNvPr id="8" name="Picture 7">
            <a:extLst>
              <a:ext uri="{FF2B5EF4-FFF2-40B4-BE49-F238E27FC236}">
                <a16:creationId xmlns:a16="http://schemas.microsoft.com/office/drawing/2014/main" xmlns="" id="{66047885-737F-43CA-A336-C8C464853D2B}"/>
              </a:ext>
            </a:extLst>
          </p:cNvPr>
          <p:cNvPicPr>
            <a:picLocks noChangeAspect="1"/>
          </p:cNvPicPr>
          <p:nvPr/>
        </p:nvPicPr>
        <p:blipFill>
          <a:blip r:embed="rId4"/>
          <a:stretch>
            <a:fillRect/>
          </a:stretch>
        </p:blipFill>
        <p:spPr>
          <a:xfrm>
            <a:off x="6372225" y="1920272"/>
            <a:ext cx="4476750" cy="3705225"/>
          </a:xfrm>
          <a:prstGeom prst="rect">
            <a:avLst/>
          </a:prstGeom>
        </p:spPr>
      </p:pic>
      <p:sp>
        <p:nvSpPr>
          <p:cNvPr id="9" name="Rectangle 8">
            <a:extLst>
              <a:ext uri="{FF2B5EF4-FFF2-40B4-BE49-F238E27FC236}">
                <a16:creationId xmlns:a16="http://schemas.microsoft.com/office/drawing/2014/main" xmlns="" id="{375BDC87-6C17-4833-999C-23863F2E2171}"/>
              </a:ext>
            </a:extLst>
          </p:cNvPr>
          <p:cNvSpPr/>
          <p:nvPr/>
        </p:nvSpPr>
        <p:spPr>
          <a:xfrm>
            <a:off x="794223" y="5806257"/>
            <a:ext cx="5578002" cy="369332"/>
          </a:xfrm>
          <a:prstGeom prst="rect">
            <a:avLst/>
          </a:prstGeom>
        </p:spPr>
        <p:txBody>
          <a:bodyPr wrap="none">
            <a:spAutoFit/>
          </a:bodyPr>
          <a:lstStyle/>
          <a:p>
            <a:r>
              <a:rPr lang="en-US" dirty="0">
                <a:hlinkClick r:id="rId5"/>
              </a:rPr>
              <a:t>http://www.citethisforme.com/us/citation-generator/apa</a:t>
            </a:r>
            <a:r>
              <a:rPr lang="en-US" dirty="0"/>
              <a:t> </a:t>
            </a:r>
          </a:p>
        </p:txBody>
      </p:sp>
      <p:sp>
        <p:nvSpPr>
          <p:cNvPr id="10" name="TextBox 9">
            <a:extLst>
              <a:ext uri="{FF2B5EF4-FFF2-40B4-BE49-F238E27FC236}">
                <a16:creationId xmlns:a16="http://schemas.microsoft.com/office/drawing/2014/main" xmlns="" id="{97EE4C3C-7273-4005-B5E9-8BFA7770F2DD}"/>
              </a:ext>
            </a:extLst>
          </p:cNvPr>
          <p:cNvSpPr txBox="1"/>
          <p:nvPr/>
        </p:nvSpPr>
        <p:spPr>
          <a:xfrm>
            <a:off x="4744124" y="215153"/>
            <a:ext cx="2302136" cy="523220"/>
          </a:xfrm>
          <a:prstGeom prst="rect">
            <a:avLst/>
          </a:prstGeom>
          <a:noFill/>
        </p:spPr>
        <p:txBody>
          <a:bodyPr wrap="square" rtlCol="0">
            <a:spAutoFit/>
          </a:bodyPr>
          <a:lstStyle/>
          <a:p>
            <a:pPr algn="ctr"/>
            <a:r>
              <a:rPr lang="en-US" sz="2800" dirty="0"/>
              <a:t>CIAT CIS101B</a:t>
            </a:r>
          </a:p>
        </p:txBody>
      </p:sp>
      <p:sp>
        <p:nvSpPr>
          <p:cNvPr id="11" name="TextBox 10">
            <a:extLst>
              <a:ext uri="{FF2B5EF4-FFF2-40B4-BE49-F238E27FC236}">
                <a16:creationId xmlns:a16="http://schemas.microsoft.com/office/drawing/2014/main" xmlns="" id="{959D9F21-09AF-4C18-A8AD-9AA33615D349}"/>
              </a:ext>
            </a:extLst>
          </p:cNvPr>
          <p:cNvSpPr txBox="1"/>
          <p:nvPr/>
        </p:nvSpPr>
        <p:spPr>
          <a:xfrm>
            <a:off x="4447836" y="727275"/>
            <a:ext cx="2894703" cy="523220"/>
          </a:xfrm>
          <a:prstGeom prst="rect">
            <a:avLst/>
          </a:prstGeom>
          <a:noFill/>
        </p:spPr>
        <p:txBody>
          <a:bodyPr wrap="none" rtlCol="0">
            <a:spAutoFit/>
          </a:bodyPr>
          <a:lstStyle/>
          <a:p>
            <a:r>
              <a:rPr lang="en-US" sz="2800" dirty="0"/>
              <a:t>Operating Systems</a:t>
            </a:r>
          </a:p>
        </p:txBody>
      </p:sp>
    </p:spTree>
    <p:extLst>
      <p:ext uri="{BB962C8B-B14F-4D97-AF65-F5344CB8AC3E}">
        <p14:creationId xmlns:p14="http://schemas.microsoft.com/office/powerpoint/2010/main" val="420590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889384" y="641554"/>
            <a:ext cx="4011611" cy="523220"/>
          </a:xfrm>
          <a:prstGeom prst="rect">
            <a:avLst/>
          </a:prstGeom>
          <a:noFill/>
        </p:spPr>
        <p:txBody>
          <a:bodyPr wrap="none" rtlCol="0">
            <a:spAutoFit/>
          </a:bodyPr>
          <a:lstStyle/>
          <a:p>
            <a:r>
              <a:rPr lang="en-US" sz="2800" dirty="0"/>
              <a:t>PC Hardware Components</a:t>
            </a:r>
          </a:p>
        </p:txBody>
      </p:sp>
      <p:sp>
        <p:nvSpPr>
          <p:cNvPr id="2" name="Slide Number Placeholder 1"/>
          <p:cNvSpPr>
            <a:spLocks noGrp="1"/>
          </p:cNvSpPr>
          <p:nvPr>
            <p:ph type="sldNum" sz="quarter" idx="12"/>
          </p:nvPr>
        </p:nvSpPr>
        <p:spPr/>
        <p:txBody>
          <a:bodyPr/>
          <a:lstStyle/>
          <a:p>
            <a:fld id="{532327B0-9D17-47B2-924E-9AE43063FE29}" type="slidenum">
              <a:rPr lang="en-US" smtClean="0"/>
              <a:pPr/>
              <a:t>11</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650437" y="11123"/>
            <a:ext cx="2541563" cy="819456"/>
          </a:xfrm>
          <a:prstGeom prst="rect">
            <a:avLst/>
          </a:prstGeom>
          <a:noFill/>
        </p:spPr>
      </p:pic>
      <p:pic>
        <p:nvPicPr>
          <p:cNvPr id="10" name="Picture 9">
            <a:extLst>
              <a:ext uri="{FF2B5EF4-FFF2-40B4-BE49-F238E27FC236}">
                <a16:creationId xmlns:a16="http://schemas.microsoft.com/office/drawing/2014/main" xmlns="" id="{1798D9FC-721B-4824-AC23-860C77F679F2}"/>
              </a:ext>
            </a:extLst>
          </p:cNvPr>
          <p:cNvPicPr>
            <a:picLocks noChangeAspect="1"/>
          </p:cNvPicPr>
          <p:nvPr/>
        </p:nvPicPr>
        <p:blipFill rotWithShape="1">
          <a:blip r:embed="rId3"/>
          <a:srcRect l="9231" t="14279" r="67000" b="33646"/>
          <a:stretch/>
        </p:blipFill>
        <p:spPr>
          <a:xfrm>
            <a:off x="1341320" y="707443"/>
            <a:ext cx="8309117" cy="5983102"/>
          </a:xfrm>
          <a:prstGeom prst="rect">
            <a:avLst/>
          </a:prstGeom>
        </p:spPr>
      </p:pic>
      <p:sp>
        <p:nvSpPr>
          <p:cNvPr id="8" name="TextBox 7">
            <a:extLst>
              <a:ext uri="{FF2B5EF4-FFF2-40B4-BE49-F238E27FC236}">
                <a16:creationId xmlns:a16="http://schemas.microsoft.com/office/drawing/2014/main" xmlns="" id="{21EAB8E4-9278-405D-B5D5-0B2EFDB2707A}"/>
              </a:ext>
            </a:extLst>
          </p:cNvPr>
          <p:cNvSpPr txBox="1"/>
          <p:nvPr/>
        </p:nvSpPr>
        <p:spPr>
          <a:xfrm>
            <a:off x="4744124" y="215153"/>
            <a:ext cx="2302136" cy="523220"/>
          </a:xfrm>
          <a:prstGeom prst="rect">
            <a:avLst/>
          </a:prstGeom>
          <a:noFill/>
        </p:spPr>
        <p:txBody>
          <a:bodyPr wrap="square" rtlCol="0">
            <a:spAutoFit/>
          </a:bodyPr>
          <a:lstStyle/>
          <a:p>
            <a:pPr algn="ctr"/>
            <a:r>
              <a:rPr lang="en-US" sz="2800" dirty="0"/>
              <a:t>CIAT CIS101B</a:t>
            </a:r>
          </a:p>
        </p:txBody>
      </p:sp>
    </p:spTree>
    <p:extLst>
      <p:ext uri="{BB962C8B-B14F-4D97-AF65-F5344CB8AC3E}">
        <p14:creationId xmlns:p14="http://schemas.microsoft.com/office/powerpoint/2010/main" val="1306600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5039472" y="290456"/>
            <a:ext cx="2091406" cy="523220"/>
          </a:xfrm>
          <a:prstGeom prst="rect">
            <a:avLst/>
          </a:prstGeom>
          <a:noFill/>
        </p:spPr>
        <p:txBody>
          <a:bodyPr wrap="none" rtlCol="0">
            <a:spAutoFit/>
          </a:bodyPr>
          <a:lstStyle/>
          <a:p>
            <a:r>
              <a:rPr lang="en-US" sz="2800" dirty="0"/>
              <a:t>CIAT CIS101B</a:t>
            </a:r>
          </a:p>
        </p:txBody>
      </p:sp>
      <p:pic>
        <p:nvPicPr>
          <p:cNvPr id="38913" name="Picture 1"/>
          <p:cNvPicPr>
            <a:picLocks noChangeAspect="1" noChangeArrowheads="1"/>
          </p:cNvPicPr>
          <p:nvPr/>
        </p:nvPicPr>
        <p:blipFill rotWithShape="1">
          <a:blip r:embed="rId2" cstate="print"/>
          <a:srcRect r="56657" b="6953"/>
          <a:stretch/>
        </p:blipFill>
        <p:spPr bwMode="auto">
          <a:xfrm>
            <a:off x="11248536" y="0"/>
            <a:ext cx="943464" cy="633045"/>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E2E5A6E8-E7A1-439A-9699-24A00A710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8" y="107575"/>
            <a:ext cx="10096378" cy="6560285"/>
          </a:xfrm>
          <a:prstGeom prst="rect">
            <a:avLst/>
          </a:prstGeom>
        </p:spPr>
      </p:pic>
      <p:pic>
        <p:nvPicPr>
          <p:cNvPr id="7" name="Picture 1">
            <a:extLst>
              <a:ext uri="{FF2B5EF4-FFF2-40B4-BE49-F238E27FC236}">
                <a16:creationId xmlns:a16="http://schemas.microsoft.com/office/drawing/2014/main" xmlns="" id="{3C0F6C07-5529-44C1-A304-E055042BB5AE}"/>
              </a:ext>
            </a:extLst>
          </p:cNvPr>
          <p:cNvPicPr>
            <a:picLocks noChangeAspect="1" noChangeArrowheads="1"/>
          </p:cNvPicPr>
          <p:nvPr/>
        </p:nvPicPr>
        <p:blipFill rotWithShape="1">
          <a:blip r:embed="rId2" cstate="print"/>
          <a:srcRect l="45928" b="5098"/>
          <a:stretch/>
        </p:blipFill>
        <p:spPr bwMode="auto">
          <a:xfrm>
            <a:off x="11015003" y="633045"/>
            <a:ext cx="1176997" cy="645662"/>
          </a:xfrm>
          <a:prstGeom prst="rect">
            <a:avLst/>
          </a:prstGeom>
          <a:noFill/>
          <a:ln w="9525">
            <a:noFill/>
            <a:miter lim="800000"/>
            <a:headEnd/>
            <a:tailEnd/>
          </a:ln>
        </p:spPr>
      </p:pic>
    </p:spTree>
    <p:extLst>
      <p:ext uri="{BB962C8B-B14F-4D97-AF65-F5344CB8AC3E}">
        <p14:creationId xmlns:p14="http://schemas.microsoft.com/office/powerpoint/2010/main" val="3244492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693866" y="1300718"/>
            <a:ext cx="10402645" cy="461665"/>
          </a:xfrm>
          <a:prstGeom prst="rect">
            <a:avLst/>
          </a:prstGeom>
          <a:noFill/>
        </p:spPr>
        <p:txBody>
          <a:bodyPr wrap="square" rtlCol="0">
            <a:spAutoFit/>
          </a:bodyPr>
          <a:lstStyle/>
          <a:p>
            <a:pPr algn="ctr"/>
            <a:r>
              <a:rPr lang="en-US" sz="2400" b="1" dirty="0"/>
              <a:t>Discussions</a:t>
            </a:r>
          </a:p>
        </p:txBody>
      </p:sp>
      <p:sp>
        <p:nvSpPr>
          <p:cNvPr id="2" name="Slide Number Placeholder 1"/>
          <p:cNvSpPr>
            <a:spLocks noGrp="1"/>
          </p:cNvSpPr>
          <p:nvPr>
            <p:ph type="sldNum" sz="quarter" idx="12"/>
          </p:nvPr>
        </p:nvSpPr>
        <p:spPr/>
        <p:txBody>
          <a:bodyPr/>
          <a:lstStyle/>
          <a:p>
            <a:fld id="{532327B0-9D17-47B2-924E-9AE43063FE29}" type="slidenum">
              <a:rPr lang="en-US" smtClean="0"/>
              <a:pPr/>
              <a:t>13</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
        <p:nvSpPr>
          <p:cNvPr id="8" name="Rectangle 7">
            <a:extLst>
              <a:ext uri="{FF2B5EF4-FFF2-40B4-BE49-F238E27FC236}">
                <a16:creationId xmlns:a16="http://schemas.microsoft.com/office/drawing/2014/main" xmlns="" id="{D33FD43E-F2DB-4FE4-9D00-82BA29DD3EC2}"/>
              </a:ext>
            </a:extLst>
          </p:cNvPr>
          <p:cNvSpPr/>
          <p:nvPr/>
        </p:nvSpPr>
        <p:spPr>
          <a:xfrm>
            <a:off x="1406614" y="2389025"/>
            <a:ext cx="9689897" cy="646331"/>
          </a:xfrm>
          <a:prstGeom prst="rect">
            <a:avLst/>
          </a:prstGeom>
        </p:spPr>
        <p:txBody>
          <a:bodyPr wrap="none">
            <a:spAutoFit/>
          </a:bodyPr>
          <a:lstStyle/>
          <a:p>
            <a:r>
              <a:rPr lang="en-US" sz="3600" dirty="0">
                <a:solidFill>
                  <a:srgbClr val="002060"/>
                </a:solidFill>
              </a:rPr>
              <a:t>www.citethisforme.com/us/citation-generator/apa</a:t>
            </a:r>
          </a:p>
        </p:txBody>
      </p:sp>
      <p:sp>
        <p:nvSpPr>
          <p:cNvPr id="10" name="TextBox 9">
            <a:extLst>
              <a:ext uri="{FF2B5EF4-FFF2-40B4-BE49-F238E27FC236}">
                <a16:creationId xmlns:a16="http://schemas.microsoft.com/office/drawing/2014/main" xmlns="" id="{F7641821-DC99-4050-B690-75DC8F0A38E9}"/>
              </a:ext>
            </a:extLst>
          </p:cNvPr>
          <p:cNvSpPr txBox="1"/>
          <p:nvPr/>
        </p:nvSpPr>
        <p:spPr>
          <a:xfrm>
            <a:off x="4744124" y="215153"/>
            <a:ext cx="2302136" cy="523220"/>
          </a:xfrm>
          <a:prstGeom prst="rect">
            <a:avLst/>
          </a:prstGeom>
          <a:noFill/>
        </p:spPr>
        <p:txBody>
          <a:bodyPr wrap="square" rtlCol="0">
            <a:spAutoFit/>
          </a:bodyPr>
          <a:lstStyle/>
          <a:p>
            <a:pPr algn="ctr"/>
            <a:r>
              <a:rPr lang="en-US" sz="2800" dirty="0"/>
              <a:t>CIAT CIS101B</a:t>
            </a:r>
          </a:p>
        </p:txBody>
      </p:sp>
      <p:sp>
        <p:nvSpPr>
          <p:cNvPr id="11" name="TextBox 10">
            <a:extLst>
              <a:ext uri="{FF2B5EF4-FFF2-40B4-BE49-F238E27FC236}">
                <a16:creationId xmlns:a16="http://schemas.microsoft.com/office/drawing/2014/main" xmlns="" id="{B80EFE90-40B3-4189-A654-191C020B6AA7}"/>
              </a:ext>
            </a:extLst>
          </p:cNvPr>
          <p:cNvSpPr txBox="1"/>
          <p:nvPr/>
        </p:nvSpPr>
        <p:spPr>
          <a:xfrm>
            <a:off x="4447836" y="727275"/>
            <a:ext cx="2894703" cy="523220"/>
          </a:xfrm>
          <a:prstGeom prst="rect">
            <a:avLst/>
          </a:prstGeom>
          <a:noFill/>
        </p:spPr>
        <p:txBody>
          <a:bodyPr wrap="none" rtlCol="0">
            <a:spAutoFit/>
          </a:bodyPr>
          <a:lstStyle/>
          <a:p>
            <a:r>
              <a:rPr lang="en-US" sz="2800" dirty="0"/>
              <a:t>Operating Systems</a:t>
            </a:r>
          </a:p>
        </p:txBody>
      </p:sp>
    </p:spTree>
    <p:extLst>
      <p:ext uri="{BB962C8B-B14F-4D97-AF65-F5344CB8AC3E}">
        <p14:creationId xmlns:p14="http://schemas.microsoft.com/office/powerpoint/2010/main" val="2900790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2274838"/>
            <a:ext cx="5486400" cy="3416320"/>
          </a:xfrm>
          <a:prstGeom prst="rect">
            <a:avLst/>
          </a:prstGeom>
          <a:noFill/>
        </p:spPr>
        <p:txBody>
          <a:bodyPr wrap="square" rtlCol="0">
            <a:spAutoFit/>
          </a:bodyPr>
          <a:lstStyle/>
          <a:p>
            <a:pPr algn="ctr"/>
            <a:r>
              <a:rPr lang="en-US" sz="3600" dirty="0"/>
              <a:t>Week 1 – Class 1</a:t>
            </a:r>
          </a:p>
          <a:p>
            <a:pPr algn="ctr"/>
            <a:r>
              <a:rPr lang="en-US" sz="3600" dirty="0"/>
              <a:t>Chapter 7</a:t>
            </a:r>
          </a:p>
          <a:p>
            <a:pPr algn="ctr"/>
            <a:r>
              <a:rPr lang="en-US" sz="3600" dirty="0"/>
              <a:t>Printers</a:t>
            </a:r>
          </a:p>
          <a:p>
            <a:pPr algn="ctr"/>
            <a:endParaRPr lang="en-US" sz="3600" dirty="0"/>
          </a:p>
          <a:p>
            <a:pPr algn="ctr"/>
            <a:r>
              <a:rPr lang="en-US" sz="3600" u="sng" dirty="0"/>
              <a:t>Labs due</a:t>
            </a:r>
          </a:p>
          <a:p>
            <a:pPr algn="ctr"/>
            <a:r>
              <a:rPr lang="en-US" sz="3600" dirty="0"/>
              <a:t>7.1.7, 7.2.5, 7.4.5</a:t>
            </a:r>
          </a:p>
        </p:txBody>
      </p:sp>
      <p:pic>
        <p:nvPicPr>
          <p:cNvPr id="38913"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36145D0C-3491-4540-A033-2F162986AF8F}"/>
              </a:ext>
            </a:extLst>
          </p:cNvPr>
          <p:cNvSpPr txBox="1"/>
          <p:nvPr/>
        </p:nvSpPr>
        <p:spPr>
          <a:xfrm>
            <a:off x="4744124" y="215153"/>
            <a:ext cx="2302136" cy="523220"/>
          </a:xfrm>
          <a:prstGeom prst="rect">
            <a:avLst/>
          </a:prstGeom>
          <a:noFill/>
        </p:spPr>
        <p:txBody>
          <a:bodyPr wrap="square" rtlCol="0">
            <a:spAutoFit/>
          </a:bodyPr>
          <a:lstStyle/>
          <a:p>
            <a:pPr algn="ctr"/>
            <a:r>
              <a:rPr lang="en-US" sz="2800" dirty="0"/>
              <a:t>CIAT CIS101B</a:t>
            </a:r>
          </a:p>
        </p:txBody>
      </p:sp>
      <p:sp>
        <p:nvSpPr>
          <p:cNvPr id="7" name="TextBox 6">
            <a:extLst>
              <a:ext uri="{FF2B5EF4-FFF2-40B4-BE49-F238E27FC236}">
                <a16:creationId xmlns:a16="http://schemas.microsoft.com/office/drawing/2014/main" xmlns="" id="{4B78D650-9A4E-44A7-AE27-1048801C126E}"/>
              </a:ext>
            </a:extLst>
          </p:cNvPr>
          <p:cNvSpPr txBox="1"/>
          <p:nvPr/>
        </p:nvSpPr>
        <p:spPr>
          <a:xfrm>
            <a:off x="4447836" y="727275"/>
            <a:ext cx="2894703" cy="523220"/>
          </a:xfrm>
          <a:prstGeom prst="rect">
            <a:avLst/>
          </a:prstGeom>
          <a:noFill/>
        </p:spPr>
        <p:txBody>
          <a:bodyPr wrap="none" rtlCol="0">
            <a:spAutoFit/>
          </a:bodyPr>
          <a:lstStyle/>
          <a:p>
            <a:r>
              <a:rPr lang="en-US" sz="2800" dirty="0"/>
              <a:t>Operating Systems</a:t>
            </a:r>
          </a:p>
        </p:txBody>
      </p:sp>
      <p:sp>
        <p:nvSpPr>
          <p:cNvPr id="8" name="TextBox 7">
            <a:extLst>
              <a:ext uri="{FF2B5EF4-FFF2-40B4-BE49-F238E27FC236}">
                <a16:creationId xmlns:a16="http://schemas.microsoft.com/office/drawing/2014/main" xmlns="" id="{B7AE1DAF-EE6D-4612-A89F-E44C402A7DE8}"/>
              </a:ext>
            </a:extLst>
          </p:cNvPr>
          <p:cNvSpPr txBox="1"/>
          <p:nvPr/>
        </p:nvSpPr>
        <p:spPr>
          <a:xfrm>
            <a:off x="5895187" y="2274838"/>
            <a:ext cx="54864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Printers Overview</a:t>
            </a:r>
          </a:p>
          <a:p>
            <a:pPr marL="571500" indent="-571500">
              <a:buFont typeface="Arial" panose="020B0604020202020204" pitchFamily="34" charset="0"/>
              <a:buChar char="•"/>
            </a:pPr>
            <a:r>
              <a:rPr lang="en-US" sz="3600" dirty="0"/>
              <a:t>Printer Configuration</a:t>
            </a:r>
          </a:p>
          <a:p>
            <a:pPr marL="571500" indent="-571500">
              <a:buFont typeface="Arial" panose="020B0604020202020204" pitchFamily="34" charset="0"/>
              <a:buChar char="•"/>
            </a:pPr>
            <a:r>
              <a:rPr lang="en-US" sz="3600" dirty="0"/>
              <a:t>Network Printing</a:t>
            </a:r>
          </a:p>
          <a:p>
            <a:pPr marL="571500" indent="-571500">
              <a:buFont typeface="Arial" panose="020B0604020202020204" pitchFamily="34" charset="0"/>
              <a:buChar char="•"/>
            </a:pPr>
            <a:r>
              <a:rPr lang="en-US" sz="3600" dirty="0"/>
              <a:t>Printing Management</a:t>
            </a:r>
          </a:p>
          <a:p>
            <a:pPr marL="571500" indent="-571500">
              <a:buFont typeface="Arial" panose="020B0604020202020204" pitchFamily="34" charset="0"/>
              <a:buChar char="•"/>
            </a:pPr>
            <a:r>
              <a:rPr lang="en-US" sz="3600" dirty="0"/>
              <a:t>Printer Maintenance</a:t>
            </a:r>
          </a:p>
          <a:p>
            <a:pPr marL="571500" indent="-571500">
              <a:buFont typeface="Arial" panose="020B0604020202020204" pitchFamily="34" charset="0"/>
              <a:buChar char="•"/>
            </a:pPr>
            <a:r>
              <a:rPr lang="en-US" sz="3600" dirty="0"/>
              <a:t>Printer Troubleshooting</a:t>
            </a:r>
          </a:p>
        </p:txBody>
      </p:sp>
    </p:spTree>
    <p:extLst>
      <p:ext uri="{BB962C8B-B14F-4D97-AF65-F5344CB8AC3E}">
        <p14:creationId xmlns:p14="http://schemas.microsoft.com/office/powerpoint/2010/main" val="362977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2429" y="1422957"/>
            <a:ext cx="10951284" cy="3477875"/>
          </a:xfrm>
          <a:prstGeom prst="rect">
            <a:avLst/>
          </a:prstGeom>
          <a:noFill/>
        </p:spPr>
        <p:txBody>
          <a:bodyPr wrap="square" rtlCol="0">
            <a:spAutoFit/>
          </a:bodyPr>
          <a:lstStyle/>
          <a:p>
            <a:r>
              <a:rPr lang="en-US" sz="2800" dirty="0"/>
              <a:t>7.1 Printers (Types):</a:t>
            </a:r>
          </a:p>
          <a:p>
            <a:endParaRPr lang="en-US" sz="2800" dirty="0"/>
          </a:p>
          <a:p>
            <a:endParaRPr lang="en-US" sz="2800" dirty="0"/>
          </a:p>
          <a:p>
            <a:pPr algn="ctr"/>
            <a:r>
              <a:rPr lang="en-US" sz="3600" dirty="0"/>
              <a:t>First…</a:t>
            </a:r>
          </a:p>
          <a:p>
            <a:pPr algn="ctr"/>
            <a:endParaRPr lang="en-US" sz="3600" dirty="0"/>
          </a:p>
          <a:p>
            <a:pPr algn="ctr"/>
            <a:r>
              <a:rPr lang="en-US" sz="3600" dirty="0"/>
              <a:t>The history &amp; trend setter…</a:t>
            </a:r>
          </a:p>
          <a:p>
            <a:endParaRPr lang="en-US" sz="2800" dirty="0"/>
          </a:p>
        </p:txBody>
      </p:sp>
      <p:pic>
        <p:nvPicPr>
          <p:cNvPr id="7"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5F021BE4-A97B-4CF0-8BEB-1307E40307B1}"/>
              </a:ext>
            </a:extLst>
          </p:cNvPr>
          <p:cNvSpPr txBox="1"/>
          <p:nvPr/>
        </p:nvSpPr>
        <p:spPr>
          <a:xfrm>
            <a:off x="4744124" y="215153"/>
            <a:ext cx="2302136" cy="523220"/>
          </a:xfrm>
          <a:prstGeom prst="rect">
            <a:avLst/>
          </a:prstGeom>
          <a:noFill/>
        </p:spPr>
        <p:txBody>
          <a:bodyPr wrap="square" rtlCol="0">
            <a:spAutoFit/>
          </a:bodyPr>
          <a:lstStyle/>
          <a:p>
            <a:pPr algn="ctr"/>
            <a:r>
              <a:rPr lang="en-US" sz="2800" dirty="0"/>
              <a:t>CIAT CIS101B</a:t>
            </a:r>
          </a:p>
        </p:txBody>
      </p:sp>
      <p:sp>
        <p:nvSpPr>
          <p:cNvPr id="8" name="TextBox 7">
            <a:extLst>
              <a:ext uri="{FF2B5EF4-FFF2-40B4-BE49-F238E27FC236}">
                <a16:creationId xmlns:a16="http://schemas.microsoft.com/office/drawing/2014/main" xmlns="" id="{3D6E3D5E-C5D7-49F0-9526-70C8187E3AC3}"/>
              </a:ext>
            </a:extLst>
          </p:cNvPr>
          <p:cNvSpPr txBox="1"/>
          <p:nvPr/>
        </p:nvSpPr>
        <p:spPr>
          <a:xfrm>
            <a:off x="4447836" y="727275"/>
            <a:ext cx="2894703" cy="523220"/>
          </a:xfrm>
          <a:prstGeom prst="rect">
            <a:avLst/>
          </a:prstGeom>
          <a:noFill/>
        </p:spPr>
        <p:txBody>
          <a:bodyPr wrap="none" rtlCol="0">
            <a:spAutoFit/>
          </a:bodyPr>
          <a:lstStyle/>
          <a:p>
            <a:r>
              <a:rPr lang="en-US" sz="2800" dirty="0"/>
              <a:t>Operating Systems</a:t>
            </a:r>
          </a:p>
        </p:txBody>
      </p:sp>
    </p:spTree>
    <p:extLst>
      <p:ext uri="{BB962C8B-B14F-4D97-AF65-F5344CB8AC3E}">
        <p14:creationId xmlns:p14="http://schemas.microsoft.com/office/powerpoint/2010/main" val="174933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691437"/>
            <a:ext cx="10951284" cy="1384995"/>
          </a:xfrm>
          <a:prstGeom prst="rect">
            <a:avLst/>
          </a:prstGeom>
          <a:noFill/>
        </p:spPr>
        <p:txBody>
          <a:bodyPr wrap="square" rtlCol="0">
            <a:spAutoFit/>
          </a:bodyPr>
          <a:lstStyle/>
          <a:p>
            <a:r>
              <a:rPr lang="en-US" sz="2800" dirty="0"/>
              <a:t>7.1 Printers (Types):</a:t>
            </a:r>
          </a:p>
          <a:p>
            <a:endParaRPr lang="en-US" sz="2800" dirty="0"/>
          </a:p>
          <a:p>
            <a:r>
              <a:rPr lang="en-US" sz="2800" dirty="0"/>
              <a:t>Dot Matrix</a:t>
            </a:r>
          </a:p>
        </p:txBody>
      </p:sp>
      <p:pic>
        <p:nvPicPr>
          <p:cNvPr id="7"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187" y="2551466"/>
            <a:ext cx="5259368" cy="3944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t matrix printout"/>
          <p:cNvPicPr>
            <a:picLocks noChangeAspect="1" noChangeArrowheads="1"/>
          </p:cNvPicPr>
          <p:nvPr/>
        </p:nvPicPr>
        <p:blipFill rotWithShape="1">
          <a:blip r:embed="rId4">
            <a:extLst>
              <a:ext uri="{28A0092B-C50C-407E-A947-70E740481C1C}">
                <a14:useLocalDpi xmlns:a14="http://schemas.microsoft.com/office/drawing/2010/main" val="0"/>
              </a:ext>
            </a:extLst>
          </a:blip>
          <a:srcRect t="16753" b="8884"/>
          <a:stretch/>
        </p:blipFill>
        <p:spPr bwMode="auto">
          <a:xfrm>
            <a:off x="6107313" y="706431"/>
            <a:ext cx="5882796" cy="29308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hanselman.com/blog/content/binary/WindowsLiveWriter/Whendidyougoonlineandotherrandomreminisc_13A0A/asciiart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2744" y="3776267"/>
            <a:ext cx="4030216" cy="298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7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2326640" y="691437"/>
            <a:ext cx="9227072" cy="5601533"/>
          </a:xfrm>
          <a:prstGeom prst="rect">
            <a:avLst/>
          </a:prstGeom>
          <a:noFill/>
        </p:spPr>
        <p:txBody>
          <a:bodyPr wrap="square" rtlCol="0">
            <a:spAutoFit/>
          </a:bodyPr>
          <a:lstStyle/>
          <a:p>
            <a:r>
              <a:rPr lang="en-US" sz="2800" dirty="0"/>
              <a:t>7.1 Printers (Types):</a:t>
            </a:r>
          </a:p>
          <a:p>
            <a:r>
              <a:rPr lang="en-US" b="1" dirty="0"/>
              <a:t>The table below lists and describes the most common types of printers:</a:t>
            </a:r>
          </a:p>
          <a:p>
            <a:endParaRPr lang="en-US" sz="1000" b="1" dirty="0"/>
          </a:p>
          <a:p>
            <a:r>
              <a:rPr lang="en-US" b="1" dirty="0"/>
              <a:t>Printer		Description</a:t>
            </a:r>
          </a:p>
          <a:p>
            <a:r>
              <a:rPr lang="en-US" dirty="0"/>
              <a:t>Dot Matrix	A dot matrix printer is an impact printer that transfers characters by striking a 		pattern (from a matrix) through an inked ribbon and onto paper.</a:t>
            </a:r>
          </a:p>
          <a:p>
            <a:endParaRPr lang="en-US" sz="800" dirty="0"/>
          </a:p>
          <a:p>
            <a:pPr lvl="0"/>
            <a:r>
              <a:rPr lang="en-US" sz="2400" dirty="0"/>
              <a:t>		o The most common number of pins on a dot matrix 			printer is 9, 18, or 24, with more pins providing a 			higher resolution. 24-pins create a near-letter 			quality print and anything with less than 24-pins 			provides a draft quality print. The overall print 			quality of a dot matrix printer is quite poor when 			compared to that of other types of printers.</a:t>
            </a:r>
          </a:p>
          <a:p>
            <a:pPr lvl="0"/>
            <a:r>
              <a:rPr lang="en-US" sz="2400" dirty="0"/>
              <a:t>		o The speed of dot matrix printers is measured in 				characters per second (CPS). Common speeds for a 		   	dot matrix printer are 32 to 72 CPS.</a:t>
            </a:r>
          </a:p>
        </p:txBody>
      </p:sp>
      <p:pic>
        <p:nvPicPr>
          <p:cNvPr id="37890" name="Picture 2" descr="Image result for dot matrix print heads"/>
          <p:cNvPicPr>
            <a:picLocks noChangeAspect="1" noChangeArrowheads="1"/>
          </p:cNvPicPr>
          <p:nvPr/>
        </p:nvPicPr>
        <p:blipFill>
          <a:blip r:embed="rId2" cstate="print"/>
          <a:srcRect/>
          <a:stretch>
            <a:fillRect/>
          </a:stretch>
        </p:blipFill>
        <p:spPr bwMode="auto">
          <a:xfrm>
            <a:off x="432471" y="2459959"/>
            <a:ext cx="3143290" cy="3493801"/>
          </a:xfrm>
          <a:prstGeom prst="rect">
            <a:avLst/>
          </a:prstGeom>
          <a:noFill/>
        </p:spPr>
      </p:pic>
      <p:pic>
        <p:nvPicPr>
          <p:cNvPr id="7" name="Picture 1"/>
          <p:cNvPicPr>
            <a:picLocks noChangeAspect="1" noChangeArrowheads="1"/>
          </p:cNvPicPr>
          <p:nvPr/>
        </p:nvPicPr>
        <p:blipFill>
          <a:blip r:embed="rId3"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67414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691437"/>
            <a:ext cx="10951284" cy="4647426"/>
          </a:xfrm>
          <a:prstGeom prst="rect">
            <a:avLst/>
          </a:prstGeom>
          <a:noFill/>
        </p:spPr>
        <p:txBody>
          <a:bodyPr wrap="square" rtlCol="0">
            <a:spAutoFit/>
          </a:bodyPr>
          <a:lstStyle/>
          <a:p>
            <a:r>
              <a:rPr lang="en-US" sz="2800" dirty="0"/>
              <a:t>7.1 Printers (Types):</a:t>
            </a:r>
          </a:p>
          <a:p>
            <a:r>
              <a:rPr lang="en-US" b="1" dirty="0"/>
              <a:t>The table below lists and describes the most common types of printers:</a:t>
            </a:r>
          </a:p>
          <a:p>
            <a:endParaRPr lang="en-US" sz="1000" b="1" dirty="0"/>
          </a:p>
          <a:p>
            <a:pPr lvl="0"/>
            <a:r>
              <a:rPr lang="en-US" sz="1700" dirty="0"/>
              <a:t>	</a:t>
            </a:r>
            <a:r>
              <a:rPr lang="en-US" sz="2400" dirty="0"/>
              <a:t>o Dot matrix printers operate in either a font (letters, numbers and symbols) or 		dot-addressable (graphs and charts) mode.</a:t>
            </a:r>
          </a:p>
          <a:p>
            <a:pPr lvl="0"/>
            <a:r>
              <a:rPr lang="en-US" sz="2400" dirty="0"/>
              <a:t>	o Dot matrix printers can use either a friction feed or a tractor feed system to 		move paper through the printing assembly.</a:t>
            </a:r>
          </a:p>
          <a:p>
            <a:pPr lvl="0"/>
            <a:r>
              <a:rPr lang="en-US" sz="2400" dirty="0"/>
              <a:t>	o Because dot matrix printers strike the image onto paper, it is a good printer to 		use when carbon-copy documents are being printed.</a:t>
            </a:r>
          </a:p>
          <a:p>
            <a:pPr lvl="0"/>
            <a:r>
              <a:rPr lang="en-US" sz="2400" dirty="0"/>
              <a:t>	o The print head can become dangerously hot due to pin friction.</a:t>
            </a:r>
          </a:p>
          <a:p>
            <a:r>
              <a:rPr lang="en-US" sz="2400" dirty="0"/>
              <a:t>	o Dot matrix printers can be loud because printing takes place by pins physically 		striking the ink ribbon, paper, and the platen (a metal plate behind the 		paper).</a:t>
            </a:r>
          </a:p>
        </p:txBody>
      </p:sp>
      <p:pic>
        <p:nvPicPr>
          <p:cNvPr id="7"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8138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691437"/>
            <a:ext cx="10951284" cy="3077766"/>
          </a:xfrm>
          <a:prstGeom prst="rect">
            <a:avLst/>
          </a:prstGeom>
          <a:noFill/>
        </p:spPr>
        <p:txBody>
          <a:bodyPr wrap="square" rtlCol="0">
            <a:spAutoFit/>
          </a:bodyPr>
          <a:lstStyle/>
          <a:p>
            <a:r>
              <a:rPr lang="en-US" sz="2800" dirty="0"/>
              <a:t>7.1 Printers (Types):</a:t>
            </a:r>
          </a:p>
          <a:p>
            <a:endParaRPr lang="en-US" sz="1700" dirty="0"/>
          </a:p>
          <a:p>
            <a:pPr lvl="0"/>
            <a:endParaRPr lang="en-US" sz="1700" dirty="0"/>
          </a:p>
          <a:p>
            <a:pPr lvl="0" algn="ctr"/>
            <a:endParaRPr lang="en-US" sz="4400" dirty="0"/>
          </a:p>
          <a:p>
            <a:pPr lvl="0" algn="ctr"/>
            <a:r>
              <a:rPr lang="en-US" sz="4400" dirty="0"/>
              <a:t>The Minor Leagues </a:t>
            </a:r>
          </a:p>
          <a:p>
            <a:pPr lvl="0" algn="ctr"/>
            <a:r>
              <a:rPr lang="en-US" sz="4400" dirty="0"/>
              <a:t>and support staff…</a:t>
            </a:r>
            <a:endParaRPr lang="en-US" sz="6000" dirty="0"/>
          </a:p>
        </p:txBody>
      </p:sp>
      <p:pic>
        <p:nvPicPr>
          <p:cNvPr id="7"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159123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a:t>CIAT CIS101B</a:t>
            </a:r>
          </a:p>
        </p:txBody>
      </p:sp>
      <p:sp>
        <p:nvSpPr>
          <p:cNvPr id="5" name="TextBox 4"/>
          <p:cNvSpPr txBox="1"/>
          <p:nvPr/>
        </p:nvSpPr>
        <p:spPr>
          <a:xfrm>
            <a:off x="4447836" y="727275"/>
            <a:ext cx="2894703" cy="523220"/>
          </a:xfrm>
          <a:prstGeom prst="rect">
            <a:avLst/>
          </a:prstGeom>
          <a:noFill/>
        </p:spPr>
        <p:txBody>
          <a:bodyPr wrap="none" rtlCol="0">
            <a:spAutoFit/>
          </a:bodyPr>
          <a:lstStyle/>
          <a:p>
            <a:r>
              <a:rPr lang="en-US" sz="2800" dirty="0"/>
              <a:t>Operating Systems</a:t>
            </a:r>
          </a:p>
        </p:txBody>
      </p:sp>
      <p:sp>
        <p:nvSpPr>
          <p:cNvPr id="6" name="TextBox 5"/>
          <p:cNvSpPr txBox="1"/>
          <p:nvPr/>
        </p:nvSpPr>
        <p:spPr>
          <a:xfrm>
            <a:off x="693866" y="1300718"/>
            <a:ext cx="10402645" cy="5632311"/>
          </a:xfrm>
          <a:prstGeom prst="rect">
            <a:avLst/>
          </a:prstGeom>
          <a:noFill/>
        </p:spPr>
        <p:txBody>
          <a:bodyPr wrap="square" rtlCol="0">
            <a:spAutoFit/>
          </a:bodyPr>
          <a:lstStyle/>
          <a:p>
            <a:pPr algn="ctr"/>
            <a:r>
              <a:rPr lang="en-US" sz="2000" dirty="0"/>
              <a:t>Rick Del Rosario</a:t>
            </a:r>
          </a:p>
          <a:p>
            <a:pPr algn="ctr"/>
            <a:r>
              <a:rPr lang="en-US" sz="2000" dirty="0">
                <a:hlinkClick r:id="rId2"/>
              </a:rPr>
              <a:t>rdelrosario@ciat.edu</a:t>
            </a:r>
            <a:endParaRPr lang="en-US" sz="2000" dirty="0"/>
          </a:p>
          <a:p>
            <a:pPr algn="ctr"/>
            <a:endParaRPr lang="en-US" sz="2000" dirty="0"/>
          </a:p>
          <a:p>
            <a:pPr algn="ctr"/>
            <a:r>
              <a:rPr lang="en-US" sz="2000" dirty="0"/>
              <a:t>B.S. – Electronics Engineering Technology; ITT Technical Institute</a:t>
            </a:r>
          </a:p>
          <a:p>
            <a:pPr algn="ctr"/>
            <a:r>
              <a:rPr lang="en-US" sz="2000" dirty="0"/>
              <a:t>MSIT – Network Management; Coleman University</a:t>
            </a:r>
          </a:p>
          <a:p>
            <a:pPr algn="ctr"/>
            <a:r>
              <a:rPr lang="en-US" sz="2000" dirty="0"/>
              <a:t>M.Ed. – Educational Technology Management; Northcentral University</a:t>
            </a:r>
          </a:p>
          <a:p>
            <a:pPr algn="ctr"/>
            <a:endParaRPr lang="en-US" sz="2000" dirty="0"/>
          </a:p>
          <a:p>
            <a:pPr algn="ctr"/>
            <a:r>
              <a:rPr lang="en-US" sz="2000" dirty="0"/>
              <a:t>21 years with ITT Technical Institute</a:t>
            </a:r>
          </a:p>
          <a:p>
            <a:pPr algn="ctr"/>
            <a:r>
              <a:rPr lang="en-US" sz="2000" dirty="0"/>
              <a:t>Instructor: Electronics, PC, Networking, Network Security</a:t>
            </a:r>
          </a:p>
          <a:p>
            <a:pPr algn="ctr"/>
            <a:r>
              <a:rPr lang="en-US" sz="2000" dirty="0"/>
              <a:t>Network Administrator</a:t>
            </a:r>
          </a:p>
          <a:p>
            <a:pPr algn="ctr"/>
            <a:r>
              <a:rPr lang="en-US" sz="2000" dirty="0"/>
              <a:t>IT Department Chair</a:t>
            </a:r>
          </a:p>
          <a:p>
            <a:pPr algn="ctr"/>
            <a:r>
              <a:rPr lang="en-US" sz="2000" dirty="0"/>
              <a:t>Associate Dean of Academics</a:t>
            </a:r>
          </a:p>
          <a:p>
            <a:pPr algn="ctr"/>
            <a:endParaRPr lang="en-US" sz="2000" dirty="0"/>
          </a:p>
          <a:p>
            <a:pPr algn="ctr"/>
            <a:r>
              <a:rPr lang="en-US" sz="2000" dirty="0"/>
              <a:t>Personal Family Financial Advisor/Coach</a:t>
            </a:r>
          </a:p>
          <a:p>
            <a:pPr algn="ctr"/>
            <a:r>
              <a:rPr lang="en-US" sz="2000" dirty="0"/>
              <a:t>Business Owner</a:t>
            </a:r>
          </a:p>
          <a:p>
            <a:pPr algn="ctr"/>
            <a:endParaRPr lang="en-US" sz="2000" dirty="0"/>
          </a:p>
          <a:p>
            <a:pPr algn="ctr"/>
            <a:r>
              <a:rPr lang="en-US" sz="2000" dirty="0"/>
              <a:t>Hobbies:  Movies, Football, Cooking, Cruise Travel, Star Wars</a:t>
            </a:r>
          </a:p>
          <a:p>
            <a:pPr algn="ctr"/>
            <a:endParaRPr lang="en-US" sz="20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2</a:t>
            </a:fld>
            <a:endParaRPr lang="en-US"/>
          </a:p>
        </p:txBody>
      </p:sp>
      <p:pic>
        <p:nvPicPr>
          <p:cNvPr id="7" name="Picture 4" descr="C:\Users\Rick\Desktop\ciat.jpg"/>
          <p:cNvPicPr>
            <a:picLocks noChangeAspect="1" noChangeArrowheads="1"/>
          </p:cNvPicPr>
          <p:nvPr/>
        </p:nvPicPr>
        <p:blipFill>
          <a:blip r:embed="rId3" cstate="print"/>
          <a:srcRect/>
          <a:stretch>
            <a:fillRect/>
          </a:stretch>
        </p:blipFill>
        <p:spPr bwMode="auto">
          <a:xfrm>
            <a:off x="9124950" y="0"/>
            <a:ext cx="3067050" cy="988885"/>
          </a:xfrm>
          <a:prstGeom prst="rect">
            <a:avLst/>
          </a:prstGeom>
          <a:noFill/>
        </p:spPr>
      </p:pic>
    </p:spTree>
    <p:extLst>
      <p:ext uri="{BB962C8B-B14F-4D97-AF65-F5344CB8AC3E}">
        <p14:creationId xmlns:p14="http://schemas.microsoft.com/office/powerpoint/2010/main" val="171263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388471" y="842642"/>
            <a:ext cx="6215529" cy="4762842"/>
          </a:xfrm>
          <a:prstGeom prst="rect">
            <a:avLst/>
          </a:prstGeom>
          <a:noFill/>
        </p:spPr>
        <p:txBody>
          <a:bodyPr wrap="square" rtlCol="0">
            <a:spAutoFit/>
          </a:bodyPr>
          <a:lstStyle/>
          <a:p>
            <a:r>
              <a:rPr lang="en-US" sz="2800" dirty="0"/>
              <a:t>7.1 Printers (Types):</a:t>
            </a:r>
          </a:p>
          <a:p>
            <a:r>
              <a:rPr lang="en-US" b="1" dirty="0"/>
              <a:t>The table below lists and describes the most common types of printers:</a:t>
            </a:r>
          </a:p>
          <a:p>
            <a:endParaRPr lang="en-US" sz="1050" b="1" dirty="0"/>
          </a:p>
          <a:p>
            <a:r>
              <a:rPr lang="en-US" sz="2000" b="1" dirty="0"/>
              <a:t>Printer		Description</a:t>
            </a:r>
          </a:p>
          <a:p>
            <a:r>
              <a:rPr lang="en-US" sz="2000" dirty="0"/>
              <a:t>Dye sublimation	A dye sublimation printer is a non-			impact printer that uses film-embedded 		dye.</a:t>
            </a:r>
          </a:p>
          <a:p>
            <a:r>
              <a:rPr lang="en-US" sz="1600" dirty="0"/>
              <a:t>(dye diffusion</a:t>
            </a:r>
          </a:p>
          <a:p>
            <a:pPr lvl="0"/>
            <a:r>
              <a:rPr lang="en-US" sz="1600" dirty="0"/>
              <a:t>thermal photo)</a:t>
            </a:r>
            <a:r>
              <a:rPr lang="en-US" sz="2000" dirty="0"/>
              <a:t> 	o The print head heats and passes over 		the film, causing the dye to vaporize and 		soak into the film paper.</a:t>
            </a:r>
          </a:p>
          <a:p>
            <a:pPr lvl="0"/>
            <a:r>
              <a:rPr lang="en-US" sz="2000" dirty="0"/>
              <a:t>		o Produces photographic quality images.</a:t>
            </a:r>
          </a:p>
          <a:p>
            <a:endParaRPr lang="en-US" sz="1700" dirty="0"/>
          </a:p>
          <a:p>
            <a:endParaRPr lang="en-US" sz="3600"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2" name="Picture 1"/>
          <p:cNvPicPr>
            <a:picLocks noChangeAspect="1"/>
          </p:cNvPicPr>
          <p:nvPr/>
        </p:nvPicPr>
        <p:blipFill rotWithShape="1">
          <a:blip r:embed="rId3"/>
          <a:srcRect l="1167" t="13573" r="36083" b="18544"/>
          <a:stretch/>
        </p:blipFill>
        <p:spPr>
          <a:xfrm>
            <a:off x="6604000" y="1534160"/>
            <a:ext cx="5468412" cy="3901440"/>
          </a:xfrm>
          <a:prstGeom prst="rect">
            <a:avLst/>
          </a:prstGeom>
        </p:spPr>
      </p:pic>
      <p:pic>
        <p:nvPicPr>
          <p:cNvPr id="3" name="Picture 2">
            <a:extLst>
              <a:ext uri="{FF2B5EF4-FFF2-40B4-BE49-F238E27FC236}">
                <a16:creationId xmlns:a16="http://schemas.microsoft.com/office/drawing/2014/main" xmlns="" id="{CAC8F3F4-96F7-45B7-AB8B-9FF39D815FE4}"/>
              </a:ext>
            </a:extLst>
          </p:cNvPr>
          <p:cNvPicPr>
            <a:picLocks noChangeAspect="1"/>
          </p:cNvPicPr>
          <p:nvPr/>
        </p:nvPicPr>
        <p:blipFill>
          <a:blip r:embed="rId4"/>
          <a:stretch>
            <a:fillRect/>
          </a:stretch>
        </p:blipFill>
        <p:spPr>
          <a:xfrm>
            <a:off x="388471" y="2723858"/>
            <a:ext cx="1552575" cy="1895475"/>
          </a:xfrm>
          <a:prstGeom prst="rect">
            <a:avLst/>
          </a:prstGeom>
        </p:spPr>
      </p:pic>
    </p:spTree>
    <p:extLst>
      <p:ext uri="{BB962C8B-B14F-4D97-AF65-F5344CB8AC3E}">
        <p14:creationId xmlns:p14="http://schemas.microsoft.com/office/powerpoint/2010/main" val="81588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449431" y="883282"/>
            <a:ext cx="5636409" cy="4970591"/>
          </a:xfrm>
          <a:prstGeom prst="rect">
            <a:avLst/>
          </a:prstGeom>
          <a:noFill/>
        </p:spPr>
        <p:txBody>
          <a:bodyPr wrap="square" rtlCol="0">
            <a:spAutoFit/>
          </a:bodyPr>
          <a:lstStyle/>
          <a:p>
            <a:r>
              <a:rPr lang="en-US" sz="2800" dirty="0"/>
              <a:t>7.1 Printers (Types):</a:t>
            </a:r>
          </a:p>
          <a:p>
            <a:r>
              <a:rPr lang="en-US" b="1" dirty="0"/>
              <a:t>The table below lists and describes the most common types of printers:</a:t>
            </a:r>
          </a:p>
          <a:p>
            <a:endParaRPr lang="en-US" sz="1000" b="1" dirty="0"/>
          </a:p>
          <a:p>
            <a:r>
              <a:rPr lang="en-US" b="1" dirty="0"/>
              <a:t>Printer		Description</a:t>
            </a:r>
          </a:p>
          <a:p>
            <a:endParaRPr lang="en-US" sz="1700" dirty="0"/>
          </a:p>
          <a:p>
            <a:r>
              <a:rPr lang="en-US" sz="1700" dirty="0"/>
              <a:t>Solid ink		</a:t>
            </a:r>
            <a:r>
              <a:rPr lang="en-US" dirty="0"/>
              <a:t>Solid ink printers melt ink onto the 		print head (which is as wide as the 		paper). The head jets the melted ink 		onto the paper as the paper passes by 		on the print drum (similar to the laser 		printing process).</a:t>
            </a:r>
          </a:p>
          <a:p>
            <a:endParaRPr lang="en-US" sz="1000" dirty="0"/>
          </a:p>
          <a:p>
            <a:pPr lvl="0"/>
            <a:r>
              <a:rPr lang="en-US" dirty="0"/>
              <a:t>		</a:t>
            </a:r>
          </a:p>
          <a:p>
            <a:pPr lvl="0"/>
            <a:r>
              <a:rPr lang="en-US" dirty="0"/>
              <a:t>		* Offer excellent print quality</a:t>
            </a:r>
            <a:endParaRPr lang="en-US" sz="2000" dirty="0"/>
          </a:p>
          <a:p>
            <a:pPr lvl="1"/>
            <a:r>
              <a:rPr lang="en-US" dirty="0"/>
              <a:t>		* Offer easy set up and maintenance</a:t>
            </a:r>
          </a:p>
          <a:p>
            <a:pPr lvl="1"/>
            <a:r>
              <a:rPr lang="en-US" dirty="0"/>
              <a:t>		* The head takes as long as 15 minutes 		   to heat prior to printing.</a:t>
            </a:r>
            <a:endParaRPr lang="en-US" sz="3600"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2" name="Picture 1"/>
          <p:cNvPicPr>
            <a:picLocks noChangeAspect="1"/>
          </p:cNvPicPr>
          <p:nvPr/>
        </p:nvPicPr>
        <p:blipFill rotWithShape="1">
          <a:blip r:embed="rId3"/>
          <a:srcRect l="33417" t="7556" r="-2" b="7556"/>
          <a:stretch/>
        </p:blipFill>
        <p:spPr>
          <a:xfrm>
            <a:off x="6228080" y="1961236"/>
            <a:ext cx="5963920" cy="4277004"/>
          </a:xfrm>
          <a:prstGeom prst="rect">
            <a:avLst/>
          </a:prstGeom>
        </p:spPr>
      </p:pic>
    </p:spTree>
    <p:extLst>
      <p:ext uri="{BB962C8B-B14F-4D97-AF65-F5344CB8AC3E}">
        <p14:creationId xmlns:p14="http://schemas.microsoft.com/office/powerpoint/2010/main" val="226491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225911" y="695342"/>
            <a:ext cx="8328809" cy="4401205"/>
          </a:xfrm>
          <a:prstGeom prst="rect">
            <a:avLst/>
          </a:prstGeom>
          <a:noFill/>
        </p:spPr>
        <p:txBody>
          <a:bodyPr wrap="square" rtlCol="0">
            <a:spAutoFit/>
          </a:bodyPr>
          <a:lstStyle/>
          <a:p>
            <a:r>
              <a:rPr lang="en-US" sz="2800" dirty="0"/>
              <a:t>7.1 Printers (Types):</a:t>
            </a:r>
          </a:p>
          <a:p>
            <a:r>
              <a:rPr lang="en-US" b="1" dirty="0"/>
              <a:t>The table below lists and describes the most common types of printers:</a:t>
            </a:r>
          </a:p>
          <a:p>
            <a:endParaRPr lang="en-US" sz="1000" b="1" dirty="0"/>
          </a:p>
          <a:p>
            <a:r>
              <a:rPr lang="en-US" b="1" dirty="0"/>
              <a:t>Printer		Description</a:t>
            </a:r>
          </a:p>
          <a:p>
            <a:r>
              <a:rPr lang="en-US" dirty="0"/>
              <a:t>Thermal		 A thermal printer is a non-impact printer that uses heat to cause a 		reaction on specially treated paper.</a:t>
            </a:r>
          </a:p>
          <a:p>
            <a:endParaRPr lang="en-US" sz="800" dirty="0"/>
          </a:p>
          <a:p>
            <a:pPr lvl="0"/>
            <a:r>
              <a:rPr lang="en-US" dirty="0"/>
              <a:t>		o Monochrome thermal paper is chemically treated to darken 		where heated (photosensitive). Many cash registers use this type of 		printer for creating receipts.</a:t>
            </a:r>
          </a:p>
          <a:p>
            <a:pPr lvl="0"/>
            <a:r>
              <a:rPr lang="en-US" dirty="0"/>
              <a:t>		o For color printers, the color system used by thermal printers is 		   CMYK (cyan, magenta, yellow, and black).</a:t>
            </a:r>
          </a:p>
          <a:p>
            <a:pPr lvl="0"/>
            <a:r>
              <a:rPr lang="en-US" dirty="0"/>
              <a:t>		o The paper must make one pass for each application of a different 		    color.</a:t>
            </a:r>
          </a:p>
          <a:p>
            <a:r>
              <a:rPr lang="en-US" dirty="0"/>
              <a:t>		o Color thermal printers are very expensive, high quality, and 		operate quietly.</a:t>
            </a:r>
            <a:endParaRPr lang="en-US" sz="3600"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2" name="Picture 1"/>
          <p:cNvPicPr>
            <a:picLocks noChangeAspect="1"/>
          </p:cNvPicPr>
          <p:nvPr/>
        </p:nvPicPr>
        <p:blipFill rotWithShape="1">
          <a:blip r:embed="rId3"/>
          <a:srcRect l="60417" t="13037" r="2250" b="6814"/>
          <a:stretch/>
        </p:blipFill>
        <p:spPr>
          <a:xfrm>
            <a:off x="8554720" y="1676400"/>
            <a:ext cx="3503880" cy="4739248"/>
          </a:xfrm>
          <a:prstGeom prst="rect">
            <a:avLst/>
          </a:prstGeom>
        </p:spPr>
      </p:pic>
      <p:pic>
        <p:nvPicPr>
          <p:cNvPr id="7" name="Picture 2" descr="Image result for thermal printer">
            <a:extLst>
              <a:ext uri="{FF2B5EF4-FFF2-40B4-BE49-F238E27FC236}">
                <a16:creationId xmlns:a16="http://schemas.microsoft.com/office/drawing/2014/main" xmlns="" id="{21A16F12-897E-4478-926D-7C750BAC5B5B}"/>
              </a:ext>
            </a:extLst>
          </p:cNvPr>
          <p:cNvPicPr>
            <a:picLocks noChangeAspect="1" noChangeArrowheads="1"/>
          </p:cNvPicPr>
          <p:nvPr/>
        </p:nvPicPr>
        <p:blipFill>
          <a:blip r:embed="rId4" cstate="print"/>
          <a:srcRect/>
          <a:stretch>
            <a:fillRect/>
          </a:stretch>
        </p:blipFill>
        <p:spPr bwMode="auto">
          <a:xfrm>
            <a:off x="225911" y="2575134"/>
            <a:ext cx="1707731" cy="1707731"/>
          </a:xfrm>
          <a:prstGeom prst="rect">
            <a:avLst/>
          </a:prstGeom>
          <a:noFill/>
        </p:spPr>
      </p:pic>
      <p:pic>
        <p:nvPicPr>
          <p:cNvPr id="8" name="Picture 8" descr="Image result for thermal printer">
            <a:extLst>
              <a:ext uri="{FF2B5EF4-FFF2-40B4-BE49-F238E27FC236}">
                <a16:creationId xmlns:a16="http://schemas.microsoft.com/office/drawing/2014/main" xmlns="" id="{2471A412-4546-455C-BE02-25A76C4C5EC9}"/>
              </a:ext>
            </a:extLst>
          </p:cNvPr>
          <p:cNvPicPr>
            <a:picLocks noChangeAspect="1" noChangeArrowheads="1"/>
          </p:cNvPicPr>
          <p:nvPr/>
        </p:nvPicPr>
        <p:blipFill>
          <a:blip r:embed="rId5" cstate="print"/>
          <a:srcRect/>
          <a:stretch>
            <a:fillRect/>
          </a:stretch>
        </p:blipFill>
        <p:spPr bwMode="auto">
          <a:xfrm>
            <a:off x="225911" y="4580806"/>
            <a:ext cx="1722823" cy="1879792"/>
          </a:xfrm>
          <a:prstGeom prst="rect">
            <a:avLst/>
          </a:prstGeom>
          <a:noFill/>
        </p:spPr>
      </p:pic>
    </p:spTree>
    <p:extLst>
      <p:ext uri="{BB962C8B-B14F-4D97-AF65-F5344CB8AC3E}">
        <p14:creationId xmlns:p14="http://schemas.microsoft.com/office/powerpoint/2010/main" val="762485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691437"/>
            <a:ext cx="10951284" cy="2400657"/>
          </a:xfrm>
          <a:prstGeom prst="rect">
            <a:avLst/>
          </a:prstGeom>
          <a:noFill/>
        </p:spPr>
        <p:txBody>
          <a:bodyPr wrap="square" rtlCol="0">
            <a:spAutoFit/>
          </a:bodyPr>
          <a:lstStyle/>
          <a:p>
            <a:r>
              <a:rPr lang="en-US" sz="2800" dirty="0"/>
              <a:t>7.1 Printers (Types):</a:t>
            </a:r>
          </a:p>
          <a:p>
            <a:endParaRPr lang="en-US" sz="1700" dirty="0"/>
          </a:p>
          <a:p>
            <a:pPr lvl="0"/>
            <a:endParaRPr lang="en-US" sz="1700" dirty="0"/>
          </a:p>
          <a:p>
            <a:pPr lvl="0" algn="ctr"/>
            <a:endParaRPr lang="en-US" sz="4400" dirty="0"/>
          </a:p>
          <a:p>
            <a:pPr lvl="0" algn="ctr"/>
            <a:r>
              <a:rPr lang="en-US" sz="4400" dirty="0"/>
              <a:t>The Major Leagues and Heavy Hitters…</a:t>
            </a:r>
            <a:endParaRPr lang="en-US" sz="6000" dirty="0"/>
          </a:p>
        </p:txBody>
      </p:sp>
      <p:pic>
        <p:nvPicPr>
          <p:cNvPr id="7"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48262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691437"/>
            <a:ext cx="10951284" cy="1723549"/>
          </a:xfrm>
          <a:prstGeom prst="rect">
            <a:avLst/>
          </a:prstGeom>
          <a:noFill/>
        </p:spPr>
        <p:txBody>
          <a:bodyPr wrap="square" rtlCol="0">
            <a:spAutoFit/>
          </a:bodyPr>
          <a:lstStyle/>
          <a:p>
            <a:r>
              <a:rPr lang="en-US" sz="2800" dirty="0"/>
              <a:t>7.1 Printers (Types):</a:t>
            </a:r>
          </a:p>
          <a:p>
            <a:endParaRPr lang="en-US" sz="1700" dirty="0"/>
          </a:p>
          <a:p>
            <a:pPr lvl="0"/>
            <a:endParaRPr lang="en-US" sz="1700" dirty="0"/>
          </a:p>
          <a:p>
            <a:pPr lvl="0" algn="ctr"/>
            <a:endParaRPr lang="en-US" sz="4400" dirty="0"/>
          </a:p>
        </p:txBody>
      </p:sp>
      <p:pic>
        <p:nvPicPr>
          <p:cNvPr id="7" name="Picture 1"/>
          <p:cNvPicPr>
            <a:picLocks noChangeAspect="1" noChangeArrowheads="1"/>
          </p:cNvPicPr>
          <p:nvPr/>
        </p:nvPicPr>
        <p:blipFill>
          <a:blip r:embed="rId3" cstate="print"/>
          <a:srcRect/>
          <a:stretch>
            <a:fillRect/>
          </a:stretch>
        </p:blipFill>
        <p:spPr bwMode="auto">
          <a:xfrm>
            <a:off x="10015268" y="1"/>
            <a:ext cx="2176732" cy="680347"/>
          </a:xfrm>
          <a:prstGeom prst="rect">
            <a:avLst/>
          </a:prstGeom>
          <a:noFill/>
          <a:ln w="9525">
            <a:noFill/>
            <a:miter lim="800000"/>
            <a:headEnd/>
            <a:tailEnd/>
          </a:ln>
        </p:spPr>
      </p:pic>
      <p:pic>
        <p:nvPicPr>
          <p:cNvPr id="2" name="BhdgvIL7EZ4"/>
          <p:cNvPicPr>
            <a:picLocks noRot="1" noChangeAspect="1"/>
          </p:cNvPicPr>
          <p:nvPr>
            <a:videoFile r:link="rId1"/>
          </p:nvPr>
        </p:nvPicPr>
        <p:blipFill>
          <a:blip r:embed="rId4"/>
          <a:stretch>
            <a:fillRect/>
          </a:stretch>
        </p:blipFill>
        <p:spPr>
          <a:xfrm>
            <a:off x="2241052" y="1397375"/>
            <a:ext cx="7674035" cy="4316645"/>
          </a:xfrm>
          <a:prstGeom prst="rect">
            <a:avLst/>
          </a:prstGeom>
        </p:spPr>
      </p:pic>
      <p:sp>
        <p:nvSpPr>
          <p:cNvPr id="3" name="Rectangle 2">
            <a:extLst>
              <a:ext uri="{FF2B5EF4-FFF2-40B4-BE49-F238E27FC236}">
                <a16:creationId xmlns:a16="http://schemas.microsoft.com/office/drawing/2014/main" xmlns="" id="{808FAE9F-AEC0-43CC-8ABF-C99159AE126C}"/>
              </a:ext>
            </a:extLst>
          </p:cNvPr>
          <p:cNvSpPr/>
          <p:nvPr/>
        </p:nvSpPr>
        <p:spPr>
          <a:xfrm>
            <a:off x="1120697" y="5797231"/>
            <a:ext cx="3078920" cy="369332"/>
          </a:xfrm>
          <a:prstGeom prst="rect">
            <a:avLst/>
          </a:prstGeom>
        </p:spPr>
        <p:txBody>
          <a:bodyPr wrap="none">
            <a:spAutoFit/>
          </a:bodyPr>
          <a:lstStyle/>
          <a:p>
            <a:r>
              <a:rPr lang="en-US" dirty="0">
                <a:hlinkClick r:id="rId5"/>
              </a:rPr>
              <a:t>https://youtu.be/BhdgvIL7EZ4</a:t>
            </a:r>
            <a:r>
              <a:rPr lang="en-US" dirty="0"/>
              <a:t> </a:t>
            </a:r>
          </a:p>
        </p:txBody>
      </p:sp>
    </p:spTree>
    <p:extLst>
      <p:ext uri="{BB962C8B-B14F-4D97-AF65-F5344CB8AC3E}">
        <p14:creationId xmlns:p14="http://schemas.microsoft.com/office/powerpoint/2010/main" val="28124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91671" y="852802"/>
            <a:ext cx="10951284" cy="5816977"/>
          </a:xfrm>
          <a:prstGeom prst="rect">
            <a:avLst/>
          </a:prstGeom>
          <a:noFill/>
        </p:spPr>
        <p:txBody>
          <a:bodyPr wrap="square" rtlCol="0">
            <a:spAutoFit/>
          </a:bodyPr>
          <a:lstStyle/>
          <a:p>
            <a:r>
              <a:rPr lang="en-US" sz="2800" dirty="0"/>
              <a:t>7.1 Printers (Types):</a:t>
            </a:r>
          </a:p>
          <a:p>
            <a:r>
              <a:rPr lang="en-US" b="1" dirty="0"/>
              <a:t>The table below lists and describes the most common types of printers:</a:t>
            </a:r>
          </a:p>
          <a:p>
            <a:endParaRPr lang="en-US" sz="1000" b="1" dirty="0"/>
          </a:p>
          <a:p>
            <a:r>
              <a:rPr lang="en-US" b="1" dirty="0"/>
              <a:t>Printer	Description</a:t>
            </a:r>
          </a:p>
          <a:p>
            <a:r>
              <a:rPr lang="en-US" dirty="0"/>
              <a:t>Inkjet	Inkjet printers are quiet non-impact printers with ink stored in a reservoir. </a:t>
            </a:r>
          </a:p>
          <a:p>
            <a:r>
              <a:rPr lang="en-US" dirty="0"/>
              <a:t>	Bubble jet printers are the most popular form of inkjet printers.</a:t>
            </a:r>
          </a:p>
          <a:p>
            <a:endParaRPr lang="en-US" sz="1000" dirty="0"/>
          </a:p>
          <a:p>
            <a:pPr lvl="0"/>
            <a:r>
              <a:rPr lang="en-US" dirty="0"/>
              <a:t>	o The ink reservoir is in a disposable cartridge that includes the printing </a:t>
            </a:r>
          </a:p>
          <a:p>
            <a:pPr lvl="0"/>
            <a:r>
              <a:rPr lang="en-US" dirty="0"/>
              <a:t>	   mechanism.</a:t>
            </a:r>
          </a:p>
          <a:p>
            <a:pPr lvl="0"/>
            <a:r>
              <a:rPr lang="en-US" dirty="0"/>
              <a:t>	o Bubble jet printers print by heating the ink and squirting it through tiny nozzles in the print 		   head and onto the paper.</a:t>
            </a:r>
          </a:p>
          <a:p>
            <a:pPr lvl="0"/>
            <a:r>
              <a:rPr lang="en-US" dirty="0"/>
              <a:t>	o The crispness of an inkjet printer's image is usually rated as dots per inch or dpi. Ink jets range 		   from 150 to over 1400 dpi.</a:t>
            </a:r>
          </a:p>
          <a:p>
            <a:pPr lvl="0"/>
            <a:r>
              <a:rPr lang="en-US" dirty="0"/>
              <a:t>	o A new generation of inkjet printers produce photo-quality printouts when used with photo-		   quality paper.</a:t>
            </a:r>
          </a:p>
          <a:p>
            <a:pPr lvl="0"/>
            <a:r>
              <a:rPr lang="en-US" dirty="0"/>
              <a:t>	o Photo-quality inkjet printers mix up to 16 drops of ink to form a single dot of color on the 		   page.</a:t>
            </a:r>
          </a:p>
          <a:p>
            <a:pPr lvl="0"/>
            <a:r>
              <a:rPr lang="en-US" dirty="0"/>
              <a:t>	o Inkjet printers feed single cut sheets of paper, from a feed tray, by clamping them between 		   rollers and advancing them one print line at a time, from top to bottom, and then placing the 		   newly printed paper into a tray, other than the feed tray.</a:t>
            </a:r>
          </a:p>
          <a:p>
            <a:r>
              <a:rPr lang="en-US" dirty="0"/>
              <a:t>	o Inkjet printers are an inexpensive way to produce color printouts.</a:t>
            </a:r>
            <a:endParaRPr lang="en-US" sz="1700"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36866" name="Picture 2" descr="Related image"/>
          <p:cNvPicPr>
            <a:picLocks noChangeAspect="1" noChangeArrowheads="1"/>
          </p:cNvPicPr>
          <p:nvPr/>
        </p:nvPicPr>
        <p:blipFill>
          <a:blip r:embed="rId3" cstate="print"/>
          <a:srcRect/>
          <a:stretch>
            <a:fillRect/>
          </a:stretch>
        </p:blipFill>
        <p:spPr bwMode="auto">
          <a:xfrm>
            <a:off x="8518388" y="1312126"/>
            <a:ext cx="2993759" cy="1941559"/>
          </a:xfrm>
          <a:prstGeom prst="rect">
            <a:avLst/>
          </a:prstGeom>
          <a:noFill/>
        </p:spPr>
      </p:pic>
    </p:spTree>
    <p:extLst>
      <p:ext uri="{BB962C8B-B14F-4D97-AF65-F5344CB8AC3E}">
        <p14:creationId xmlns:p14="http://schemas.microsoft.com/office/powerpoint/2010/main" val="341945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80913" y="695342"/>
            <a:ext cx="10951284" cy="523220"/>
          </a:xfrm>
          <a:prstGeom prst="rect">
            <a:avLst/>
          </a:prstGeom>
          <a:noFill/>
        </p:spPr>
        <p:txBody>
          <a:bodyPr wrap="square" rtlCol="0">
            <a:spAutoFit/>
          </a:bodyPr>
          <a:lstStyle/>
          <a:p>
            <a:r>
              <a:rPr lang="en-US" sz="2800" dirty="0"/>
              <a:t>7.1.4 Laser Printers:</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2" name="Picture 1"/>
          <p:cNvPicPr>
            <a:picLocks noChangeAspect="1"/>
          </p:cNvPicPr>
          <p:nvPr/>
        </p:nvPicPr>
        <p:blipFill rotWithShape="1">
          <a:blip r:embed="rId3"/>
          <a:srcRect l="16833" t="12445" r="2084" b="7704"/>
          <a:stretch/>
        </p:blipFill>
        <p:spPr>
          <a:xfrm>
            <a:off x="1562652" y="1233556"/>
            <a:ext cx="9885680" cy="5476240"/>
          </a:xfrm>
          <a:prstGeom prst="rect">
            <a:avLst/>
          </a:prstGeom>
        </p:spPr>
      </p:pic>
    </p:spTree>
    <p:extLst>
      <p:ext uri="{BB962C8B-B14F-4D97-AF65-F5344CB8AC3E}">
        <p14:creationId xmlns:p14="http://schemas.microsoft.com/office/powerpoint/2010/main" val="245078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80913" y="695342"/>
            <a:ext cx="10951284" cy="5109091"/>
          </a:xfrm>
          <a:prstGeom prst="rect">
            <a:avLst/>
          </a:prstGeom>
          <a:noFill/>
        </p:spPr>
        <p:txBody>
          <a:bodyPr wrap="square" rtlCol="0">
            <a:spAutoFit/>
          </a:bodyPr>
          <a:lstStyle/>
          <a:p>
            <a:r>
              <a:rPr lang="en-US" sz="2800" dirty="0"/>
              <a:t>7.1.4 Laser Printers:</a:t>
            </a:r>
          </a:p>
          <a:p>
            <a:r>
              <a:rPr lang="en-US" b="1" dirty="0"/>
              <a:t>In addition to the laser, laser printers share the following components:</a:t>
            </a:r>
          </a:p>
          <a:p>
            <a:endParaRPr lang="en-US" sz="1000" b="1" dirty="0"/>
          </a:p>
          <a:p>
            <a:pPr lvl="0"/>
            <a:r>
              <a:rPr lang="en-US" dirty="0"/>
              <a:t>o Laser printers use a laser and electrical charges to transfer images to paper.</a:t>
            </a:r>
          </a:p>
          <a:p>
            <a:pPr lvl="0"/>
            <a:r>
              <a:rPr lang="en-US" dirty="0"/>
              <a:t>o Laser printers move paper through the printer via motorized rollers.</a:t>
            </a:r>
          </a:p>
          <a:p>
            <a:pPr lvl="0"/>
            <a:r>
              <a:rPr lang="en-US" dirty="0"/>
              <a:t>o Each laser printer has a high-voltage power supply to charge the drum. </a:t>
            </a:r>
          </a:p>
          <a:p>
            <a:pPr lvl="0"/>
            <a:r>
              <a:rPr lang="en-US" dirty="0"/>
              <a:t>This power supply converts AC current into higher voltages required for the </a:t>
            </a:r>
          </a:p>
          <a:p>
            <a:pPr lvl="0"/>
            <a:r>
              <a:rPr lang="en-US" dirty="0"/>
              <a:t>printing process.</a:t>
            </a:r>
          </a:p>
          <a:p>
            <a:pPr lvl="0"/>
            <a:r>
              <a:rPr lang="en-US" dirty="0"/>
              <a:t>o Each laser printer has a DC power supply to operate most of the electronic </a:t>
            </a:r>
          </a:p>
          <a:p>
            <a:pPr lvl="0"/>
            <a:r>
              <a:rPr lang="en-US" dirty="0"/>
              <a:t>components inside the printer.</a:t>
            </a:r>
          </a:p>
          <a:p>
            <a:pPr lvl="0"/>
            <a:r>
              <a:rPr lang="en-US" dirty="0"/>
              <a:t>o Each laser printer has a controller, which is a circuit board that acts like a </a:t>
            </a:r>
          </a:p>
          <a:p>
            <a:pPr lvl="0"/>
            <a:r>
              <a:rPr lang="en-US" dirty="0"/>
              <a:t>motherboard in the printer. This controller board makes it possible for the </a:t>
            </a:r>
          </a:p>
          <a:p>
            <a:pPr lvl="0"/>
            <a:r>
              <a:rPr lang="en-US" dirty="0"/>
              <a:t>printer to have and add its own memory.</a:t>
            </a:r>
          </a:p>
          <a:p>
            <a:pPr lvl="0"/>
            <a:r>
              <a:rPr lang="en-US" dirty="0"/>
              <a:t>o Laser printers use a laser to charge a metal drum. The drum picks up plastic </a:t>
            </a:r>
          </a:p>
          <a:p>
            <a:pPr lvl="0"/>
            <a:r>
              <a:rPr lang="en-US" dirty="0"/>
              <a:t>toner, and the toner is then fused onto the paper (using rollers and heat).</a:t>
            </a:r>
          </a:p>
          <a:p>
            <a:pPr lvl="0"/>
            <a:r>
              <a:rPr lang="en-US" dirty="0"/>
              <a:t>o Of all the types of printers discussed in this course, laser printers have the highest print quality.</a:t>
            </a:r>
            <a:br>
              <a:rPr lang="en-US" dirty="0"/>
            </a:br>
            <a:r>
              <a:rPr lang="en-US" dirty="0"/>
              <a:t>o Some laser printers can use duplexing assemblies to print two-sided paper. Duplexing assemblies are typically mounted on the back of a laser or inkjet paper.</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33794" name="Picture 2" descr="Image result for laser printer"/>
          <p:cNvPicPr>
            <a:picLocks noChangeAspect="1" noChangeArrowheads="1"/>
          </p:cNvPicPr>
          <p:nvPr/>
        </p:nvPicPr>
        <p:blipFill>
          <a:blip r:embed="rId3" cstate="print"/>
          <a:srcRect/>
          <a:stretch>
            <a:fillRect/>
          </a:stretch>
        </p:blipFill>
        <p:spPr bwMode="auto">
          <a:xfrm>
            <a:off x="7992108" y="1426783"/>
            <a:ext cx="4046320" cy="3277520"/>
          </a:xfrm>
          <a:prstGeom prst="rect">
            <a:avLst/>
          </a:prstGeom>
          <a:noFill/>
        </p:spPr>
      </p:pic>
    </p:spTree>
    <p:extLst>
      <p:ext uri="{BB962C8B-B14F-4D97-AF65-F5344CB8AC3E}">
        <p14:creationId xmlns:p14="http://schemas.microsoft.com/office/powerpoint/2010/main" val="416527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80913" y="695342"/>
            <a:ext cx="10951284" cy="5509200"/>
          </a:xfrm>
          <a:prstGeom prst="rect">
            <a:avLst/>
          </a:prstGeom>
          <a:noFill/>
        </p:spPr>
        <p:txBody>
          <a:bodyPr wrap="square" rtlCol="0">
            <a:spAutoFit/>
          </a:bodyPr>
          <a:lstStyle/>
          <a:p>
            <a:r>
              <a:rPr lang="en-US" sz="2800" dirty="0"/>
              <a:t>7.1.4 Laser Printers:</a:t>
            </a:r>
          </a:p>
          <a:p>
            <a:r>
              <a:rPr lang="en-US" b="1" dirty="0"/>
              <a:t>The layout of physical parts in laser printers can vary greatly, however, the basic process remains the same. The following table describes the steps in the laser printing process:</a:t>
            </a:r>
          </a:p>
          <a:p>
            <a:endParaRPr lang="en-US" b="1" dirty="0"/>
          </a:p>
          <a:p>
            <a:r>
              <a:rPr lang="en-US" b="1" dirty="0"/>
              <a:t>Step		Description</a:t>
            </a:r>
          </a:p>
          <a:p>
            <a:r>
              <a:rPr lang="en-US" dirty="0"/>
              <a:t>1-Cleaning	The cleaning phase prepares the drum by removing the previous image printed. It uses a 		rubber-cleaning blade to remove any excess toner on the drum and then it scrapes off the 		debris into a debris cavity. Next, a heat roller is lubricated to ensure that enough heat will be 		evenly applied to transfer the next image printed. Then an electrostatic erase lamp neutralizes 		the electrical charges that remain on the drum from the previous printed image.</a:t>
            </a:r>
          </a:p>
          <a:p>
            <a:endParaRPr lang="en-US" dirty="0"/>
          </a:p>
          <a:p>
            <a:r>
              <a:rPr lang="en-US" dirty="0"/>
              <a:t>2-Processing	The printer receives a document to be printed from the connected computer and converts it 		into a bitmap raster image, which is divided into horizontal raster lines.</a:t>
            </a:r>
          </a:p>
          <a:p>
            <a:endParaRPr lang="en-US" dirty="0"/>
          </a:p>
          <a:p>
            <a:r>
              <a:rPr lang="en-US" dirty="0"/>
              <a:t>3- Charging	The primary corona prepares the photosensitive drum for writing by causing it to receive a 		negative electrostatic charge. Depending on the printer, the primary corona will be wires or 		rollers.</a:t>
            </a:r>
          </a:p>
          <a:p>
            <a:endParaRPr lang="en-US" dirty="0"/>
          </a:p>
          <a:p>
            <a:r>
              <a:rPr lang="en-US" dirty="0"/>
              <a:t>4- Exposing	A laser beam changes the charge on the surface of the drum in a pattern of the page's image.</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07907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1082617"/>
            <a:ext cx="10951284" cy="3847207"/>
          </a:xfrm>
          <a:prstGeom prst="rect">
            <a:avLst/>
          </a:prstGeom>
          <a:noFill/>
        </p:spPr>
        <p:txBody>
          <a:bodyPr wrap="square" rtlCol="0">
            <a:spAutoFit/>
          </a:bodyPr>
          <a:lstStyle/>
          <a:p>
            <a:r>
              <a:rPr lang="en-US" sz="2800" dirty="0"/>
              <a:t>7.1.4 Laser Printers: (continued)</a:t>
            </a:r>
          </a:p>
          <a:p>
            <a:r>
              <a:rPr lang="en-US" b="1" dirty="0"/>
              <a:t>The layout of physical parts in laser printers can vary greatly, however, the basic process remains the same. The following table describes the steps in the laser printing process:</a:t>
            </a:r>
          </a:p>
          <a:p>
            <a:endParaRPr lang="en-US" b="1" dirty="0"/>
          </a:p>
          <a:p>
            <a:r>
              <a:rPr lang="en-US" b="1" dirty="0"/>
              <a:t>Step		Description</a:t>
            </a:r>
          </a:p>
          <a:p>
            <a:r>
              <a:rPr lang="en-US" dirty="0"/>
              <a:t>5-Developing	The developing roller applies toner to the drum. The toner sticks to the charged areas on the 		drum.</a:t>
            </a:r>
          </a:p>
          <a:p>
            <a:endParaRPr lang="en-US" dirty="0"/>
          </a:p>
          <a:p>
            <a:r>
              <a:rPr lang="en-US" dirty="0"/>
              <a:t>6-Transferring	The transfer roller charges the paper to attract the toner.</a:t>
            </a:r>
          </a:p>
          <a:p>
            <a:endParaRPr lang="en-US" dirty="0"/>
          </a:p>
          <a:p>
            <a:r>
              <a:rPr lang="en-US" dirty="0"/>
              <a:t>7-Fusing		The fusing assembly attaches the toner to the paper using rollers that press and melt the toner 		to the paper. As the paper leaves the printer, a static eliminator strip removes the static charge 		from the paper.</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59026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866" y="1300718"/>
            <a:ext cx="10402645" cy="3508653"/>
          </a:xfrm>
          <a:prstGeom prst="rect">
            <a:avLst/>
          </a:prstGeom>
          <a:noFill/>
        </p:spPr>
        <p:txBody>
          <a:bodyPr wrap="square" rtlCol="0">
            <a:spAutoFit/>
          </a:bodyPr>
          <a:lstStyle/>
          <a:p>
            <a:pPr algn="ctr"/>
            <a:r>
              <a:rPr lang="en-US" sz="2400" b="1" dirty="0"/>
              <a:t>Grading System for this Course</a:t>
            </a:r>
          </a:p>
          <a:p>
            <a:pPr algn="ctr"/>
            <a:endParaRPr lang="en-US" dirty="0"/>
          </a:p>
          <a:p>
            <a:pPr algn="ctr"/>
            <a:r>
              <a:rPr lang="en-US" sz="2400" dirty="0"/>
              <a:t>Students are expected to complete all assigned labs from Canvas.</a:t>
            </a:r>
          </a:p>
          <a:p>
            <a:pPr algn="ctr"/>
            <a:r>
              <a:rPr lang="en-US" sz="2400" dirty="0"/>
              <a:t>Student must also complete assigned quizzes from Canvas.</a:t>
            </a:r>
          </a:p>
          <a:p>
            <a:pPr algn="ctr"/>
            <a:r>
              <a:rPr lang="en-US" sz="2400" dirty="0"/>
              <a:t>Quizzes and Labs may be re-taken until student is satisfied with his/her score.</a:t>
            </a:r>
          </a:p>
          <a:p>
            <a:pPr algn="ctr"/>
            <a:r>
              <a:rPr lang="en-US" sz="2400" dirty="0"/>
              <a:t>A final exam, however,  is given at the end of week 4 that cannot be re-taken.</a:t>
            </a:r>
          </a:p>
          <a:p>
            <a:pPr algn="ctr"/>
            <a:endParaRPr lang="en-US" dirty="0"/>
          </a:p>
          <a:p>
            <a:pPr algn="ctr"/>
            <a:r>
              <a:rPr lang="en-US" sz="2400" dirty="0"/>
              <a:t>Scores from the labs, quizzes and final make up student’s grade.</a:t>
            </a:r>
          </a:p>
          <a:p>
            <a:pPr algn="ctr"/>
            <a:endParaRPr lang="en-US" dirty="0"/>
          </a:p>
          <a:p>
            <a:pPr algn="ctr"/>
            <a:r>
              <a:rPr lang="en-US" sz="2400" dirty="0"/>
              <a:t>Week 5, Capstone Week is used for Certification Exam Review</a:t>
            </a:r>
          </a:p>
        </p:txBody>
      </p:sp>
      <p:sp>
        <p:nvSpPr>
          <p:cNvPr id="2" name="Slide Number Placeholder 1"/>
          <p:cNvSpPr>
            <a:spLocks noGrp="1"/>
          </p:cNvSpPr>
          <p:nvPr>
            <p:ph type="sldNum" sz="quarter" idx="12"/>
          </p:nvPr>
        </p:nvSpPr>
        <p:spPr/>
        <p:txBody>
          <a:bodyPr/>
          <a:lstStyle/>
          <a:p>
            <a:fld id="{532327B0-9D17-47B2-924E-9AE43063FE29}" type="slidenum">
              <a:rPr lang="en-US" smtClean="0"/>
              <a:pPr/>
              <a:t>3</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
        <p:nvSpPr>
          <p:cNvPr id="8" name="TextBox 7">
            <a:extLst>
              <a:ext uri="{FF2B5EF4-FFF2-40B4-BE49-F238E27FC236}">
                <a16:creationId xmlns:a16="http://schemas.microsoft.com/office/drawing/2014/main" xmlns="" id="{B402B40E-73C2-4BF8-934D-63B0258F5BE7}"/>
              </a:ext>
            </a:extLst>
          </p:cNvPr>
          <p:cNvSpPr txBox="1"/>
          <p:nvPr/>
        </p:nvSpPr>
        <p:spPr>
          <a:xfrm>
            <a:off x="4744119" y="329527"/>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4447836" y="727275"/>
            <a:ext cx="2894703" cy="523220"/>
          </a:xfrm>
          <a:prstGeom prst="rect">
            <a:avLst/>
          </a:prstGeom>
          <a:noFill/>
        </p:spPr>
        <p:txBody>
          <a:bodyPr wrap="none" rtlCol="0">
            <a:spAutoFit/>
          </a:bodyPr>
          <a:lstStyle/>
          <a:p>
            <a:r>
              <a:rPr lang="en-US" sz="2800" dirty="0"/>
              <a:t>Operating Systems</a:t>
            </a:r>
          </a:p>
        </p:txBody>
      </p:sp>
    </p:spTree>
    <p:extLst>
      <p:ext uri="{BB962C8B-B14F-4D97-AF65-F5344CB8AC3E}">
        <p14:creationId xmlns:p14="http://schemas.microsoft.com/office/powerpoint/2010/main" val="346863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02428" y="1082617"/>
            <a:ext cx="10951284" cy="1938992"/>
          </a:xfrm>
          <a:prstGeom prst="rect">
            <a:avLst/>
          </a:prstGeom>
          <a:noFill/>
        </p:spPr>
        <p:txBody>
          <a:bodyPr wrap="square" rtlCol="0">
            <a:spAutoFit/>
          </a:bodyPr>
          <a:lstStyle/>
          <a:p>
            <a:pPr algn="ctr"/>
            <a:endParaRPr lang="en-US" sz="4000" dirty="0"/>
          </a:p>
          <a:p>
            <a:pPr algn="ctr"/>
            <a:endParaRPr lang="en-US" sz="4000" dirty="0"/>
          </a:p>
          <a:p>
            <a:pPr algn="ctr"/>
            <a:r>
              <a:rPr lang="en-US" sz="4000" dirty="0"/>
              <a:t>Which one to buy                         Inkjet or Laser???</a:t>
            </a:r>
            <a:endParaRPr lang="en-US" sz="2800"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2050" name="Picture 2" descr="Image result for thinking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25588" r="25366"/>
          <a:stretch/>
        </p:blipFill>
        <p:spPr bwMode="auto">
          <a:xfrm>
            <a:off x="4582160" y="1853565"/>
            <a:ext cx="3165949" cy="430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7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pic>
        <p:nvPicPr>
          <p:cNvPr id="6" name="Picture 1"/>
          <p:cNvPicPr>
            <a:picLocks noChangeAspect="1" noChangeArrowheads="1"/>
          </p:cNvPicPr>
          <p:nvPr/>
        </p:nvPicPr>
        <p:blipFill>
          <a:blip r:embed="rId3" cstate="print"/>
          <a:srcRect/>
          <a:stretch>
            <a:fillRect/>
          </a:stretch>
        </p:blipFill>
        <p:spPr bwMode="auto">
          <a:xfrm>
            <a:off x="10015268" y="1"/>
            <a:ext cx="2176732" cy="680347"/>
          </a:xfrm>
          <a:prstGeom prst="rect">
            <a:avLst/>
          </a:prstGeom>
          <a:noFill/>
          <a:ln w="9525">
            <a:noFill/>
            <a:miter lim="800000"/>
            <a:headEnd/>
            <a:tailEnd/>
          </a:ln>
        </p:spPr>
      </p:pic>
      <p:pic>
        <p:nvPicPr>
          <p:cNvPr id="2" name="5t3-OAuJd_Y"/>
          <p:cNvPicPr>
            <a:picLocks noRot="1" noChangeAspect="1"/>
          </p:cNvPicPr>
          <p:nvPr>
            <a:videoFile r:link="rId1"/>
          </p:nvPr>
        </p:nvPicPr>
        <p:blipFill>
          <a:blip r:embed="rId4"/>
          <a:stretch>
            <a:fillRect/>
          </a:stretch>
        </p:blipFill>
        <p:spPr>
          <a:xfrm>
            <a:off x="1952162" y="1252023"/>
            <a:ext cx="8719888" cy="4904937"/>
          </a:xfrm>
          <a:prstGeom prst="rect">
            <a:avLst/>
          </a:prstGeom>
        </p:spPr>
      </p:pic>
      <p:sp>
        <p:nvSpPr>
          <p:cNvPr id="3" name="Rectangle 2">
            <a:extLst>
              <a:ext uri="{FF2B5EF4-FFF2-40B4-BE49-F238E27FC236}">
                <a16:creationId xmlns:a16="http://schemas.microsoft.com/office/drawing/2014/main" xmlns="" id="{E7C6F9F9-4A0C-419D-B794-44F46A98B594}"/>
              </a:ext>
            </a:extLst>
          </p:cNvPr>
          <p:cNvSpPr/>
          <p:nvPr/>
        </p:nvSpPr>
        <p:spPr>
          <a:xfrm>
            <a:off x="631589" y="6156960"/>
            <a:ext cx="3045449" cy="369332"/>
          </a:xfrm>
          <a:prstGeom prst="rect">
            <a:avLst/>
          </a:prstGeom>
        </p:spPr>
        <p:txBody>
          <a:bodyPr wrap="none">
            <a:spAutoFit/>
          </a:bodyPr>
          <a:lstStyle/>
          <a:p>
            <a:r>
              <a:rPr lang="en-US" dirty="0"/>
              <a:t>https://youtu.be/5t3-OAuJd_Y</a:t>
            </a:r>
          </a:p>
        </p:txBody>
      </p:sp>
    </p:spTree>
    <p:extLst>
      <p:ext uri="{BB962C8B-B14F-4D97-AF65-F5344CB8AC3E}">
        <p14:creationId xmlns:p14="http://schemas.microsoft.com/office/powerpoint/2010/main" val="888744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48641" y="677253"/>
            <a:ext cx="10951284" cy="5940088"/>
          </a:xfrm>
          <a:prstGeom prst="rect">
            <a:avLst/>
          </a:prstGeom>
          <a:noFill/>
        </p:spPr>
        <p:txBody>
          <a:bodyPr wrap="square" rtlCol="0">
            <a:spAutoFit/>
          </a:bodyPr>
          <a:lstStyle/>
          <a:p>
            <a:r>
              <a:rPr lang="en-US" sz="2800" dirty="0"/>
              <a:t>7.1.5 Printer Connections:</a:t>
            </a:r>
          </a:p>
          <a:p>
            <a:r>
              <a:rPr lang="en-US" sz="2000" b="1" dirty="0"/>
              <a:t>Printers use one of the following methods for connecting to a computer or sending and receiving print jobs:</a:t>
            </a:r>
          </a:p>
          <a:p>
            <a:endParaRPr lang="en-US" sz="800" b="1" dirty="0"/>
          </a:p>
          <a:p>
            <a:r>
              <a:rPr lang="en-US" b="1" dirty="0"/>
              <a:t>Connection 	Description</a:t>
            </a:r>
          </a:p>
          <a:p>
            <a:r>
              <a:rPr lang="en-US" b="1" dirty="0"/>
              <a:t> Type	</a:t>
            </a:r>
          </a:p>
          <a:p>
            <a:r>
              <a:rPr lang="en-US" dirty="0"/>
              <a:t>USB		Most printers use a USB connection, allowing for multi-use devices that also include scanners &amp; 		card  readers. The USB connection increases speed considerably over previously used printing 		connections such as the a parallel port. </a:t>
            </a:r>
          </a:p>
          <a:p>
            <a:endParaRPr lang="en-US" sz="800" dirty="0"/>
          </a:p>
          <a:p>
            <a:r>
              <a:rPr lang="en-US" dirty="0"/>
              <a:t>Wireless		Many printers connect using a wireless connection. This is especially useful when 			working with laptop computers.</a:t>
            </a:r>
          </a:p>
          <a:p>
            <a:pPr lvl="0"/>
            <a:r>
              <a:rPr lang="en-US" dirty="0"/>
              <a:t>			o Bluetooth is a wireless technology for creating simple connections between two 			   devices. Unlike infrared, line-of-sight connections are not required.</a:t>
            </a:r>
          </a:p>
          <a:p>
            <a:r>
              <a:rPr lang="en-US" dirty="0"/>
              <a:t>			o 802.11a/b/g wireless standards use radio waves and are used to create wireless 			   networks between multiple devices.</a:t>
            </a:r>
          </a:p>
          <a:p>
            <a:endParaRPr lang="en-US" sz="800" dirty="0"/>
          </a:p>
          <a:p>
            <a:r>
              <a:rPr lang="en-US" dirty="0"/>
              <a:t>Network		Some printers also have their own network interface card, which allows them to connect 		directly to a network. Network printers can also be connected to a computer that is connected 		to the network. Another way to connect a non-network-ready printer to a network is with a 		network interface device. Network printers are useful for allowing multiple people to share the 		same printer. This is a common way to connect printers used in a business environment.</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47624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27126" y="1021498"/>
            <a:ext cx="10951284" cy="3693319"/>
          </a:xfrm>
          <a:prstGeom prst="rect">
            <a:avLst/>
          </a:prstGeom>
          <a:noFill/>
        </p:spPr>
        <p:txBody>
          <a:bodyPr wrap="square" rtlCol="0">
            <a:spAutoFit/>
          </a:bodyPr>
          <a:lstStyle/>
          <a:p>
            <a:r>
              <a:rPr lang="en-US" sz="2800" dirty="0"/>
              <a:t>7.1.6 Printer Characteristics:</a:t>
            </a:r>
          </a:p>
          <a:p>
            <a:r>
              <a:rPr lang="en-US" b="1" dirty="0"/>
              <a:t>When purchasing a printer, consider the following factors:</a:t>
            </a:r>
          </a:p>
          <a:p>
            <a:endParaRPr lang="en-US" sz="800" dirty="0"/>
          </a:p>
          <a:p>
            <a:r>
              <a:rPr lang="en-US" b="1" dirty="0"/>
              <a:t>Consideration	Description</a:t>
            </a:r>
          </a:p>
          <a:p>
            <a:r>
              <a:rPr lang="en-US" dirty="0"/>
              <a:t>Connection	Serial,  Parallel, USB, TCP/IP, Wireless</a:t>
            </a:r>
          </a:p>
          <a:p>
            <a:endParaRPr lang="en-US" dirty="0"/>
          </a:p>
          <a:p>
            <a:r>
              <a:rPr lang="en-US" dirty="0"/>
              <a:t>Print Quality	Print quality (resolution) is often measured in dots per inch (DPI). The higher the DPI, the higher 		quality the image.</a:t>
            </a:r>
          </a:p>
          <a:p>
            <a:endParaRPr lang="en-US" dirty="0"/>
          </a:p>
          <a:p>
            <a:r>
              <a:rPr lang="en-US" dirty="0"/>
              <a:t>Print Speed	Print speed is expressed as the number of pages that can be printed in a minute (PPM or pages 		per minute). Printers often rate both the black and white and color print speeds.</a:t>
            </a:r>
          </a:p>
          <a:p>
            <a:endParaRPr lang="en-US" dirty="0"/>
          </a:p>
          <a:p>
            <a:r>
              <a:rPr lang="en-US" dirty="0"/>
              <a:t>Memory		Built-in memory varies and some can have memory expanded to improve performance.</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127149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27126" y="1021498"/>
            <a:ext cx="10951284" cy="523220"/>
          </a:xfrm>
          <a:prstGeom prst="rect">
            <a:avLst/>
          </a:prstGeom>
          <a:noFill/>
        </p:spPr>
        <p:txBody>
          <a:bodyPr wrap="square" rtlCol="0">
            <a:spAutoFit/>
          </a:bodyPr>
          <a:lstStyle/>
          <a:p>
            <a:r>
              <a:rPr lang="en-US" sz="2800" dirty="0"/>
              <a:t>7.1.6 Printer Characteristics: (continued)</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2" name="Picture 1"/>
          <p:cNvPicPr>
            <a:picLocks noChangeAspect="1"/>
          </p:cNvPicPr>
          <p:nvPr/>
        </p:nvPicPr>
        <p:blipFill rotWithShape="1">
          <a:blip r:embed="rId3"/>
          <a:srcRect t="13118" r="15789"/>
          <a:stretch/>
        </p:blipFill>
        <p:spPr>
          <a:xfrm>
            <a:off x="385182" y="1870874"/>
            <a:ext cx="11093228" cy="4226560"/>
          </a:xfrm>
          <a:prstGeom prst="rect">
            <a:avLst/>
          </a:prstGeom>
        </p:spPr>
      </p:pic>
    </p:spTree>
    <p:extLst>
      <p:ext uri="{BB962C8B-B14F-4D97-AF65-F5344CB8AC3E}">
        <p14:creationId xmlns:p14="http://schemas.microsoft.com/office/powerpoint/2010/main" val="233319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27126" y="1021498"/>
            <a:ext cx="10951284" cy="5047536"/>
          </a:xfrm>
          <a:prstGeom prst="rect">
            <a:avLst/>
          </a:prstGeom>
          <a:noFill/>
        </p:spPr>
        <p:txBody>
          <a:bodyPr wrap="square" rtlCol="0">
            <a:spAutoFit/>
          </a:bodyPr>
          <a:lstStyle/>
          <a:p>
            <a:r>
              <a:rPr lang="en-US" sz="2800" dirty="0"/>
              <a:t>7.1.7 Lab:  Select a printer</a:t>
            </a:r>
          </a:p>
          <a:p>
            <a:endParaRPr lang="en-US" sz="2800" dirty="0"/>
          </a:p>
          <a:p>
            <a:r>
              <a:rPr lang="en-US" sz="2800" dirty="0"/>
              <a:t>Selecting a printer with the best detail and color printing options.</a:t>
            </a:r>
          </a:p>
          <a:p>
            <a:endParaRPr lang="en-US" sz="2800" dirty="0"/>
          </a:p>
          <a:p>
            <a:pPr marL="514350" indent="-514350">
              <a:buAutoNum type="arabicPeriod"/>
            </a:pPr>
            <a:r>
              <a:rPr lang="en-US" sz="2800" dirty="0"/>
              <a:t>Detail is measured in dpi resolution</a:t>
            </a:r>
          </a:p>
          <a:p>
            <a:pPr marL="514350" indent="-514350">
              <a:buAutoNum type="arabicPeriod"/>
            </a:pPr>
            <a:r>
              <a:rPr lang="en-US" sz="2800" dirty="0"/>
              <a:t>Color printers can be either inkjet or laser</a:t>
            </a:r>
          </a:p>
          <a:p>
            <a:endParaRPr lang="en-US" sz="2800" dirty="0"/>
          </a:p>
          <a:p>
            <a:r>
              <a:rPr lang="en-US" dirty="0"/>
              <a:t>Reminders:</a:t>
            </a:r>
          </a:p>
          <a:p>
            <a:pPr marL="285750" indent="-285750">
              <a:buFont typeface="Arial" panose="020B0604020202020204" pitchFamily="34" charset="0"/>
              <a:buChar char="•"/>
            </a:pPr>
            <a:r>
              <a:rPr lang="en-US" dirty="0"/>
              <a:t>Data cable must be connected between the printer and the PC</a:t>
            </a:r>
          </a:p>
          <a:p>
            <a:pPr marL="285750" indent="-285750">
              <a:buFont typeface="Arial" panose="020B0604020202020204" pitchFamily="34" charset="0"/>
              <a:buChar char="•"/>
            </a:pPr>
            <a:r>
              <a:rPr lang="en-US" dirty="0"/>
              <a:t>Power cable must be plugged into the printer and into a surge protector</a:t>
            </a:r>
          </a:p>
          <a:p>
            <a:pPr marL="285750" indent="-285750">
              <a:buFont typeface="Arial" panose="020B0604020202020204" pitchFamily="34" charset="0"/>
              <a:buChar char="•"/>
            </a:pPr>
            <a:endParaRPr lang="en-US" dirty="0"/>
          </a:p>
          <a:p>
            <a:endParaRPr lang="en-US" dirty="0"/>
          </a:p>
          <a:p>
            <a:r>
              <a:rPr lang="en-US" dirty="0"/>
              <a:t>Now work on Lab 7.1.7.  Instructor will assist you if necessary.</a:t>
            </a:r>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3782693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27126" y="1021498"/>
            <a:ext cx="10951284" cy="3262432"/>
          </a:xfrm>
          <a:prstGeom prst="rect">
            <a:avLst/>
          </a:prstGeom>
          <a:noFill/>
        </p:spPr>
        <p:txBody>
          <a:bodyPr wrap="square" rtlCol="0">
            <a:spAutoFit/>
          </a:bodyPr>
          <a:lstStyle/>
          <a:p>
            <a:r>
              <a:rPr lang="en-US" sz="2800" dirty="0"/>
              <a:t>7.1.7 Lab:  Select a printer</a:t>
            </a:r>
          </a:p>
          <a:p>
            <a:endParaRPr lang="en-US" sz="2800" dirty="0"/>
          </a:p>
          <a:p>
            <a:pPr marL="285750" indent="-285750">
              <a:buFont typeface="Arial" panose="020B0604020202020204" pitchFamily="34" charset="0"/>
              <a:buChar char="•"/>
            </a:pPr>
            <a:endParaRPr lang="en-US" dirty="0"/>
          </a:p>
          <a:p>
            <a:endParaRPr lang="en-US" dirty="0"/>
          </a:p>
          <a:p>
            <a:r>
              <a:rPr lang="en-US" sz="3200" dirty="0"/>
              <a:t>Now work on Lab 7.1.7.  </a:t>
            </a:r>
          </a:p>
          <a:p>
            <a:endParaRPr lang="en-US" sz="3200" dirty="0"/>
          </a:p>
          <a:p>
            <a:r>
              <a:rPr lang="en-US" sz="3200" dirty="0"/>
              <a:t>Instructor will assist you if necessary.</a:t>
            </a:r>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1058295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20358" y="616035"/>
            <a:ext cx="10951284" cy="6093976"/>
          </a:xfrm>
          <a:prstGeom prst="rect">
            <a:avLst/>
          </a:prstGeom>
          <a:noFill/>
        </p:spPr>
        <p:txBody>
          <a:bodyPr wrap="square" rtlCol="0">
            <a:spAutoFit/>
          </a:bodyPr>
          <a:lstStyle/>
          <a:p>
            <a:r>
              <a:rPr lang="en-US" sz="2800" dirty="0"/>
              <a:t>7.2 Printer Configuration within the operating </a:t>
            </a:r>
            <a:r>
              <a:rPr lang="en-US" sz="2800" dirty="0" err="1"/>
              <a:t>sysgtem</a:t>
            </a:r>
            <a:r>
              <a:rPr lang="en-US" sz="2800" dirty="0"/>
              <a:t>:</a:t>
            </a:r>
          </a:p>
          <a:p>
            <a:r>
              <a:rPr lang="en-US" sz="2400" b="1" dirty="0"/>
              <a:t>Key definitions:</a:t>
            </a:r>
          </a:p>
          <a:p>
            <a:endParaRPr lang="en-US" sz="700" b="1" dirty="0"/>
          </a:p>
          <a:p>
            <a:r>
              <a:rPr lang="en-US" b="1" dirty="0"/>
              <a:t>Term		Definition</a:t>
            </a:r>
          </a:p>
          <a:p>
            <a:r>
              <a:rPr lang="en-US" dirty="0"/>
              <a:t>Printer		A virtual device (logical software entity) inside the print server that can be configured to send 		output to a printing device. The printer is made up of the print driver, the printing device, and 		the spooler.</a:t>
            </a:r>
          </a:p>
          <a:p>
            <a:endParaRPr lang="en-US" sz="700" dirty="0"/>
          </a:p>
          <a:p>
            <a:r>
              <a:rPr lang="en-US" dirty="0"/>
              <a:t>Print Device	The physical device connected to the print server where print output occurs.</a:t>
            </a:r>
          </a:p>
          <a:p>
            <a:endParaRPr lang="en-US" sz="700" dirty="0"/>
          </a:p>
          <a:p>
            <a:r>
              <a:rPr lang="en-US" dirty="0"/>
              <a:t>Print Driver	The software that allows the printer to communicate with the print device. Printer drivers 		provide the following support functions:</a:t>
            </a:r>
          </a:p>
          <a:p>
            <a:pPr lvl="0"/>
            <a:r>
              <a:rPr lang="en-US" dirty="0"/>
              <a:t>		o Translate data into a recognizable form for the given printer</a:t>
            </a:r>
          </a:p>
          <a:p>
            <a:pPr lvl="0"/>
            <a:r>
              <a:rPr lang="en-US" dirty="0"/>
              <a:t>		o Manage graphics via graphics drivers, converting graphics into the appropriate printer 			   commands</a:t>
            </a:r>
          </a:p>
          <a:p>
            <a:r>
              <a:rPr lang="en-US" dirty="0"/>
              <a:t>		o Allow management of the print job by displaying print and printer properties in the operating 		   system</a:t>
            </a:r>
          </a:p>
          <a:p>
            <a:endParaRPr lang="en-US" sz="700" dirty="0"/>
          </a:p>
          <a:p>
            <a:r>
              <a:rPr lang="en-US" dirty="0"/>
              <a:t>Print Queue	(Spooler) The portion of the hard drive where print jobs are stored before going to the print 		device.</a:t>
            </a:r>
          </a:p>
          <a:p>
            <a:endParaRPr lang="en-US" sz="700" dirty="0"/>
          </a:p>
          <a:p>
            <a:r>
              <a:rPr lang="en-US" dirty="0"/>
              <a:t>Printer Port	The means by which a print device connects to a print server (the printer's NIC). Many printers 		can be configured in the same way that most plug and play devices are.</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3545897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37884" y="1093373"/>
            <a:ext cx="10951284" cy="4678204"/>
          </a:xfrm>
          <a:prstGeom prst="rect">
            <a:avLst/>
          </a:prstGeom>
          <a:noFill/>
        </p:spPr>
        <p:txBody>
          <a:bodyPr wrap="square" rtlCol="0">
            <a:spAutoFit/>
          </a:bodyPr>
          <a:lstStyle/>
          <a:p>
            <a:r>
              <a:rPr lang="en-US" sz="2800" dirty="0"/>
              <a:t>7.2 Printer Configuration: (continued)</a:t>
            </a:r>
          </a:p>
          <a:p>
            <a:r>
              <a:rPr lang="en-US" b="1" dirty="0"/>
              <a:t>To configure a printer, you would:</a:t>
            </a:r>
          </a:p>
          <a:p>
            <a:pPr lvl="0"/>
            <a:endParaRPr lang="en-US" dirty="0"/>
          </a:p>
          <a:p>
            <a:pPr lvl="0"/>
            <a:r>
              <a:rPr lang="en-US" dirty="0"/>
              <a:t>1 - Connect the print device to an available port.</a:t>
            </a:r>
          </a:p>
          <a:p>
            <a:pPr lvl="0"/>
            <a:endParaRPr lang="en-US" dirty="0"/>
          </a:p>
          <a:p>
            <a:pPr lvl="0"/>
            <a:r>
              <a:rPr lang="en-US" dirty="0"/>
              <a:t>2 - Create a printer object by installing the  driver. For Plug and Play printers connected to a USB port, the printer     </a:t>
            </a:r>
          </a:p>
          <a:p>
            <a:pPr lvl="0"/>
            <a:r>
              <a:rPr lang="en-US" dirty="0"/>
              <a:t>      might be configured automatically.</a:t>
            </a:r>
          </a:p>
          <a:p>
            <a:pPr lvl="0"/>
            <a:endParaRPr lang="en-US" dirty="0"/>
          </a:p>
          <a:p>
            <a:pPr lvl="0"/>
            <a:r>
              <a:rPr lang="en-US" dirty="0"/>
              <a:t>3 - Edit the printer object to configure device-specific settings such as color profiles, paper trays, or features such as</a:t>
            </a:r>
            <a:br>
              <a:rPr lang="en-US" dirty="0"/>
            </a:br>
            <a:r>
              <a:rPr lang="en-US" dirty="0"/>
              <a:t>     stapling or double-sided printing.</a:t>
            </a:r>
          </a:p>
          <a:p>
            <a:pPr lvl="0"/>
            <a:endParaRPr lang="en-US" dirty="0"/>
          </a:p>
          <a:p>
            <a:pPr lvl="0"/>
            <a:r>
              <a:rPr lang="en-US" dirty="0"/>
              <a:t>4 - Verify that the printer works by sending a test print.</a:t>
            </a:r>
          </a:p>
          <a:p>
            <a:pPr lvl="0"/>
            <a:endParaRPr lang="en-US" dirty="0"/>
          </a:p>
          <a:p>
            <a:r>
              <a:rPr lang="en-US" dirty="0"/>
              <a:t>5 - If you have more than one printer configured on your computer, the default printer is the printer that will be </a:t>
            </a:r>
            <a:br>
              <a:rPr lang="en-US" dirty="0"/>
            </a:br>
            <a:r>
              <a:rPr lang="en-US" dirty="0"/>
              <a:t>     automatically selected.</a:t>
            </a:r>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366804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54426" y="941571"/>
            <a:ext cx="10951284" cy="954107"/>
          </a:xfrm>
          <a:prstGeom prst="rect">
            <a:avLst/>
          </a:prstGeom>
          <a:noFill/>
        </p:spPr>
        <p:txBody>
          <a:bodyPr wrap="square" rtlCol="0">
            <a:spAutoFit/>
          </a:bodyPr>
          <a:lstStyle/>
          <a:p>
            <a:r>
              <a:rPr lang="en-US" sz="2800" dirty="0"/>
              <a:t>7.2 Printer Configuration: (continued)</a:t>
            </a:r>
          </a:p>
          <a:p>
            <a:r>
              <a:rPr lang="en-US" sz="2800" dirty="0"/>
              <a:t>	Driver and Languages</a:t>
            </a:r>
          </a:p>
        </p:txBody>
      </p:sp>
      <p:pic>
        <p:nvPicPr>
          <p:cNvPr id="6" name="Picture 1"/>
          <p:cNvPicPr>
            <a:picLocks noChangeAspect="1" noChangeArrowheads="1"/>
          </p:cNvPicPr>
          <p:nvPr/>
        </p:nvPicPr>
        <p:blipFill>
          <a:blip r:embed="rId3" cstate="print"/>
          <a:srcRect/>
          <a:stretch>
            <a:fillRect/>
          </a:stretch>
        </p:blipFill>
        <p:spPr bwMode="auto">
          <a:xfrm>
            <a:off x="10015268" y="1"/>
            <a:ext cx="2176732" cy="680347"/>
          </a:xfrm>
          <a:prstGeom prst="rect">
            <a:avLst/>
          </a:prstGeom>
          <a:noFill/>
          <a:ln w="9525">
            <a:noFill/>
            <a:miter lim="800000"/>
            <a:headEnd/>
            <a:tailEnd/>
          </a:ln>
        </p:spPr>
      </p:pic>
      <p:pic>
        <p:nvPicPr>
          <p:cNvPr id="2" name="NgG7blfqnfg"/>
          <p:cNvPicPr>
            <a:picLocks noRot="1" noChangeAspect="1"/>
          </p:cNvPicPr>
          <p:nvPr>
            <a:videoFile r:link="rId1"/>
          </p:nvPr>
        </p:nvPicPr>
        <p:blipFill>
          <a:blip r:embed="rId4"/>
          <a:stretch>
            <a:fillRect/>
          </a:stretch>
        </p:blipFill>
        <p:spPr>
          <a:xfrm>
            <a:off x="2448560" y="1947748"/>
            <a:ext cx="7906738" cy="4447540"/>
          </a:xfrm>
          <a:prstGeom prst="rect">
            <a:avLst/>
          </a:prstGeom>
        </p:spPr>
      </p:pic>
      <p:sp>
        <p:nvSpPr>
          <p:cNvPr id="3" name="Rectangle 2">
            <a:extLst>
              <a:ext uri="{FF2B5EF4-FFF2-40B4-BE49-F238E27FC236}">
                <a16:creationId xmlns:a16="http://schemas.microsoft.com/office/drawing/2014/main" xmlns="" id="{74ED9797-0ECB-4AEB-BC90-21FEBE8F1E36}"/>
              </a:ext>
            </a:extLst>
          </p:cNvPr>
          <p:cNvSpPr/>
          <p:nvPr/>
        </p:nvSpPr>
        <p:spPr>
          <a:xfrm>
            <a:off x="8594180" y="6395288"/>
            <a:ext cx="3011530" cy="369332"/>
          </a:xfrm>
          <a:prstGeom prst="rect">
            <a:avLst/>
          </a:prstGeom>
        </p:spPr>
        <p:txBody>
          <a:bodyPr wrap="none">
            <a:spAutoFit/>
          </a:bodyPr>
          <a:lstStyle/>
          <a:p>
            <a:r>
              <a:rPr lang="en-US" dirty="0"/>
              <a:t>https://youtu.be/NgG7blfqnfg</a:t>
            </a:r>
          </a:p>
        </p:txBody>
      </p:sp>
    </p:spTree>
    <p:extLst>
      <p:ext uri="{BB962C8B-B14F-4D97-AF65-F5344CB8AC3E}">
        <p14:creationId xmlns:p14="http://schemas.microsoft.com/office/powerpoint/2010/main" val="61660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519" y="2088509"/>
            <a:ext cx="2021199" cy="1938992"/>
          </a:xfrm>
          <a:prstGeom prst="rect">
            <a:avLst/>
          </a:prstGeom>
          <a:noFill/>
        </p:spPr>
        <p:txBody>
          <a:bodyPr wrap="square" rtlCol="0">
            <a:spAutoFit/>
          </a:bodyPr>
          <a:lstStyle/>
          <a:p>
            <a:pPr algn="ctr"/>
            <a:r>
              <a:rPr lang="en-US" sz="2400" b="1" dirty="0"/>
              <a:t>Course Objectives</a:t>
            </a:r>
          </a:p>
          <a:p>
            <a:pPr algn="ctr"/>
            <a:endParaRPr lang="en-US" sz="2400" b="1" dirty="0"/>
          </a:p>
          <a:p>
            <a:pPr algn="ctr"/>
            <a:r>
              <a:rPr lang="en-US" sz="2400" b="1" dirty="0"/>
              <a:t>Scroll to view all of them</a:t>
            </a:r>
            <a:endParaRPr lang="en-US" sz="24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4</a:t>
            </a:fld>
            <a:endParaRPr lang="en-US"/>
          </a:p>
        </p:txBody>
      </p:sp>
      <p:sp>
        <p:nvSpPr>
          <p:cNvPr id="8" name="TextBox 7">
            <a:extLst>
              <a:ext uri="{FF2B5EF4-FFF2-40B4-BE49-F238E27FC236}">
                <a16:creationId xmlns:a16="http://schemas.microsoft.com/office/drawing/2014/main" xmlns="" id="{B402B40E-73C2-4BF8-934D-63B0258F5BE7}"/>
              </a:ext>
            </a:extLst>
          </p:cNvPr>
          <p:cNvSpPr txBox="1"/>
          <p:nvPr/>
        </p:nvSpPr>
        <p:spPr>
          <a:xfrm>
            <a:off x="158051" y="204055"/>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9139246" y="204055"/>
            <a:ext cx="2894703" cy="523220"/>
          </a:xfrm>
          <a:prstGeom prst="rect">
            <a:avLst/>
          </a:prstGeom>
          <a:noFill/>
        </p:spPr>
        <p:txBody>
          <a:bodyPr wrap="none" rtlCol="0">
            <a:spAutoFit/>
          </a:bodyPr>
          <a:lstStyle/>
          <a:p>
            <a:r>
              <a:rPr lang="en-US" sz="2800" dirty="0"/>
              <a:t>Operating Systems</a:t>
            </a:r>
          </a:p>
        </p:txBody>
      </p:sp>
      <p:pic>
        <p:nvPicPr>
          <p:cNvPr id="3" name="Picture 2">
            <a:extLst>
              <a:ext uri="{FF2B5EF4-FFF2-40B4-BE49-F238E27FC236}">
                <a16:creationId xmlns:a16="http://schemas.microsoft.com/office/drawing/2014/main" xmlns="" id="{BFEE3B3C-08BD-4CF9-A99A-276A900CDB42}"/>
              </a:ext>
            </a:extLst>
          </p:cNvPr>
          <p:cNvPicPr>
            <a:picLocks noChangeAspect="1"/>
          </p:cNvPicPr>
          <p:nvPr/>
        </p:nvPicPr>
        <p:blipFill>
          <a:blip r:embed="rId2"/>
          <a:stretch>
            <a:fillRect/>
          </a:stretch>
        </p:blipFill>
        <p:spPr>
          <a:xfrm>
            <a:off x="2495550" y="881795"/>
            <a:ext cx="8858250" cy="5772150"/>
          </a:xfrm>
          <a:prstGeom prst="rect">
            <a:avLst/>
          </a:prstGeom>
        </p:spPr>
      </p:pic>
    </p:spTree>
    <p:extLst>
      <p:ext uri="{BB962C8B-B14F-4D97-AF65-F5344CB8AC3E}">
        <p14:creationId xmlns:p14="http://schemas.microsoft.com/office/powerpoint/2010/main" val="2336041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27126" y="1021498"/>
            <a:ext cx="10951284" cy="3262432"/>
          </a:xfrm>
          <a:prstGeom prst="rect">
            <a:avLst/>
          </a:prstGeom>
          <a:noFill/>
        </p:spPr>
        <p:txBody>
          <a:bodyPr wrap="square" rtlCol="0">
            <a:spAutoFit/>
          </a:bodyPr>
          <a:lstStyle/>
          <a:p>
            <a:r>
              <a:rPr lang="en-US" sz="2800" dirty="0"/>
              <a:t>7.2.5 Lab:  Install a printer</a:t>
            </a:r>
          </a:p>
          <a:p>
            <a:endParaRPr lang="en-US" sz="2800" dirty="0"/>
          </a:p>
          <a:p>
            <a:pPr marL="285750" indent="-285750">
              <a:buFont typeface="Arial" panose="020B0604020202020204" pitchFamily="34" charset="0"/>
              <a:buChar char="•"/>
            </a:pPr>
            <a:endParaRPr lang="en-US" dirty="0"/>
          </a:p>
          <a:p>
            <a:endParaRPr lang="en-US" dirty="0"/>
          </a:p>
          <a:p>
            <a:r>
              <a:rPr lang="en-US" sz="3200" dirty="0"/>
              <a:t>Now work on Lab 7.2.5.  </a:t>
            </a:r>
          </a:p>
          <a:p>
            <a:endParaRPr lang="en-US" sz="3200" dirty="0"/>
          </a:p>
          <a:p>
            <a:r>
              <a:rPr lang="en-US" sz="3200" dirty="0"/>
              <a:t>Instructor will assist you if necessary.</a:t>
            </a:r>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617848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08002" y="774182"/>
            <a:ext cx="10951284" cy="3293209"/>
          </a:xfrm>
          <a:prstGeom prst="rect">
            <a:avLst/>
          </a:prstGeom>
          <a:noFill/>
        </p:spPr>
        <p:txBody>
          <a:bodyPr wrap="square" rtlCol="0">
            <a:spAutoFit/>
          </a:bodyPr>
          <a:lstStyle/>
          <a:p>
            <a:r>
              <a:rPr lang="en-US" sz="2800" dirty="0"/>
              <a:t>7.3 Network Printing:</a:t>
            </a:r>
          </a:p>
          <a:p>
            <a:r>
              <a:rPr lang="en-US" b="1" dirty="0"/>
              <a:t>By making a printer accessible on the network, you allow multiple devices to share a single print device. Network printing uses the following three special processes and components:</a:t>
            </a:r>
          </a:p>
          <a:p>
            <a:endParaRPr lang="en-US" b="1" dirty="0"/>
          </a:p>
          <a:p>
            <a:pPr lvl="0"/>
            <a:r>
              <a:rPr lang="en-US" dirty="0"/>
              <a:t>O The client application generates the print job on the local system. This process is known as </a:t>
            </a:r>
            <a:r>
              <a:rPr lang="en-US" i="1" dirty="0"/>
              <a:t>spooling</a:t>
            </a:r>
            <a:r>
              <a:rPr lang="en-US" dirty="0"/>
              <a:t>.</a:t>
            </a:r>
          </a:p>
          <a:p>
            <a:pPr lvl="0"/>
            <a:endParaRPr lang="en-US" dirty="0"/>
          </a:p>
          <a:p>
            <a:pPr lvl="0"/>
            <a:r>
              <a:rPr lang="en-US" dirty="0"/>
              <a:t>O The print job is sent to a print </a:t>
            </a:r>
            <a:r>
              <a:rPr lang="en-US" i="1" dirty="0"/>
              <a:t>queue</a:t>
            </a:r>
            <a:r>
              <a:rPr lang="en-US" dirty="0"/>
              <a:t>. The queue is a location for storing waiting print jobs.</a:t>
            </a:r>
          </a:p>
          <a:p>
            <a:pPr lvl="0"/>
            <a:endParaRPr lang="en-US" dirty="0"/>
          </a:p>
          <a:p>
            <a:pPr lvl="0"/>
            <a:r>
              <a:rPr lang="en-US" dirty="0"/>
              <a:t>O A </a:t>
            </a:r>
            <a:r>
              <a:rPr lang="en-US" i="1" dirty="0"/>
              <a:t>print server</a:t>
            </a:r>
            <a:r>
              <a:rPr lang="en-US" dirty="0"/>
              <a:t> is responsible for managing the flow of documents from the queue to the printer. When the printer</a:t>
            </a:r>
            <a:br>
              <a:rPr lang="en-US" dirty="0"/>
            </a:br>
            <a:r>
              <a:rPr lang="en-US" dirty="0"/>
              <a:t>    is ready, the print server takes the next document out of the queue and sends it to be printed.</a:t>
            </a:r>
          </a:p>
          <a:p>
            <a:endParaRPr lang="en-US" b="1"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4098" name="Picture 2" descr="Image result for network pr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5" y="4161225"/>
            <a:ext cx="4471817" cy="22359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564652" y="3896966"/>
            <a:ext cx="4164446" cy="2090911"/>
          </a:xfrm>
          <a:prstGeom prst="rect">
            <a:avLst/>
          </a:prstGeom>
        </p:spPr>
      </p:pic>
      <p:pic>
        <p:nvPicPr>
          <p:cNvPr id="8" name="Picture 4" descr="Image result for wireless shared pri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398" y="4850981"/>
            <a:ext cx="4115247" cy="186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23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48642" y="1082620"/>
            <a:ext cx="10951284" cy="4124206"/>
          </a:xfrm>
          <a:prstGeom prst="rect">
            <a:avLst/>
          </a:prstGeom>
          <a:noFill/>
        </p:spPr>
        <p:txBody>
          <a:bodyPr wrap="square" rtlCol="0">
            <a:spAutoFit/>
          </a:bodyPr>
          <a:lstStyle/>
          <a:p>
            <a:r>
              <a:rPr lang="en-US" sz="2800" dirty="0"/>
              <a:t>7.3 Network Printing:</a:t>
            </a:r>
          </a:p>
          <a:p>
            <a:r>
              <a:rPr lang="en-US" b="1" dirty="0"/>
              <a:t>When configuring network printing, keep in mind the following considerations:</a:t>
            </a:r>
          </a:p>
          <a:p>
            <a:endParaRPr lang="en-US" b="1" dirty="0"/>
          </a:p>
          <a:p>
            <a:r>
              <a:rPr lang="en-US" b="1" dirty="0"/>
              <a:t>Consideration	Description</a:t>
            </a:r>
          </a:p>
          <a:p>
            <a:r>
              <a:rPr lang="en-US" dirty="0"/>
              <a:t>Connect the	The printer must have a connection to the network (either wired or wireless). This can be done Printer to the	in one the following ways:</a:t>
            </a:r>
          </a:p>
          <a:p>
            <a:r>
              <a:rPr lang="en-US" dirty="0"/>
              <a:t>Network</a:t>
            </a:r>
          </a:p>
          <a:p>
            <a:pPr lvl="0"/>
            <a:r>
              <a:rPr lang="en-US" dirty="0"/>
              <a:t>		o Install a network interface card in the printer.</a:t>
            </a:r>
          </a:p>
          <a:p>
            <a:pPr lvl="0"/>
            <a:r>
              <a:rPr lang="en-US" dirty="0"/>
              <a:t>		o Connect the printer to a workstation or server that is connected to the network. The printer 		   is </a:t>
            </a:r>
            <a:r>
              <a:rPr lang="en-US" i="1" dirty="0"/>
              <a:t>shared</a:t>
            </a:r>
            <a:r>
              <a:rPr lang="en-US" dirty="0"/>
              <a:t> to make it available to other computers.</a:t>
            </a:r>
          </a:p>
          <a:p>
            <a:pPr lvl="0"/>
            <a:r>
              <a:rPr lang="en-US" dirty="0"/>
              <a:t>		o Connect the printer to a special print server that has a network connection.</a:t>
            </a:r>
          </a:p>
          <a:p>
            <a:pPr lvl="0"/>
            <a:r>
              <a:rPr lang="en-US" dirty="0"/>
              <a:t>		o Use Google Cloud Print to wirelessly send jobs from Internet-connected devices to a remote 		   printer.</a:t>
            </a:r>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3096680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473339" y="695342"/>
            <a:ext cx="10951284" cy="5816977"/>
          </a:xfrm>
          <a:prstGeom prst="rect">
            <a:avLst/>
          </a:prstGeom>
          <a:noFill/>
        </p:spPr>
        <p:txBody>
          <a:bodyPr wrap="square" rtlCol="0">
            <a:spAutoFit/>
          </a:bodyPr>
          <a:lstStyle/>
          <a:p>
            <a:r>
              <a:rPr lang="en-US" sz="2800" dirty="0"/>
              <a:t>7.3 Network Printing:</a:t>
            </a:r>
          </a:p>
          <a:p>
            <a:r>
              <a:rPr lang="en-US" b="1" dirty="0"/>
              <a:t>When configuring network printing, keep in mind the following considerations:</a:t>
            </a:r>
          </a:p>
          <a:p>
            <a:endParaRPr lang="en-US" b="1" dirty="0"/>
          </a:p>
          <a:p>
            <a:r>
              <a:rPr lang="en-US" b="1" dirty="0"/>
              <a:t>Consideration	Description</a:t>
            </a:r>
          </a:p>
          <a:p>
            <a:r>
              <a:rPr lang="en-US" dirty="0"/>
              <a:t>Use a 		If the printer itself does not have a network </a:t>
            </a:r>
          </a:p>
          <a:p>
            <a:r>
              <a:rPr lang="en-US" dirty="0"/>
              <a:t>Print Server 	connection, use the USB port to connect the </a:t>
            </a:r>
          </a:p>
          <a:p>
            <a:r>
              <a:rPr lang="en-US" dirty="0"/>
              <a:t>		printer to another device.	</a:t>
            </a:r>
          </a:p>
          <a:p>
            <a:endParaRPr lang="en-US" sz="500" dirty="0"/>
          </a:p>
          <a:p>
            <a:endParaRPr lang="en-US" sz="500" dirty="0"/>
          </a:p>
          <a:p>
            <a:r>
              <a:rPr lang="en-US" dirty="0"/>
              <a:t>		 The print server manages the flow of documents sent to the printer. Using a print server lets 		you customize when and how documents print. The print server can be any one of the following 		devices:</a:t>
            </a:r>
          </a:p>
          <a:p>
            <a:pPr lvl="0"/>
            <a:r>
              <a:rPr lang="en-US" dirty="0"/>
              <a:t>		o An </a:t>
            </a:r>
            <a:r>
              <a:rPr lang="en-US" i="1" dirty="0"/>
              <a:t>internal</a:t>
            </a:r>
            <a:r>
              <a:rPr lang="en-US" dirty="0"/>
              <a:t> print server is inside the printer itself. You use special management software to 		   connect to the print server and manage print jobs.</a:t>
            </a:r>
          </a:p>
          <a:p>
            <a:pPr lvl="0"/>
            <a:endParaRPr lang="en-US" sz="500" dirty="0"/>
          </a:p>
          <a:p>
            <a:pPr lvl="0"/>
            <a:r>
              <a:rPr lang="en-US" dirty="0"/>
              <a:t>		o You can configure a computer (either a server or a workstation) to perform print server 		   functions. The computer can fill other roles on the network in </a:t>
            </a:r>
          </a:p>
          <a:p>
            <a:pPr lvl="0"/>
            <a:r>
              <a:rPr lang="en-US" dirty="0"/>
              <a:t>		   addition to being the print server. Most operating systems </a:t>
            </a:r>
          </a:p>
          <a:p>
            <a:pPr lvl="0"/>
            <a:r>
              <a:rPr lang="en-US" dirty="0"/>
              <a:t>   		   include print server software.</a:t>
            </a:r>
          </a:p>
          <a:p>
            <a:pPr lvl="0"/>
            <a:endParaRPr lang="en-US" sz="500" dirty="0"/>
          </a:p>
          <a:p>
            <a:r>
              <a:rPr lang="en-US" dirty="0"/>
              <a:t>		o You can purchase an external print server. This device is only </a:t>
            </a:r>
          </a:p>
          <a:p>
            <a:r>
              <a:rPr lang="en-US" dirty="0"/>
              <a:t>		   used as a print server, although many print servers can manage </a:t>
            </a:r>
          </a:p>
          <a:p>
            <a:r>
              <a:rPr lang="en-US" dirty="0"/>
              <a:t>		   multiple printers.</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1026" name="Picture 2" descr="Image result for print server connection">
            <a:extLst>
              <a:ext uri="{FF2B5EF4-FFF2-40B4-BE49-F238E27FC236}">
                <a16:creationId xmlns:a16="http://schemas.microsoft.com/office/drawing/2014/main" xmlns="" id="{DBB28358-1E78-4669-BEEA-1EF42AFD2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587" y="1020689"/>
            <a:ext cx="5152780" cy="1947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int server service">
            <a:extLst>
              <a:ext uri="{FF2B5EF4-FFF2-40B4-BE49-F238E27FC236}">
                <a16:creationId xmlns:a16="http://schemas.microsoft.com/office/drawing/2014/main" xmlns="" id="{3E696B7E-B4D2-438B-85D3-0B11B8FF92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94" t="52437" r="55131"/>
          <a:stretch/>
        </p:blipFill>
        <p:spPr bwMode="auto">
          <a:xfrm>
            <a:off x="8550167" y="4671603"/>
            <a:ext cx="3324200" cy="193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473339" y="695342"/>
            <a:ext cx="10951284" cy="1354217"/>
          </a:xfrm>
          <a:prstGeom prst="rect">
            <a:avLst/>
          </a:prstGeom>
          <a:noFill/>
        </p:spPr>
        <p:txBody>
          <a:bodyPr wrap="square" rtlCol="0">
            <a:spAutoFit/>
          </a:bodyPr>
          <a:lstStyle/>
          <a:p>
            <a:r>
              <a:rPr lang="en-US" sz="2800" dirty="0"/>
              <a:t>7.3 Network Printing:</a:t>
            </a:r>
          </a:p>
          <a:p>
            <a:r>
              <a:rPr lang="en-US" b="1" dirty="0"/>
              <a:t>Print Server</a:t>
            </a:r>
          </a:p>
          <a:p>
            <a:endParaRPr lang="en-US" b="1" dirty="0"/>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6146" name="Picture 2" descr="Image result for print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59" y="1805179"/>
            <a:ext cx="3364093" cy="43882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rint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490" y="3688070"/>
            <a:ext cx="451485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rint 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2122" y="2064553"/>
            <a:ext cx="3946291" cy="39462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print 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8939" y="1559946"/>
            <a:ext cx="3555495" cy="243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02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66976" y="1125648"/>
            <a:ext cx="10951284" cy="4678204"/>
          </a:xfrm>
          <a:prstGeom prst="rect">
            <a:avLst/>
          </a:prstGeom>
          <a:noFill/>
        </p:spPr>
        <p:txBody>
          <a:bodyPr wrap="square" rtlCol="0">
            <a:spAutoFit/>
          </a:bodyPr>
          <a:lstStyle/>
          <a:p>
            <a:r>
              <a:rPr lang="en-US" sz="2800" dirty="0"/>
              <a:t>7.3 Network Printing:</a:t>
            </a:r>
          </a:p>
          <a:p>
            <a:r>
              <a:rPr lang="en-US" b="1" dirty="0"/>
              <a:t>When configuring network printing, keep in mind the following considerations:</a:t>
            </a:r>
          </a:p>
          <a:p>
            <a:endParaRPr lang="en-US" b="1" dirty="0"/>
          </a:p>
          <a:p>
            <a:r>
              <a:rPr lang="en-US" b="1" dirty="0"/>
              <a:t>Consideration	Description</a:t>
            </a:r>
          </a:p>
          <a:p>
            <a:r>
              <a:rPr lang="en-US" dirty="0"/>
              <a:t>Install the	 Each network host that wants to use the printer must have the corresponding printer driver printer drivers	installed. When you share a printer in Windows, the current printer driver is automatically 		delivered to clients that connect to the shared printer. </a:t>
            </a:r>
          </a:p>
          <a:p>
            <a:endParaRPr lang="en-US" dirty="0"/>
          </a:p>
          <a:p>
            <a:r>
              <a:rPr lang="en-US" dirty="0"/>
              <a:t>		If the client computers run a different version of Windows, you can add the necessary printer 		drivers to the printer object.</a:t>
            </a:r>
          </a:p>
          <a:p>
            <a:endParaRPr lang="en-US" dirty="0"/>
          </a:p>
          <a:p>
            <a:r>
              <a:rPr lang="en-US" dirty="0"/>
              <a:t>		</a:t>
            </a:r>
            <a:r>
              <a:rPr lang="en-US" b="1" dirty="0"/>
              <a:t>To add drivers for network users:</a:t>
            </a:r>
          </a:p>
          <a:p>
            <a:endParaRPr lang="en-US" dirty="0"/>
          </a:p>
          <a:p>
            <a:pPr lvl="0"/>
            <a:r>
              <a:rPr lang="en-US" dirty="0"/>
              <a:t>		o Edit the printer properties and use the </a:t>
            </a:r>
            <a:r>
              <a:rPr lang="en-US" b="1" dirty="0"/>
              <a:t>Advanced</a:t>
            </a:r>
            <a:r>
              <a:rPr lang="en-US" dirty="0"/>
              <a:t> tab</a:t>
            </a:r>
          </a:p>
          <a:p>
            <a:pPr lvl="0"/>
            <a:endParaRPr lang="en-US" dirty="0"/>
          </a:p>
          <a:p>
            <a:r>
              <a:rPr lang="en-US" dirty="0"/>
              <a:t>		o Edit the print server properties and use the </a:t>
            </a:r>
            <a:r>
              <a:rPr lang="en-US" b="1" dirty="0"/>
              <a:t>Sharing</a:t>
            </a:r>
            <a:r>
              <a:rPr lang="en-US" dirty="0"/>
              <a:t> tab</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754567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623946" y="1190193"/>
            <a:ext cx="10951284" cy="4955203"/>
          </a:xfrm>
          <a:prstGeom prst="rect">
            <a:avLst/>
          </a:prstGeom>
          <a:noFill/>
        </p:spPr>
        <p:txBody>
          <a:bodyPr wrap="square" rtlCol="0">
            <a:spAutoFit/>
          </a:bodyPr>
          <a:lstStyle/>
          <a:p>
            <a:r>
              <a:rPr lang="en-US" sz="2800" dirty="0"/>
              <a:t>7.3 Network Printing:</a:t>
            </a:r>
          </a:p>
          <a:p>
            <a:r>
              <a:rPr lang="en-US" b="1" dirty="0"/>
              <a:t>To configure a printer attached to a Windows computer as a network printer:</a:t>
            </a:r>
          </a:p>
          <a:p>
            <a:endParaRPr lang="en-US" b="1" dirty="0"/>
          </a:p>
          <a:p>
            <a:pPr lvl="0"/>
            <a:r>
              <a:rPr lang="en-US" dirty="0"/>
              <a:t>1. Connect the print device to the computer.</a:t>
            </a:r>
          </a:p>
          <a:p>
            <a:pPr lvl="0"/>
            <a:r>
              <a:rPr lang="en-US" dirty="0"/>
              <a:t>2. Configure the printer object where the print device is connected.</a:t>
            </a:r>
          </a:p>
          <a:p>
            <a:pPr lvl="0"/>
            <a:r>
              <a:rPr lang="en-US" dirty="0"/>
              <a:t>3. Share the printer. On Windows 7, click </a:t>
            </a:r>
            <a:r>
              <a:rPr lang="en-US" b="1" dirty="0"/>
              <a:t>Start</a:t>
            </a:r>
            <a:r>
              <a:rPr lang="en-US" dirty="0"/>
              <a:t> &gt; </a:t>
            </a:r>
            <a:r>
              <a:rPr lang="en-US" b="1" dirty="0"/>
              <a:t>Devices and Printers</a:t>
            </a:r>
            <a:r>
              <a:rPr lang="en-US" dirty="0"/>
              <a:t>. Right-click on the printer you want to share</a:t>
            </a:r>
            <a:br>
              <a:rPr lang="en-US" dirty="0"/>
            </a:br>
            <a:r>
              <a:rPr lang="en-US" dirty="0"/>
              <a:t>    and select </a:t>
            </a:r>
            <a:r>
              <a:rPr lang="en-US" b="1" dirty="0"/>
              <a:t>Printer Properties</a:t>
            </a:r>
            <a:r>
              <a:rPr lang="en-US" dirty="0"/>
              <a:t>. Click the </a:t>
            </a:r>
            <a:r>
              <a:rPr lang="en-US" b="1" dirty="0"/>
              <a:t>Sharing</a:t>
            </a:r>
            <a:r>
              <a:rPr lang="en-US" dirty="0"/>
              <a:t> tab. On Windows 8.1 and 10, </a:t>
            </a:r>
            <a:br>
              <a:rPr lang="en-US" dirty="0"/>
            </a:br>
            <a:r>
              <a:rPr lang="en-US" dirty="0"/>
              <a:t>    click </a:t>
            </a:r>
            <a:r>
              <a:rPr lang="en-US" b="1" dirty="0"/>
              <a:t>Start</a:t>
            </a:r>
            <a:r>
              <a:rPr lang="en-US" dirty="0"/>
              <a:t> &gt; </a:t>
            </a:r>
            <a:r>
              <a:rPr lang="en-US" b="1" dirty="0"/>
              <a:t>Settings</a:t>
            </a:r>
            <a:r>
              <a:rPr lang="en-US" dirty="0"/>
              <a:t> &gt; </a:t>
            </a:r>
            <a:r>
              <a:rPr lang="en-US" b="1" dirty="0"/>
              <a:t>Devices</a:t>
            </a:r>
            <a:r>
              <a:rPr lang="en-US" dirty="0"/>
              <a:t>. Scroll to the bottom and select </a:t>
            </a:r>
            <a:r>
              <a:rPr lang="en-US" b="1" dirty="0"/>
              <a:t>Devices and Printers</a:t>
            </a:r>
            <a:r>
              <a:rPr lang="en-US" dirty="0"/>
              <a:t>. Right-click on the 	   </a:t>
            </a:r>
            <a:br>
              <a:rPr lang="en-US" dirty="0"/>
            </a:br>
            <a:r>
              <a:rPr lang="en-US" dirty="0"/>
              <a:t>    printer you want to share and select </a:t>
            </a:r>
            <a:r>
              <a:rPr lang="en-US" b="1" dirty="0"/>
              <a:t>Properties</a:t>
            </a:r>
            <a:r>
              <a:rPr lang="en-US" dirty="0"/>
              <a:t>. Click the </a:t>
            </a:r>
            <a:r>
              <a:rPr lang="en-US" b="1" dirty="0"/>
              <a:t>Sharing</a:t>
            </a:r>
            <a:r>
              <a:rPr lang="en-US" dirty="0"/>
              <a:t> tab.</a:t>
            </a:r>
          </a:p>
          <a:p>
            <a:pPr lvl="0"/>
            <a:r>
              <a:rPr lang="en-US" dirty="0"/>
              <a:t>4. If necessary, configure additional drivers to support client computers.</a:t>
            </a:r>
          </a:p>
          <a:p>
            <a:pPr lvl="0"/>
            <a:r>
              <a:rPr lang="en-US" dirty="0"/>
              <a:t>5.On a client computer, create a network printer object using the share name of the shared printer. To manually </a:t>
            </a:r>
            <a:br>
              <a:rPr lang="en-US" dirty="0"/>
            </a:br>
            <a:r>
              <a:rPr lang="en-US" dirty="0"/>
              <a:t>   identify the shared printer, use the format: </a:t>
            </a:r>
            <a:r>
              <a:rPr lang="en-US" i="1" dirty="0"/>
              <a:t>\\computername\sharename</a:t>
            </a:r>
            <a:r>
              <a:rPr lang="en-US" dirty="0"/>
              <a:t>.</a:t>
            </a:r>
          </a:p>
          <a:p>
            <a:endParaRPr lang="en-US" dirty="0"/>
          </a:p>
          <a:p>
            <a:r>
              <a:rPr lang="en-US" dirty="0"/>
              <a:t>To connect to a network-attached printer or one using an external print server, create a printer using a TCP/IP port. Use the IP address and port name information to connect to the printer. Also, with network printing, you should also be aware of data privacy issues when using public devices. When you send a print job to a network printer, your job is cached to the hard drive and saved there.</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4183759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70157" y="695342"/>
            <a:ext cx="10951284" cy="5786199"/>
          </a:xfrm>
          <a:prstGeom prst="rect">
            <a:avLst/>
          </a:prstGeom>
          <a:noFill/>
        </p:spPr>
        <p:txBody>
          <a:bodyPr wrap="square" rtlCol="0">
            <a:spAutoFit/>
          </a:bodyPr>
          <a:lstStyle/>
          <a:p>
            <a:r>
              <a:rPr lang="en-US" sz="2800" dirty="0"/>
              <a:t>7.4 Printing Management:</a:t>
            </a:r>
          </a:p>
          <a:p>
            <a:r>
              <a:rPr lang="en-US" b="1" dirty="0"/>
              <a:t>You should be familiar with the following components for managing printing on a Windows system:</a:t>
            </a:r>
          </a:p>
          <a:p>
            <a:endParaRPr lang="en-US" b="1" dirty="0"/>
          </a:p>
          <a:p>
            <a:r>
              <a:rPr lang="en-US" b="1" dirty="0"/>
              <a:t>Component	Description</a:t>
            </a:r>
          </a:p>
          <a:p>
            <a:r>
              <a:rPr lang="en-US" dirty="0"/>
              <a:t>Printer		 Edit the properties of the printer object to:</a:t>
            </a:r>
          </a:p>
          <a:p>
            <a:r>
              <a:rPr lang="en-US" dirty="0"/>
              <a:t>Properties</a:t>
            </a:r>
          </a:p>
          <a:p>
            <a:r>
              <a:rPr lang="en-US" dirty="0"/>
              <a:t>		o Print a test page</a:t>
            </a:r>
          </a:p>
          <a:p>
            <a:pPr lvl="0"/>
            <a:r>
              <a:rPr lang="en-US" dirty="0"/>
              <a:t>		o Share the printer</a:t>
            </a:r>
          </a:p>
          <a:p>
            <a:pPr lvl="0"/>
            <a:r>
              <a:rPr lang="en-US" dirty="0"/>
              <a:t>		o Change the driver used by the printer object</a:t>
            </a:r>
          </a:p>
          <a:p>
            <a:pPr lvl="0"/>
            <a:r>
              <a:rPr lang="en-US" dirty="0"/>
              <a:t>		o Add drivers for network users</a:t>
            </a:r>
          </a:p>
          <a:p>
            <a:pPr lvl="0"/>
            <a:r>
              <a:rPr lang="en-US" dirty="0"/>
              <a:t>		o Change the port used by the printer</a:t>
            </a:r>
          </a:p>
          <a:p>
            <a:pPr lvl="0"/>
            <a:r>
              <a:rPr lang="en-US" dirty="0"/>
              <a:t>		o Match the colors on the screen to the colors that are printed by loading color management 		   profiles.</a:t>
            </a:r>
          </a:p>
          <a:p>
            <a:pPr lvl="0"/>
            <a:r>
              <a:rPr lang="en-US" dirty="0"/>
              <a:t>		o Assign permissions to control what users can do</a:t>
            </a:r>
          </a:p>
          <a:p>
            <a:pPr lvl="0"/>
            <a:r>
              <a:rPr lang="en-US" dirty="0"/>
              <a:t>		o Configure a time range during which the printer will be available</a:t>
            </a:r>
          </a:p>
          <a:p>
            <a:pPr lvl="0"/>
            <a:r>
              <a:rPr lang="en-US" dirty="0"/>
              <a:t>		o Configure custom settings for the specific print device</a:t>
            </a:r>
          </a:p>
          <a:p>
            <a:pPr lvl="0"/>
            <a:endParaRPr lang="en-US" dirty="0"/>
          </a:p>
          <a:p>
            <a:r>
              <a:rPr lang="en-US" dirty="0"/>
              <a:t>		Users with the </a:t>
            </a:r>
            <a:r>
              <a:rPr lang="en-US" b="1" dirty="0"/>
              <a:t>Print</a:t>
            </a:r>
            <a:r>
              <a:rPr lang="en-US" dirty="0"/>
              <a:t> permission can print using the printer; users with the </a:t>
            </a:r>
            <a:r>
              <a:rPr lang="en-US" b="1" dirty="0"/>
              <a:t>Manage 			printers</a:t>
            </a:r>
            <a:r>
              <a:rPr lang="en-US" dirty="0"/>
              <a:t> permission can edit the printer properties and pause the printer, but cannot manage 		any documents waiting to be printed.</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3743952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70158" y="1082617"/>
            <a:ext cx="10951284" cy="4124206"/>
          </a:xfrm>
          <a:prstGeom prst="rect">
            <a:avLst/>
          </a:prstGeom>
          <a:noFill/>
        </p:spPr>
        <p:txBody>
          <a:bodyPr wrap="square" rtlCol="0">
            <a:spAutoFit/>
          </a:bodyPr>
          <a:lstStyle/>
          <a:p>
            <a:r>
              <a:rPr lang="en-US" sz="2800" dirty="0"/>
              <a:t>7.4 Printing Management:</a:t>
            </a:r>
          </a:p>
          <a:p>
            <a:r>
              <a:rPr lang="en-US" b="1" dirty="0"/>
              <a:t>You should be familiar with the following components for managing printing on a Windows system:</a:t>
            </a:r>
          </a:p>
          <a:p>
            <a:endParaRPr lang="en-US" b="1" dirty="0"/>
          </a:p>
          <a:p>
            <a:r>
              <a:rPr lang="en-US" b="1" dirty="0"/>
              <a:t>Component	Description</a:t>
            </a:r>
          </a:p>
          <a:p>
            <a:r>
              <a:rPr lang="en-US" dirty="0"/>
              <a:t>Print Queue	A print </a:t>
            </a:r>
            <a:r>
              <a:rPr lang="en-US" i="1" dirty="0"/>
              <a:t>queue</a:t>
            </a:r>
            <a:r>
              <a:rPr lang="en-US" dirty="0"/>
              <a:t> is a location on the hard disk that holds print jobs that are waiting to be 			processed. Each printer object has its own print queue.</a:t>
            </a:r>
          </a:p>
          <a:p>
            <a:endParaRPr lang="en-US" dirty="0"/>
          </a:p>
          <a:p>
            <a:pPr lvl="0"/>
            <a:r>
              <a:rPr lang="en-US" dirty="0"/>
              <a:t>		o Double-click the printer to open the print queue.</a:t>
            </a:r>
          </a:p>
          <a:p>
            <a:pPr lvl="0"/>
            <a:endParaRPr lang="en-US" dirty="0"/>
          </a:p>
          <a:p>
            <a:pPr lvl="0"/>
            <a:r>
              <a:rPr lang="en-US" dirty="0"/>
              <a:t>		o By default, users can manage their own jobs in the print queue (pause/</a:t>
            </a:r>
            <a:r>
              <a:rPr lang="en-US" dirty="0" err="1"/>
              <a:t>unpause</a:t>
            </a:r>
            <a:r>
              <a:rPr lang="en-US" dirty="0"/>
              <a:t> or delete).</a:t>
            </a:r>
          </a:p>
          <a:p>
            <a:endParaRPr lang="en-US" dirty="0"/>
          </a:p>
          <a:p>
            <a:r>
              <a:rPr lang="en-US" dirty="0"/>
              <a:t>		o Users who have the </a:t>
            </a:r>
            <a:r>
              <a:rPr lang="en-US" b="1" dirty="0"/>
              <a:t>Manage documents</a:t>
            </a:r>
            <a:r>
              <a:rPr lang="en-US" dirty="0"/>
              <a:t> permission can manage all documents in the queue 		   (pause, resume, delete, or rearrange the order). Users can only pause individual documents 		   (or all documents) in the queue; they cannot pause the printer.	</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557492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27126" y="1021498"/>
            <a:ext cx="10951284" cy="3262432"/>
          </a:xfrm>
          <a:prstGeom prst="rect">
            <a:avLst/>
          </a:prstGeom>
          <a:noFill/>
        </p:spPr>
        <p:txBody>
          <a:bodyPr wrap="square" rtlCol="0">
            <a:spAutoFit/>
          </a:bodyPr>
          <a:lstStyle/>
          <a:p>
            <a:r>
              <a:rPr lang="en-US" sz="2800" dirty="0"/>
              <a:t>7.4.5 Lab:  Managing Printers</a:t>
            </a:r>
          </a:p>
          <a:p>
            <a:endParaRPr lang="en-US" sz="2800" dirty="0"/>
          </a:p>
          <a:p>
            <a:pPr marL="285750" indent="-285750">
              <a:buFont typeface="Arial" panose="020B0604020202020204" pitchFamily="34" charset="0"/>
              <a:buChar char="•"/>
            </a:pPr>
            <a:endParaRPr lang="en-US" dirty="0"/>
          </a:p>
          <a:p>
            <a:endParaRPr lang="en-US" dirty="0"/>
          </a:p>
          <a:p>
            <a:r>
              <a:rPr lang="en-US" sz="3200" dirty="0"/>
              <a:t>Now work on Lab 7.4.5.  </a:t>
            </a:r>
          </a:p>
          <a:p>
            <a:endParaRPr lang="en-US" sz="3200" dirty="0"/>
          </a:p>
          <a:p>
            <a:r>
              <a:rPr lang="en-US" sz="3200" dirty="0"/>
              <a:t>Instructor will assist you if necessary.</a:t>
            </a:r>
          </a:p>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6750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519" y="2088509"/>
            <a:ext cx="2021199" cy="461665"/>
          </a:xfrm>
          <a:prstGeom prst="rect">
            <a:avLst/>
          </a:prstGeom>
          <a:noFill/>
        </p:spPr>
        <p:txBody>
          <a:bodyPr wrap="square" rtlCol="0">
            <a:spAutoFit/>
          </a:bodyPr>
          <a:lstStyle/>
          <a:p>
            <a:pPr algn="ctr"/>
            <a:r>
              <a:rPr lang="en-US" sz="2400" b="1" dirty="0"/>
              <a:t>Syllabus</a:t>
            </a:r>
            <a:endParaRPr lang="en-US" sz="24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5</a:t>
            </a:fld>
            <a:endParaRPr lang="en-US"/>
          </a:p>
        </p:txBody>
      </p:sp>
      <p:sp>
        <p:nvSpPr>
          <p:cNvPr id="8" name="TextBox 7">
            <a:extLst>
              <a:ext uri="{FF2B5EF4-FFF2-40B4-BE49-F238E27FC236}">
                <a16:creationId xmlns:a16="http://schemas.microsoft.com/office/drawing/2014/main" xmlns="" id="{B402B40E-73C2-4BF8-934D-63B0258F5BE7}"/>
              </a:ext>
            </a:extLst>
          </p:cNvPr>
          <p:cNvSpPr txBox="1"/>
          <p:nvPr/>
        </p:nvSpPr>
        <p:spPr>
          <a:xfrm>
            <a:off x="158051" y="204055"/>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9139246" y="204055"/>
            <a:ext cx="2894703" cy="523220"/>
          </a:xfrm>
          <a:prstGeom prst="rect">
            <a:avLst/>
          </a:prstGeom>
          <a:noFill/>
        </p:spPr>
        <p:txBody>
          <a:bodyPr wrap="none" rtlCol="0">
            <a:spAutoFit/>
          </a:bodyPr>
          <a:lstStyle/>
          <a:p>
            <a:r>
              <a:rPr lang="en-US" sz="2800" dirty="0"/>
              <a:t>Operating Systems</a:t>
            </a:r>
          </a:p>
        </p:txBody>
      </p:sp>
      <p:pic>
        <p:nvPicPr>
          <p:cNvPr id="4" name="Picture 3">
            <a:extLst>
              <a:ext uri="{FF2B5EF4-FFF2-40B4-BE49-F238E27FC236}">
                <a16:creationId xmlns:a16="http://schemas.microsoft.com/office/drawing/2014/main" xmlns="" id="{35F372A0-23BE-407F-B0A2-4951FAEA9E1D}"/>
              </a:ext>
            </a:extLst>
          </p:cNvPr>
          <p:cNvPicPr>
            <a:picLocks noChangeAspect="1"/>
          </p:cNvPicPr>
          <p:nvPr/>
        </p:nvPicPr>
        <p:blipFill>
          <a:blip r:embed="rId2"/>
          <a:stretch>
            <a:fillRect/>
          </a:stretch>
        </p:blipFill>
        <p:spPr>
          <a:xfrm>
            <a:off x="2319718" y="845727"/>
            <a:ext cx="9500985" cy="5392171"/>
          </a:xfrm>
          <a:prstGeom prst="rect">
            <a:avLst/>
          </a:prstGeom>
        </p:spPr>
      </p:pic>
      <p:pic>
        <p:nvPicPr>
          <p:cNvPr id="5" name="Picture 4">
            <a:extLst>
              <a:ext uri="{FF2B5EF4-FFF2-40B4-BE49-F238E27FC236}">
                <a16:creationId xmlns:a16="http://schemas.microsoft.com/office/drawing/2014/main" xmlns="" id="{1D4DDEA6-1B6F-4CD9-A72B-4D966BC583A4}"/>
              </a:ext>
            </a:extLst>
          </p:cNvPr>
          <p:cNvPicPr>
            <a:picLocks noChangeAspect="1"/>
          </p:cNvPicPr>
          <p:nvPr/>
        </p:nvPicPr>
        <p:blipFill>
          <a:blip r:embed="rId3"/>
          <a:stretch>
            <a:fillRect/>
          </a:stretch>
        </p:blipFill>
        <p:spPr>
          <a:xfrm>
            <a:off x="8710136" y="4243135"/>
            <a:ext cx="2544128" cy="1966627"/>
          </a:xfrm>
          <a:prstGeom prst="rect">
            <a:avLst/>
          </a:prstGeom>
        </p:spPr>
      </p:pic>
    </p:spTree>
    <p:extLst>
      <p:ext uri="{BB962C8B-B14F-4D97-AF65-F5344CB8AC3E}">
        <p14:creationId xmlns:p14="http://schemas.microsoft.com/office/powerpoint/2010/main" val="4292514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91672" y="1147163"/>
            <a:ext cx="10951284" cy="4524315"/>
          </a:xfrm>
          <a:prstGeom prst="rect">
            <a:avLst/>
          </a:prstGeom>
          <a:noFill/>
        </p:spPr>
        <p:txBody>
          <a:bodyPr wrap="square" rtlCol="0">
            <a:spAutoFit/>
          </a:bodyPr>
          <a:lstStyle/>
          <a:p>
            <a:r>
              <a:rPr lang="en-US" sz="2800" dirty="0"/>
              <a:t>7.5 Printer Maintenance:</a:t>
            </a:r>
          </a:p>
          <a:p>
            <a:r>
              <a:rPr lang="en-US" b="1" dirty="0"/>
              <a:t>Implementing preventative maintenance can significantly extend the life of a printer. The following table provides a guideline for preventative maintenance for laser printers:</a:t>
            </a:r>
            <a:endParaRPr lang="en-US" sz="2800" dirty="0"/>
          </a:p>
          <a:p>
            <a:endParaRPr lang="en-US" sz="800" b="1" dirty="0"/>
          </a:p>
          <a:p>
            <a:r>
              <a:rPr lang="en-US" b="1" dirty="0"/>
              <a:t>Element		Recommended Maintenance</a:t>
            </a:r>
          </a:p>
          <a:p>
            <a:r>
              <a:rPr lang="en-US" dirty="0"/>
              <a:t>Environment	Keeping printers in a clean, safe area helps prevent premature failure. An optimal printing 		environment includes:</a:t>
            </a:r>
          </a:p>
          <a:p>
            <a:endParaRPr lang="en-US" dirty="0"/>
          </a:p>
          <a:p>
            <a:pPr lvl="0"/>
            <a:r>
              <a:rPr lang="en-US" dirty="0"/>
              <a:t>		o Keeping the printer in an area with minimal amounts of dust or other air debris will help the 		   printer to run smoothly and will extend the life of its mechanical components.</a:t>
            </a:r>
          </a:p>
          <a:p>
            <a:pPr lvl="0"/>
            <a:endParaRPr lang="en-US" dirty="0"/>
          </a:p>
          <a:p>
            <a:pPr lvl="0"/>
            <a:r>
              <a:rPr lang="en-US" dirty="0"/>
              <a:t>		o Using surge protectors will help protect a printer from the effects of power surges and spikes.</a:t>
            </a:r>
          </a:p>
          <a:p>
            <a:endParaRPr lang="en-US" dirty="0"/>
          </a:p>
          <a:p>
            <a:r>
              <a:rPr lang="en-US" dirty="0"/>
              <a:t>		o Proper ventilation will help a printer to not overheat. Excessive heat causes electrical 			   components to degrade rapidly. Avoid keeping printers in closets or rooms that aren't properly 		   ventilated</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3399529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70157" y="888979"/>
            <a:ext cx="10951284" cy="5355312"/>
          </a:xfrm>
          <a:prstGeom prst="rect">
            <a:avLst/>
          </a:prstGeom>
          <a:noFill/>
        </p:spPr>
        <p:txBody>
          <a:bodyPr wrap="square" rtlCol="0">
            <a:spAutoFit/>
          </a:bodyPr>
          <a:lstStyle/>
          <a:p>
            <a:r>
              <a:rPr lang="en-US" sz="2800" dirty="0"/>
              <a:t>7.5 Printer Maintenance: (continued)</a:t>
            </a:r>
          </a:p>
          <a:p>
            <a:r>
              <a:rPr lang="en-US" b="1" dirty="0"/>
              <a:t>Implementing preventative maintenance can significantly extend the life of a printer. The following table provides a guideline for preventative maintenance for laser printers:</a:t>
            </a:r>
            <a:endParaRPr lang="en-US" sz="2800" dirty="0"/>
          </a:p>
          <a:p>
            <a:endParaRPr lang="en-US" sz="800" b="1" dirty="0"/>
          </a:p>
          <a:p>
            <a:r>
              <a:rPr lang="en-US" b="1" dirty="0"/>
              <a:t>Element		Recommended Maintenance</a:t>
            </a:r>
          </a:p>
          <a:p>
            <a:r>
              <a:rPr lang="en-US" dirty="0"/>
              <a:t>Toner		A printer's reported toner level isn't based on how much toner is actually left in the cartridge, 		but on how many pages have been printed since the toner cartridge was installed. For this 		reason, it is important to check the actual toner level periodically. If the cartridge still has 		sufficient toner, but you are receiving prompts that say that toner level is low, you can reset the 		toner page counter by following the instructions in your owner's manual.</a:t>
            </a:r>
          </a:p>
          <a:p>
            <a:endParaRPr lang="en-US" dirty="0"/>
          </a:p>
          <a:p>
            <a:r>
              <a:rPr lang="en-US" dirty="0"/>
              <a:t>		The toner cartridge might include some of the components necessary in the printing process 		such as the developing roller, corona wire, and OPC drum in a single cartridge referred to as an 		electro photographic (EP) cartridge. If this is the case, these components are replaced every 		time you change the toner.</a:t>
            </a:r>
          </a:p>
          <a:p>
            <a:endParaRPr lang="en-US" dirty="0"/>
          </a:p>
          <a:p>
            <a:r>
              <a:rPr lang="en-US" dirty="0"/>
              <a:t>		Excess toner can clog up the inner components of a printer over time. Toner has a magnetic 		charge, so it is important that it only be cleaned by an anti-static vacuum cleaner. The dust and 		toner on the inside of printers should be cleaned out on a regular basis.</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939191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91672" y="1383831"/>
            <a:ext cx="10951284" cy="3816429"/>
          </a:xfrm>
          <a:prstGeom prst="rect">
            <a:avLst/>
          </a:prstGeom>
          <a:noFill/>
        </p:spPr>
        <p:txBody>
          <a:bodyPr wrap="square" rtlCol="0">
            <a:spAutoFit/>
          </a:bodyPr>
          <a:lstStyle/>
          <a:p>
            <a:r>
              <a:rPr lang="en-US" sz="2800" dirty="0"/>
              <a:t>7.5 Printer Maintenance: (continued)</a:t>
            </a:r>
          </a:p>
          <a:p>
            <a:r>
              <a:rPr lang="en-US" b="1" dirty="0"/>
              <a:t>Implementing preventative maintenance can significantly extend the life of a printer. The following table provides a guideline for preventative maintenance for laser printers:</a:t>
            </a:r>
            <a:endParaRPr lang="en-US" sz="2800" dirty="0"/>
          </a:p>
          <a:p>
            <a:endParaRPr lang="en-US" sz="800" b="1" dirty="0"/>
          </a:p>
          <a:p>
            <a:endParaRPr lang="en-US" sz="800" b="1" dirty="0"/>
          </a:p>
          <a:p>
            <a:r>
              <a:rPr lang="en-US" b="1" dirty="0"/>
              <a:t>In addition, it is a good idea to:</a:t>
            </a:r>
          </a:p>
          <a:p>
            <a:endParaRPr lang="en-US" b="1" dirty="0"/>
          </a:p>
          <a:p>
            <a:pPr lvl="0"/>
            <a:r>
              <a:rPr lang="en-US" dirty="0"/>
              <a:t>o Send empty toner and inkjet printer cartridges to be recycled.</a:t>
            </a:r>
          </a:p>
          <a:p>
            <a:pPr lvl="0"/>
            <a:endParaRPr lang="en-US" dirty="0"/>
          </a:p>
          <a:p>
            <a:pPr lvl="0"/>
            <a:r>
              <a:rPr lang="en-US" dirty="0"/>
              <a:t>o Use only approved toner or ink cartridges. </a:t>
            </a:r>
          </a:p>
          <a:p>
            <a:pPr lvl="0"/>
            <a:endParaRPr lang="en-US" dirty="0"/>
          </a:p>
          <a:p>
            <a:pPr lvl="0"/>
            <a:r>
              <a:rPr lang="en-US" dirty="0"/>
              <a:t>o Refilling cartridges might cause ink or toner spills, result in unsatisfactory output, void the printer warranty, or</a:t>
            </a:r>
            <a:br>
              <a:rPr lang="en-US" dirty="0"/>
            </a:br>
            <a:r>
              <a:rPr lang="en-US" dirty="0"/>
              <a:t>   cause damage to printer components.</a:t>
            </a:r>
          </a:p>
          <a:p>
            <a:pPr lvl="0"/>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1585342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462581" y="695342"/>
            <a:ext cx="10951284" cy="4278094"/>
          </a:xfrm>
          <a:prstGeom prst="rect">
            <a:avLst/>
          </a:prstGeom>
          <a:noFill/>
        </p:spPr>
        <p:txBody>
          <a:bodyPr wrap="square" rtlCol="0">
            <a:spAutoFit/>
          </a:bodyPr>
          <a:lstStyle/>
          <a:p>
            <a:r>
              <a:rPr lang="en-US" sz="2800" dirty="0"/>
              <a:t>7.5 Printer Maintenance: (continued):</a:t>
            </a:r>
          </a:p>
          <a:p>
            <a:r>
              <a:rPr lang="en-US" b="1" dirty="0"/>
              <a:t>Other types of printers need periodic maintenance as well. Observe the following:</a:t>
            </a:r>
          </a:p>
          <a:p>
            <a:endParaRPr lang="en-US" sz="1000" dirty="0"/>
          </a:p>
          <a:p>
            <a:r>
              <a:rPr lang="en-US" b="1" dirty="0"/>
              <a:t>Printer		Recommended Maintenance</a:t>
            </a:r>
          </a:p>
          <a:p>
            <a:r>
              <a:rPr lang="en-US" dirty="0"/>
              <a:t>Inkjet		Complete the following to maintain inkjet printers:</a:t>
            </a:r>
          </a:p>
          <a:p>
            <a:endParaRPr lang="en-US" dirty="0"/>
          </a:p>
          <a:p>
            <a:pPr lvl="0"/>
            <a:r>
              <a:rPr lang="en-US" dirty="0"/>
              <a:t>		o Replace the ink cartridge as needed. Avoid refilling and reusing the ink cartridge as it could 		   decrease your print quality. In addition, many ink cartridge manufacturers include a small fuse 		   or switch that is tripped when the cartridge runs out of ink. The switch has to be reset or the 		   fuse replaced before the cartridge could be refilled and reused.</a:t>
            </a:r>
          </a:p>
          <a:p>
            <a:pPr lvl="0"/>
            <a:r>
              <a:rPr lang="en-US" dirty="0"/>
              <a:t>		o Calibrate the print head after replacing the ink cartridge. Most inkjet printers include a 		    calibration utility that you can use to align the new print head in the new cartridge.</a:t>
            </a:r>
          </a:p>
          <a:p>
            <a:r>
              <a:rPr lang="en-US" dirty="0"/>
              <a:t>		o Check the carriage assembly and belt. The carriage is the assembly that holds the ink 			   cartridges and slides back and forth using a belt drive to transfer ink onto the paper.</a:t>
            </a:r>
            <a:br>
              <a:rPr lang="en-US" dirty="0"/>
            </a:b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1850606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462581" y="329582"/>
            <a:ext cx="11338558" cy="5355312"/>
          </a:xfrm>
          <a:prstGeom prst="rect">
            <a:avLst/>
          </a:prstGeom>
          <a:noFill/>
        </p:spPr>
        <p:txBody>
          <a:bodyPr wrap="square" rtlCol="0">
            <a:spAutoFit/>
          </a:bodyPr>
          <a:lstStyle/>
          <a:p>
            <a:r>
              <a:rPr lang="en-US" sz="2800" dirty="0"/>
              <a:t>7.6 Printer Troubleshooting:</a:t>
            </a:r>
          </a:p>
          <a:p>
            <a:r>
              <a:rPr lang="en-US" b="1" dirty="0"/>
              <a:t>If a printer does not print, try the following troubleshooting techniques:</a:t>
            </a:r>
          </a:p>
          <a:p>
            <a:endParaRPr lang="en-US" sz="800" b="1" dirty="0"/>
          </a:p>
          <a:p>
            <a:pPr lvl="0"/>
            <a:r>
              <a:rPr lang="en-US" sz="2400" dirty="0"/>
              <a:t>O Check to make sure that the printer is turned on and is online.</a:t>
            </a:r>
          </a:p>
          <a:p>
            <a:pPr lvl="0"/>
            <a:r>
              <a:rPr lang="en-US" sz="2400" dirty="0"/>
              <a:t>O Make sure that the printer is not paused.</a:t>
            </a:r>
          </a:p>
          <a:p>
            <a:pPr lvl="0"/>
            <a:r>
              <a:rPr lang="en-US" sz="2400" dirty="0"/>
              <a:t>O Verify that the cable is connected on both ends and that it is the correct cable for that printer.</a:t>
            </a:r>
          </a:p>
          <a:p>
            <a:pPr lvl="0"/>
            <a:r>
              <a:rPr lang="en-US" sz="2400" dirty="0"/>
              <a:t>O For network printers, make sure that the printer is configured with correct TCP/IP settings for the network.</a:t>
            </a:r>
          </a:p>
          <a:p>
            <a:pPr lvl="0"/>
            <a:r>
              <a:rPr lang="en-US" sz="2400" dirty="0"/>
              <a:t>O Ensure that there is paper in the feed tray and that the tray, feed, and rollers are all in their correct positions. Verify that the correct paper tray was selected when sending the print job.</a:t>
            </a:r>
          </a:p>
          <a:p>
            <a:pPr lvl="0"/>
            <a:r>
              <a:rPr lang="en-US" sz="2400" dirty="0"/>
              <a:t>O Look for a paper jam. If a jam is found, clear it and then check any feed and roller mechanisms nearby and confirm that they are clean and operating correctly.</a:t>
            </a:r>
          </a:p>
          <a:p>
            <a:pPr lvl="0"/>
            <a:r>
              <a:rPr lang="en-US" sz="2400" dirty="0"/>
              <a:t>O Check the ink and toner levels.</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1477256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462581" y="329582"/>
            <a:ext cx="11338558" cy="3693319"/>
          </a:xfrm>
          <a:prstGeom prst="rect">
            <a:avLst/>
          </a:prstGeom>
          <a:noFill/>
        </p:spPr>
        <p:txBody>
          <a:bodyPr wrap="square" rtlCol="0">
            <a:spAutoFit/>
          </a:bodyPr>
          <a:lstStyle/>
          <a:p>
            <a:r>
              <a:rPr lang="en-US" sz="2800" dirty="0"/>
              <a:t>7.6 Printer Troubleshooting:</a:t>
            </a:r>
          </a:p>
          <a:p>
            <a:r>
              <a:rPr lang="en-US" b="1" dirty="0"/>
              <a:t>If a printer does not print, try the following troubleshooting techniques:</a:t>
            </a:r>
          </a:p>
          <a:p>
            <a:endParaRPr lang="en-US" sz="800" b="1" dirty="0"/>
          </a:p>
          <a:p>
            <a:pPr lvl="0"/>
            <a:r>
              <a:rPr lang="en-US" sz="1600" dirty="0"/>
              <a:t> </a:t>
            </a:r>
            <a:r>
              <a:rPr lang="en-US" sz="2000" dirty="0"/>
              <a:t>Perform a test print from the workstation.</a:t>
            </a:r>
          </a:p>
          <a:p>
            <a:pPr lvl="1"/>
            <a:r>
              <a:rPr lang="en-US" sz="2000" dirty="0"/>
              <a:t>1. Open an application and try to print directly from the application.</a:t>
            </a:r>
          </a:p>
          <a:p>
            <a:pPr lvl="1"/>
            <a:r>
              <a:rPr lang="en-US" sz="2000" dirty="0"/>
              <a:t>2. If this does not work, access the printer properties in Devices and Printers and then click </a:t>
            </a:r>
            <a:r>
              <a:rPr lang="en-US" sz="2000" b="1" dirty="0"/>
              <a:t>Print Test Page</a:t>
            </a:r>
            <a:r>
              <a:rPr lang="en-US" sz="2000" dirty="0"/>
              <a:t>. This option bypasses the application. If it works, troubleshoot the printing configuration in the application.</a:t>
            </a:r>
          </a:p>
          <a:p>
            <a:pPr lvl="0"/>
            <a:r>
              <a:rPr lang="en-US" sz="2000" dirty="0"/>
              <a:t>O Check the print queue. Sometimes a large document might be first in the queue and is stalling or otherwise preventing other documents from printing. Move the document down in the queue, or delete the document from the queue if necessary.</a:t>
            </a:r>
          </a:p>
          <a:p>
            <a:pPr lvl="0"/>
            <a:r>
              <a:rPr lang="en-US" sz="2000" dirty="0"/>
              <a:t>O If a problem cannot be found, try restarting the printer and the computer.</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3318834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5" name="TextBox 4"/>
          <p:cNvSpPr txBox="1"/>
          <p:nvPr/>
        </p:nvSpPr>
        <p:spPr>
          <a:xfrm>
            <a:off x="516369" y="1114890"/>
            <a:ext cx="11338558" cy="1661993"/>
          </a:xfrm>
          <a:prstGeom prst="rect">
            <a:avLst/>
          </a:prstGeom>
          <a:noFill/>
        </p:spPr>
        <p:txBody>
          <a:bodyPr wrap="square" rtlCol="0">
            <a:spAutoFit/>
          </a:bodyPr>
          <a:lstStyle/>
          <a:p>
            <a:r>
              <a:rPr lang="en-US" sz="2800" dirty="0"/>
              <a:t>7.6 Printer Troubleshooting:</a:t>
            </a:r>
          </a:p>
          <a:p>
            <a:r>
              <a:rPr lang="en-US" b="1" dirty="0"/>
              <a:t>If a printer does not print, try the following troubleshooting techniques:</a:t>
            </a:r>
          </a:p>
          <a:p>
            <a:endParaRPr lang="en-US" sz="2800" b="1" dirty="0"/>
          </a:p>
          <a:p>
            <a:r>
              <a:rPr lang="en-US" sz="2800" dirty="0"/>
              <a:t>Last step is to check and reinstall the driver.</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122185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98" y="172122"/>
            <a:ext cx="1374094" cy="523220"/>
          </a:xfrm>
          <a:prstGeom prst="rect">
            <a:avLst/>
          </a:prstGeom>
          <a:noFill/>
        </p:spPr>
        <p:txBody>
          <a:bodyPr wrap="none" rtlCol="0">
            <a:spAutoFit/>
          </a:bodyPr>
          <a:lstStyle/>
          <a:p>
            <a:r>
              <a:rPr lang="en-US" sz="2800" dirty="0"/>
              <a:t>CIS101B</a:t>
            </a:r>
          </a:p>
        </p:txBody>
      </p:sp>
      <p:sp>
        <p:nvSpPr>
          <p:cNvPr id="2" name="TextBox 1"/>
          <p:cNvSpPr txBox="1"/>
          <p:nvPr/>
        </p:nvSpPr>
        <p:spPr>
          <a:xfrm>
            <a:off x="3634016" y="2569441"/>
            <a:ext cx="4711330" cy="830997"/>
          </a:xfrm>
          <a:prstGeom prst="rect">
            <a:avLst/>
          </a:prstGeom>
          <a:noFill/>
        </p:spPr>
        <p:txBody>
          <a:bodyPr wrap="square" rtlCol="0">
            <a:spAutoFit/>
          </a:bodyPr>
          <a:lstStyle/>
          <a:p>
            <a:pPr algn="ctr"/>
            <a:r>
              <a:rPr lang="en-US" sz="4800" b="1" dirty="0"/>
              <a:t>- End of Class 1 - </a:t>
            </a:r>
          </a:p>
        </p:txBody>
      </p:sp>
      <p:pic>
        <p:nvPicPr>
          <p:cNvPr id="6"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spTree>
    <p:extLst>
      <p:ext uri="{BB962C8B-B14F-4D97-AF65-F5344CB8AC3E}">
        <p14:creationId xmlns:p14="http://schemas.microsoft.com/office/powerpoint/2010/main" val="203415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519" y="2088509"/>
            <a:ext cx="2021199" cy="830997"/>
          </a:xfrm>
          <a:prstGeom prst="rect">
            <a:avLst/>
          </a:prstGeom>
          <a:noFill/>
        </p:spPr>
        <p:txBody>
          <a:bodyPr wrap="square" rtlCol="0">
            <a:spAutoFit/>
          </a:bodyPr>
          <a:lstStyle/>
          <a:p>
            <a:pPr algn="ctr"/>
            <a:r>
              <a:rPr lang="en-US" sz="2400" b="1" dirty="0"/>
              <a:t>Syllabus</a:t>
            </a:r>
          </a:p>
          <a:p>
            <a:pPr algn="ctr"/>
            <a:r>
              <a:rPr lang="en-US" sz="2400" b="1" dirty="0"/>
              <a:t>PDF File</a:t>
            </a:r>
            <a:endParaRPr lang="en-US" sz="24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6</a:t>
            </a:fld>
            <a:endParaRPr lang="en-US"/>
          </a:p>
        </p:txBody>
      </p:sp>
      <p:sp>
        <p:nvSpPr>
          <p:cNvPr id="8" name="TextBox 7">
            <a:extLst>
              <a:ext uri="{FF2B5EF4-FFF2-40B4-BE49-F238E27FC236}">
                <a16:creationId xmlns:a16="http://schemas.microsoft.com/office/drawing/2014/main" xmlns="" id="{B402B40E-73C2-4BF8-934D-63B0258F5BE7}"/>
              </a:ext>
            </a:extLst>
          </p:cNvPr>
          <p:cNvSpPr txBox="1"/>
          <p:nvPr/>
        </p:nvSpPr>
        <p:spPr>
          <a:xfrm>
            <a:off x="158051" y="204055"/>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9139246" y="204055"/>
            <a:ext cx="2894703" cy="523220"/>
          </a:xfrm>
          <a:prstGeom prst="rect">
            <a:avLst/>
          </a:prstGeom>
          <a:noFill/>
        </p:spPr>
        <p:txBody>
          <a:bodyPr wrap="none" rtlCol="0">
            <a:spAutoFit/>
          </a:bodyPr>
          <a:lstStyle/>
          <a:p>
            <a:r>
              <a:rPr lang="en-US" sz="2800" dirty="0"/>
              <a:t>Operating Systems</a:t>
            </a:r>
          </a:p>
        </p:txBody>
      </p:sp>
      <p:pic>
        <p:nvPicPr>
          <p:cNvPr id="3" name="Picture 2">
            <a:extLst>
              <a:ext uri="{FF2B5EF4-FFF2-40B4-BE49-F238E27FC236}">
                <a16:creationId xmlns:a16="http://schemas.microsoft.com/office/drawing/2014/main" xmlns="" id="{00833F2E-2DB6-499C-BAEB-4F5C73D5E118}"/>
              </a:ext>
            </a:extLst>
          </p:cNvPr>
          <p:cNvPicPr>
            <a:picLocks noChangeAspect="1"/>
          </p:cNvPicPr>
          <p:nvPr/>
        </p:nvPicPr>
        <p:blipFill rotWithShape="1">
          <a:blip r:embed="rId2"/>
          <a:srcRect l="3268" r="6424" b="20497"/>
          <a:stretch/>
        </p:blipFill>
        <p:spPr>
          <a:xfrm>
            <a:off x="2136631" y="1147435"/>
            <a:ext cx="9391364" cy="4887605"/>
          </a:xfrm>
          <a:prstGeom prst="rect">
            <a:avLst/>
          </a:prstGeom>
        </p:spPr>
      </p:pic>
    </p:spTree>
    <p:extLst>
      <p:ext uri="{BB962C8B-B14F-4D97-AF65-F5344CB8AC3E}">
        <p14:creationId xmlns:p14="http://schemas.microsoft.com/office/powerpoint/2010/main" val="126974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519" y="2088509"/>
            <a:ext cx="2021199" cy="2677656"/>
          </a:xfrm>
          <a:prstGeom prst="rect">
            <a:avLst/>
          </a:prstGeom>
          <a:noFill/>
        </p:spPr>
        <p:txBody>
          <a:bodyPr wrap="square" rtlCol="0">
            <a:spAutoFit/>
          </a:bodyPr>
          <a:lstStyle/>
          <a:p>
            <a:pPr algn="ctr"/>
            <a:r>
              <a:rPr lang="en-US" sz="2400" b="1" dirty="0"/>
              <a:t>Syllabus:</a:t>
            </a:r>
          </a:p>
          <a:p>
            <a:pPr algn="ctr"/>
            <a:endParaRPr lang="en-US" sz="2400" b="1" dirty="0"/>
          </a:p>
          <a:p>
            <a:pPr algn="ctr"/>
            <a:r>
              <a:rPr lang="en-US" sz="2400" b="1" dirty="0"/>
              <a:t>Mission Statement</a:t>
            </a:r>
          </a:p>
          <a:p>
            <a:pPr algn="ctr"/>
            <a:r>
              <a:rPr lang="en-US" sz="2400" b="1" dirty="0"/>
              <a:t>&amp;</a:t>
            </a:r>
          </a:p>
          <a:p>
            <a:pPr algn="ctr"/>
            <a:r>
              <a:rPr lang="en-US" sz="2400" b="1" dirty="0"/>
              <a:t>Course Description</a:t>
            </a:r>
          </a:p>
        </p:txBody>
      </p:sp>
      <p:sp>
        <p:nvSpPr>
          <p:cNvPr id="2" name="Slide Number Placeholder 1"/>
          <p:cNvSpPr>
            <a:spLocks noGrp="1"/>
          </p:cNvSpPr>
          <p:nvPr>
            <p:ph type="sldNum" sz="quarter" idx="12"/>
          </p:nvPr>
        </p:nvSpPr>
        <p:spPr/>
        <p:txBody>
          <a:bodyPr/>
          <a:lstStyle/>
          <a:p>
            <a:fld id="{532327B0-9D17-47B2-924E-9AE43063FE29}" type="slidenum">
              <a:rPr lang="en-US" smtClean="0"/>
              <a:pPr/>
              <a:t>7</a:t>
            </a:fld>
            <a:endParaRPr lang="en-US"/>
          </a:p>
        </p:txBody>
      </p:sp>
      <p:sp>
        <p:nvSpPr>
          <p:cNvPr id="8" name="TextBox 7">
            <a:extLst>
              <a:ext uri="{FF2B5EF4-FFF2-40B4-BE49-F238E27FC236}">
                <a16:creationId xmlns:a16="http://schemas.microsoft.com/office/drawing/2014/main" xmlns="" id="{B402B40E-73C2-4BF8-934D-63B0258F5BE7}"/>
              </a:ext>
            </a:extLst>
          </p:cNvPr>
          <p:cNvSpPr txBox="1"/>
          <p:nvPr/>
        </p:nvSpPr>
        <p:spPr>
          <a:xfrm>
            <a:off x="158051" y="204055"/>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9139246" y="204055"/>
            <a:ext cx="2894703" cy="523220"/>
          </a:xfrm>
          <a:prstGeom prst="rect">
            <a:avLst/>
          </a:prstGeom>
          <a:noFill/>
        </p:spPr>
        <p:txBody>
          <a:bodyPr wrap="none" rtlCol="0">
            <a:spAutoFit/>
          </a:bodyPr>
          <a:lstStyle/>
          <a:p>
            <a:r>
              <a:rPr lang="en-US" sz="2800" dirty="0"/>
              <a:t>Operating Systems</a:t>
            </a:r>
          </a:p>
        </p:txBody>
      </p:sp>
      <p:pic>
        <p:nvPicPr>
          <p:cNvPr id="4" name="Picture 3">
            <a:extLst>
              <a:ext uri="{FF2B5EF4-FFF2-40B4-BE49-F238E27FC236}">
                <a16:creationId xmlns:a16="http://schemas.microsoft.com/office/drawing/2014/main" xmlns="" id="{7F5BA2BF-B5D6-47C2-AEF6-393337F42035}"/>
              </a:ext>
            </a:extLst>
          </p:cNvPr>
          <p:cNvPicPr>
            <a:picLocks noChangeAspect="1"/>
          </p:cNvPicPr>
          <p:nvPr/>
        </p:nvPicPr>
        <p:blipFill>
          <a:blip r:embed="rId2"/>
          <a:stretch>
            <a:fillRect/>
          </a:stretch>
        </p:blipFill>
        <p:spPr>
          <a:xfrm>
            <a:off x="2319718" y="727274"/>
            <a:ext cx="7073412" cy="5960225"/>
          </a:xfrm>
          <a:prstGeom prst="rect">
            <a:avLst/>
          </a:prstGeom>
        </p:spPr>
      </p:pic>
    </p:spTree>
    <p:extLst>
      <p:ext uri="{BB962C8B-B14F-4D97-AF65-F5344CB8AC3E}">
        <p14:creationId xmlns:p14="http://schemas.microsoft.com/office/powerpoint/2010/main" val="75622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519" y="2088509"/>
            <a:ext cx="2021199" cy="1938992"/>
          </a:xfrm>
          <a:prstGeom prst="rect">
            <a:avLst/>
          </a:prstGeom>
          <a:noFill/>
        </p:spPr>
        <p:txBody>
          <a:bodyPr wrap="square" rtlCol="0">
            <a:spAutoFit/>
          </a:bodyPr>
          <a:lstStyle/>
          <a:p>
            <a:pPr algn="ctr"/>
            <a:r>
              <a:rPr lang="en-US" sz="2400" b="1" dirty="0"/>
              <a:t>Syllabus:</a:t>
            </a:r>
          </a:p>
          <a:p>
            <a:pPr algn="ctr"/>
            <a:endParaRPr lang="en-US" sz="2400" b="1" dirty="0"/>
          </a:p>
          <a:p>
            <a:pPr algn="ctr"/>
            <a:r>
              <a:rPr lang="en-US" sz="2400" b="1" dirty="0"/>
              <a:t>Work Submission Policy</a:t>
            </a:r>
          </a:p>
        </p:txBody>
      </p:sp>
      <p:sp>
        <p:nvSpPr>
          <p:cNvPr id="2" name="Slide Number Placeholder 1"/>
          <p:cNvSpPr>
            <a:spLocks noGrp="1"/>
          </p:cNvSpPr>
          <p:nvPr>
            <p:ph type="sldNum" sz="quarter" idx="12"/>
          </p:nvPr>
        </p:nvSpPr>
        <p:spPr/>
        <p:txBody>
          <a:bodyPr/>
          <a:lstStyle/>
          <a:p>
            <a:fld id="{532327B0-9D17-47B2-924E-9AE43063FE29}" type="slidenum">
              <a:rPr lang="en-US" smtClean="0"/>
              <a:pPr/>
              <a:t>8</a:t>
            </a:fld>
            <a:endParaRPr lang="en-US"/>
          </a:p>
        </p:txBody>
      </p:sp>
      <p:sp>
        <p:nvSpPr>
          <p:cNvPr id="8" name="TextBox 7">
            <a:extLst>
              <a:ext uri="{FF2B5EF4-FFF2-40B4-BE49-F238E27FC236}">
                <a16:creationId xmlns:a16="http://schemas.microsoft.com/office/drawing/2014/main" xmlns="" id="{B402B40E-73C2-4BF8-934D-63B0258F5BE7}"/>
              </a:ext>
            </a:extLst>
          </p:cNvPr>
          <p:cNvSpPr txBox="1"/>
          <p:nvPr/>
        </p:nvSpPr>
        <p:spPr>
          <a:xfrm>
            <a:off x="158051" y="204055"/>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9139246" y="204055"/>
            <a:ext cx="2894703" cy="523220"/>
          </a:xfrm>
          <a:prstGeom prst="rect">
            <a:avLst/>
          </a:prstGeom>
          <a:noFill/>
        </p:spPr>
        <p:txBody>
          <a:bodyPr wrap="none" rtlCol="0">
            <a:spAutoFit/>
          </a:bodyPr>
          <a:lstStyle/>
          <a:p>
            <a:r>
              <a:rPr lang="en-US" sz="2800" dirty="0"/>
              <a:t>Operating Systems</a:t>
            </a:r>
          </a:p>
        </p:txBody>
      </p:sp>
      <p:pic>
        <p:nvPicPr>
          <p:cNvPr id="3" name="Picture 2">
            <a:extLst>
              <a:ext uri="{FF2B5EF4-FFF2-40B4-BE49-F238E27FC236}">
                <a16:creationId xmlns:a16="http://schemas.microsoft.com/office/drawing/2014/main" xmlns="" id="{322C8087-C8C4-48A6-8AA3-16FBABE9385B}"/>
              </a:ext>
            </a:extLst>
          </p:cNvPr>
          <p:cNvPicPr>
            <a:picLocks noChangeAspect="1"/>
          </p:cNvPicPr>
          <p:nvPr/>
        </p:nvPicPr>
        <p:blipFill>
          <a:blip r:embed="rId2"/>
          <a:stretch>
            <a:fillRect/>
          </a:stretch>
        </p:blipFill>
        <p:spPr>
          <a:xfrm>
            <a:off x="2484066" y="780029"/>
            <a:ext cx="8869734" cy="3886292"/>
          </a:xfrm>
          <a:prstGeom prst="rect">
            <a:avLst/>
          </a:prstGeom>
        </p:spPr>
      </p:pic>
      <p:pic>
        <p:nvPicPr>
          <p:cNvPr id="5" name="Picture 4">
            <a:extLst>
              <a:ext uri="{FF2B5EF4-FFF2-40B4-BE49-F238E27FC236}">
                <a16:creationId xmlns:a16="http://schemas.microsoft.com/office/drawing/2014/main" xmlns="" id="{14C5612E-AC35-4022-8B8E-E04FD72758F6}"/>
              </a:ext>
            </a:extLst>
          </p:cNvPr>
          <p:cNvPicPr>
            <a:picLocks noChangeAspect="1"/>
          </p:cNvPicPr>
          <p:nvPr/>
        </p:nvPicPr>
        <p:blipFill>
          <a:blip r:embed="rId3"/>
          <a:stretch>
            <a:fillRect/>
          </a:stretch>
        </p:blipFill>
        <p:spPr>
          <a:xfrm>
            <a:off x="2460187" y="4815803"/>
            <a:ext cx="8893613" cy="1262168"/>
          </a:xfrm>
          <a:prstGeom prst="rect">
            <a:avLst/>
          </a:prstGeom>
        </p:spPr>
      </p:pic>
    </p:spTree>
    <p:extLst>
      <p:ext uri="{BB962C8B-B14F-4D97-AF65-F5344CB8AC3E}">
        <p14:creationId xmlns:p14="http://schemas.microsoft.com/office/powerpoint/2010/main" val="236176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051" y="2116645"/>
            <a:ext cx="2021199" cy="1569660"/>
          </a:xfrm>
          <a:prstGeom prst="rect">
            <a:avLst/>
          </a:prstGeom>
          <a:noFill/>
        </p:spPr>
        <p:txBody>
          <a:bodyPr wrap="square" rtlCol="0">
            <a:spAutoFit/>
          </a:bodyPr>
          <a:lstStyle/>
          <a:p>
            <a:pPr algn="ctr"/>
            <a:r>
              <a:rPr lang="en-US" sz="2400" b="1" dirty="0"/>
              <a:t>Syllabus:</a:t>
            </a:r>
          </a:p>
          <a:p>
            <a:pPr algn="ctr"/>
            <a:endParaRPr lang="en-US" sz="2400" b="1" dirty="0"/>
          </a:p>
          <a:p>
            <a:pPr algn="ctr"/>
            <a:r>
              <a:rPr lang="en-US" sz="2400" b="1" dirty="0"/>
              <a:t>Academic</a:t>
            </a:r>
          </a:p>
          <a:p>
            <a:pPr algn="ctr"/>
            <a:r>
              <a:rPr lang="en-US" sz="2400" b="1" dirty="0"/>
              <a:t>Integrity</a:t>
            </a:r>
          </a:p>
        </p:txBody>
      </p:sp>
      <p:sp>
        <p:nvSpPr>
          <p:cNvPr id="2" name="Slide Number Placeholder 1"/>
          <p:cNvSpPr>
            <a:spLocks noGrp="1"/>
          </p:cNvSpPr>
          <p:nvPr>
            <p:ph type="sldNum" sz="quarter" idx="12"/>
          </p:nvPr>
        </p:nvSpPr>
        <p:spPr/>
        <p:txBody>
          <a:bodyPr/>
          <a:lstStyle/>
          <a:p>
            <a:fld id="{532327B0-9D17-47B2-924E-9AE43063FE29}" type="slidenum">
              <a:rPr lang="en-US" smtClean="0"/>
              <a:pPr/>
              <a:t>9</a:t>
            </a:fld>
            <a:endParaRPr lang="en-US"/>
          </a:p>
        </p:txBody>
      </p:sp>
      <p:sp>
        <p:nvSpPr>
          <p:cNvPr id="8" name="TextBox 7">
            <a:extLst>
              <a:ext uri="{FF2B5EF4-FFF2-40B4-BE49-F238E27FC236}">
                <a16:creationId xmlns:a16="http://schemas.microsoft.com/office/drawing/2014/main" xmlns="" id="{B402B40E-73C2-4BF8-934D-63B0258F5BE7}"/>
              </a:ext>
            </a:extLst>
          </p:cNvPr>
          <p:cNvSpPr txBox="1"/>
          <p:nvPr/>
        </p:nvSpPr>
        <p:spPr>
          <a:xfrm>
            <a:off x="158051" y="204055"/>
            <a:ext cx="2302136" cy="523220"/>
          </a:xfrm>
          <a:prstGeom prst="rect">
            <a:avLst/>
          </a:prstGeom>
          <a:noFill/>
        </p:spPr>
        <p:txBody>
          <a:bodyPr wrap="square" rtlCol="0">
            <a:spAutoFit/>
          </a:bodyPr>
          <a:lstStyle/>
          <a:p>
            <a:pPr algn="ctr"/>
            <a:r>
              <a:rPr lang="en-US" sz="2800" dirty="0"/>
              <a:t>CIAT CIS101B</a:t>
            </a:r>
          </a:p>
        </p:txBody>
      </p:sp>
      <p:sp>
        <p:nvSpPr>
          <p:cNvPr id="9" name="TextBox 8">
            <a:extLst>
              <a:ext uri="{FF2B5EF4-FFF2-40B4-BE49-F238E27FC236}">
                <a16:creationId xmlns:a16="http://schemas.microsoft.com/office/drawing/2014/main" xmlns="" id="{42DDFCE4-7E31-4E46-9687-C5B2A5E66C03}"/>
              </a:ext>
            </a:extLst>
          </p:cNvPr>
          <p:cNvSpPr txBox="1"/>
          <p:nvPr/>
        </p:nvSpPr>
        <p:spPr>
          <a:xfrm>
            <a:off x="9139246" y="204055"/>
            <a:ext cx="2894703" cy="523220"/>
          </a:xfrm>
          <a:prstGeom prst="rect">
            <a:avLst/>
          </a:prstGeom>
          <a:noFill/>
        </p:spPr>
        <p:txBody>
          <a:bodyPr wrap="none" rtlCol="0">
            <a:spAutoFit/>
          </a:bodyPr>
          <a:lstStyle/>
          <a:p>
            <a:r>
              <a:rPr lang="en-US" sz="2800" dirty="0"/>
              <a:t>Operating Systems</a:t>
            </a:r>
          </a:p>
        </p:txBody>
      </p:sp>
      <p:pic>
        <p:nvPicPr>
          <p:cNvPr id="4" name="Picture 3">
            <a:extLst>
              <a:ext uri="{FF2B5EF4-FFF2-40B4-BE49-F238E27FC236}">
                <a16:creationId xmlns:a16="http://schemas.microsoft.com/office/drawing/2014/main" xmlns="" id="{DC6C825A-A405-467F-97D9-C099C9310786}"/>
              </a:ext>
            </a:extLst>
          </p:cNvPr>
          <p:cNvPicPr>
            <a:picLocks noChangeAspect="1"/>
          </p:cNvPicPr>
          <p:nvPr/>
        </p:nvPicPr>
        <p:blipFill>
          <a:blip r:embed="rId2"/>
          <a:stretch>
            <a:fillRect/>
          </a:stretch>
        </p:blipFill>
        <p:spPr>
          <a:xfrm>
            <a:off x="1983644" y="1290307"/>
            <a:ext cx="9839499" cy="4277386"/>
          </a:xfrm>
          <a:prstGeom prst="rect">
            <a:avLst/>
          </a:prstGeom>
        </p:spPr>
      </p:pic>
    </p:spTree>
    <p:extLst>
      <p:ext uri="{BB962C8B-B14F-4D97-AF65-F5344CB8AC3E}">
        <p14:creationId xmlns:p14="http://schemas.microsoft.com/office/powerpoint/2010/main" val="252329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1680</Words>
  <Application>Microsoft Office PowerPoint</Application>
  <PresentationFormat>Widescreen</PresentationFormat>
  <Paragraphs>513</Paragraphs>
  <Slides>57</Slides>
  <Notes>0</Notes>
  <HiddenSlides>4</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Ricardo Del Rosario</cp:lastModifiedBy>
  <cp:revision>100</cp:revision>
  <dcterms:created xsi:type="dcterms:W3CDTF">2017-03-13T02:05:33Z</dcterms:created>
  <dcterms:modified xsi:type="dcterms:W3CDTF">2019-01-11T04:08:26Z</dcterms:modified>
</cp:coreProperties>
</file>