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6" r:id="rId29"/>
    <p:sldId id="283" r:id="rId30"/>
    <p:sldId id="284" r:id="rId31"/>
    <p:sldId id="285" r:id="rId32"/>
    <p:sldId id="287" r:id="rId33"/>
    <p:sldId id="288" r:id="rId34"/>
    <p:sldId id="289" r:id="rId35"/>
    <p:sldId id="290" r:id="rId36"/>
    <p:sldId id="291" r:id="rId37"/>
    <p:sldId id="292" r:id="rId38"/>
    <p:sldId id="293" r:id="rId39"/>
    <p:sldId id="294" r:id="rId40"/>
    <p:sldId id="295"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creativecommons.org/licenses/by-sa/3.0/" TargetMode="External"/><Relationship Id="rId2" Type="http://schemas.openxmlformats.org/officeDocument/2006/relationships/image" Target="../media/image19.jpeg"/><Relationship Id="rId1" Type="http://schemas.openxmlformats.org/officeDocument/2006/relationships/slideLayout" Target="../slideLayouts/slideLayout7.xml"/><Relationship Id="rId5" Type="http://schemas.openxmlformats.org/officeDocument/2006/relationships/hyperlink" Target="https://creativecommons.org/licenses/by-nc-nd/3.0/" TargetMode="External"/><Relationship Id="rId4" Type="http://schemas.openxmlformats.org/officeDocument/2006/relationships/image" Target="../media/image20.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hyperlink" Target="https://creativecommons.org/licenses/by/3.0/" TargetMode="External"/><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cs typeface="Calibri Light"/>
              </a:rPr>
              <a:t>Week 3</a:t>
            </a:r>
            <a:endParaRPr lang="en-US"/>
          </a:p>
        </p:txBody>
      </p:sp>
      <p:sp>
        <p:nvSpPr>
          <p:cNvPr id="3" name="Subtitle 2"/>
          <p:cNvSpPr>
            <a:spLocks noGrp="1"/>
          </p:cNvSpPr>
          <p:nvPr>
            <p:ph type="subTitle" idx="1"/>
          </p:nvPr>
        </p:nvSpPr>
        <p:spPr/>
        <p:txBody>
          <a:bodyPr vert="horz" lIns="91440" tIns="45720" rIns="91440" bIns="45720" rtlCol="0" anchor="t">
            <a:normAutofit/>
          </a:bodyPr>
          <a:lstStyle/>
          <a:p>
            <a:r>
              <a:rPr lang="en-US">
                <a:cs typeface="Calibri"/>
              </a:rPr>
              <a:t>CIS101A</a:t>
            </a: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A41A3-80AA-4C3E-BF41-E35D5B2A4539}"/>
              </a:ext>
            </a:extLst>
          </p:cNvPr>
          <p:cNvSpPr>
            <a:spLocks noGrp="1"/>
          </p:cNvSpPr>
          <p:nvPr>
            <p:ph type="title"/>
          </p:nvPr>
        </p:nvSpPr>
        <p:spPr>
          <a:xfrm>
            <a:off x="838200" y="126426"/>
            <a:ext cx="10515600" cy="499298"/>
          </a:xfrm>
        </p:spPr>
        <p:txBody>
          <a:bodyPr>
            <a:normAutofit fontScale="90000"/>
          </a:bodyPr>
          <a:lstStyle/>
          <a:p>
            <a:pPr algn="ctr"/>
            <a:r>
              <a:rPr lang="en-US">
                <a:cs typeface="Calibri Light" panose="020F0302020204030204"/>
              </a:rPr>
              <a:t>Internet of Things (IoT)</a:t>
            </a:r>
          </a:p>
        </p:txBody>
      </p:sp>
      <p:sp>
        <p:nvSpPr>
          <p:cNvPr id="3" name="Content Placeholder 2">
            <a:extLst>
              <a:ext uri="{FF2B5EF4-FFF2-40B4-BE49-F238E27FC236}">
                <a16:creationId xmlns:a16="http://schemas.microsoft.com/office/drawing/2014/main" id="{0C0E972C-52E2-4239-B816-005D77B9BF74}"/>
              </a:ext>
            </a:extLst>
          </p:cNvPr>
          <p:cNvSpPr>
            <a:spLocks noGrp="1"/>
          </p:cNvSpPr>
          <p:nvPr>
            <p:ph idx="1"/>
          </p:nvPr>
        </p:nvSpPr>
        <p:spPr>
          <a:xfrm>
            <a:off x="838200" y="622951"/>
            <a:ext cx="10515600" cy="5554012"/>
          </a:xfrm>
        </p:spPr>
        <p:txBody>
          <a:bodyPr vert="horz" lIns="91440" tIns="45720" rIns="91440" bIns="45720" rtlCol="0" anchor="t">
            <a:normAutofit/>
          </a:bodyPr>
          <a:lstStyle/>
          <a:p>
            <a:pPr marL="0" indent="0">
              <a:buNone/>
            </a:pPr>
            <a:r>
              <a:rPr lang="en-US" sz="1600">
                <a:cs typeface="Calibri" panose="020F0502020204030204"/>
              </a:rPr>
              <a:t>IoT Overview: An IoT ecosystem is made of web-enabled smart devices that use embedded processors, sensors, and communication hardware to collect, send, and act on data they gather from their environments.</a:t>
            </a:r>
          </a:p>
          <a:p>
            <a:pPr marL="0" indent="0">
              <a:buNone/>
            </a:pPr>
            <a:r>
              <a:rPr lang="en-US" sz="1600">
                <a:cs typeface="Calibri" panose="020F0502020204030204"/>
              </a:rPr>
              <a:t>IoT devices share the data they gather by connecting to an IoT gateway or other edge device where data is sent to the cloud to be analyzed. In certain instances, these devices can communicate with other related devices and act on the information they get from one another. The devices do most of the work without human interaction. The only times humans would need to communicate with such devices would be to do such things as setting them up, giving them instructions, access their data, and so on. The connectivity, networking and communication protocols used with these web-enabled devices largely depend on the specific IoT applications deployed.</a:t>
            </a:r>
            <a:endParaRPr lang="en-US"/>
          </a:p>
          <a:p>
            <a:pPr marL="0" indent="0">
              <a:buNone/>
            </a:pPr>
            <a:endParaRPr lang="en-US" sz="1600" dirty="0">
              <a:cs typeface="Calibri" panose="020F0502020204030204"/>
            </a:endParaRPr>
          </a:p>
          <a:p>
            <a:pPr marL="0" indent="0">
              <a:buNone/>
            </a:pPr>
            <a:r>
              <a:rPr lang="en-US" sz="1600">
                <a:cs typeface="Calibri" panose="020F0502020204030204"/>
              </a:rPr>
              <a:t>IoT Security: Because IoT devices are closely connected, all a hacker has to do is exploit one vulnerability to manipulate all the data, rendering it unusable.</a:t>
            </a:r>
            <a:endParaRPr lang="en-US" sz="1600" dirty="0">
              <a:cs typeface="Calibri" panose="020F0502020204030204"/>
            </a:endParaRPr>
          </a:p>
          <a:p>
            <a:pPr marL="0" indent="0">
              <a:buNone/>
            </a:pPr>
            <a:r>
              <a:rPr lang="en-US" sz="1600">
                <a:cs typeface="Calibri" panose="020F0502020204030204"/>
              </a:rPr>
              <a:t>One of the most notorious recent IoT attacks was Mirai, a botnet that infiltrated domain name server provider Dyn and took down many websites for an extended period of time in one of the biggest distributed denial-of-service (DDoS) attacks ever seen. Attackers gained access to the network by exploiting poorly secured IoT devices.</a:t>
            </a:r>
            <a:endParaRPr lang="en-US"/>
          </a:p>
          <a:p>
            <a:pPr marL="0" indent="0">
              <a:buNone/>
            </a:pPr>
            <a:endParaRPr lang="en-US" sz="1600" dirty="0">
              <a:cs typeface="Calibri" panose="020F0502020204030204"/>
            </a:endParaRPr>
          </a:p>
          <a:p>
            <a:pPr marL="0" indent="0">
              <a:buNone/>
            </a:pPr>
            <a:endParaRPr lang="en-US" sz="1600" dirty="0">
              <a:cs typeface="Calibri" panose="020F0502020204030204"/>
            </a:endParaRPr>
          </a:p>
          <a:p>
            <a:pPr marL="0" indent="0">
              <a:buNone/>
            </a:pPr>
            <a:endParaRPr lang="en-US" sz="1600" dirty="0">
              <a:cs typeface="Calibri" panose="020F0502020204030204"/>
            </a:endParaRPr>
          </a:p>
        </p:txBody>
      </p:sp>
      <p:graphicFrame>
        <p:nvGraphicFramePr>
          <p:cNvPr id="4" name="Table 4">
            <a:extLst>
              <a:ext uri="{FF2B5EF4-FFF2-40B4-BE49-F238E27FC236}">
                <a16:creationId xmlns:a16="http://schemas.microsoft.com/office/drawing/2014/main" id="{BA4EF9FA-D5A5-4C55-B34D-40EA287DE72D}"/>
              </a:ext>
            </a:extLst>
          </p:cNvPr>
          <p:cNvGraphicFramePr>
            <a:graphicFrameLocks noGrp="1"/>
          </p:cNvGraphicFramePr>
          <p:nvPr>
            <p:extLst>
              <p:ext uri="{D42A27DB-BD31-4B8C-83A1-F6EECF244321}">
                <p14:modId xmlns:p14="http://schemas.microsoft.com/office/powerpoint/2010/main" val="1192455803"/>
              </p:ext>
            </p:extLst>
          </p:nvPr>
        </p:nvGraphicFramePr>
        <p:xfrm>
          <a:off x="1147823" y="4253696"/>
          <a:ext cx="9844154" cy="2621280"/>
        </p:xfrm>
        <a:graphic>
          <a:graphicData uri="http://schemas.openxmlformats.org/drawingml/2006/table">
            <a:tbl>
              <a:tblPr firstRow="1" bandRow="1">
                <a:tableStyleId>{5C22544A-7EE6-4342-B048-85BDC9FD1C3A}</a:tableStyleId>
              </a:tblPr>
              <a:tblGrid>
                <a:gridCol w="4922077">
                  <a:extLst>
                    <a:ext uri="{9D8B030D-6E8A-4147-A177-3AD203B41FA5}">
                      <a16:colId xmlns:a16="http://schemas.microsoft.com/office/drawing/2014/main" val="1555823881"/>
                    </a:ext>
                  </a:extLst>
                </a:gridCol>
                <a:gridCol w="4922077">
                  <a:extLst>
                    <a:ext uri="{9D8B030D-6E8A-4147-A177-3AD203B41FA5}">
                      <a16:colId xmlns:a16="http://schemas.microsoft.com/office/drawing/2014/main" val="1358211109"/>
                    </a:ext>
                  </a:extLst>
                </a:gridCol>
              </a:tblGrid>
              <a:tr h="266413">
                <a:tc>
                  <a:txBody>
                    <a:bodyPr/>
                    <a:lstStyle/>
                    <a:p>
                      <a:pPr algn="ctr"/>
                      <a:r>
                        <a:rPr lang="en-US" sz="1400"/>
                        <a:t>Device</a:t>
                      </a:r>
                      <a:endParaRPr lang="en-US" sz="1400" dirty="0"/>
                    </a:p>
                  </a:txBody>
                  <a:tcPr/>
                </a:tc>
                <a:tc>
                  <a:txBody>
                    <a:bodyPr/>
                    <a:lstStyle/>
                    <a:p>
                      <a:pPr algn="ctr"/>
                      <a:r>
                        <a:rPr lang="en-US" sz="1400"/>
                        <a:t>Description</a:t>
                      </a:r>
                      <a:endParaRPr lang="en-US" sz="1400" dirty="0"/>
                    </a:p>
                  </a:txBody>
                  <a:tcPr/>
                </a:tc>
                <a:extLst>
                  <a:ext uri="{0D108BD9-81ED-4DB2-BD59-A6C34878D82A}">
                    <a16:rowId xmlns:a16="http://schemas.microsoft.com/office/drawing/2014/main" val="3190667289"/>
                  </a:ext>
                </a:extLst>
              </a:tr>
              <a:tr h="352353">
                <a:tc>
                  <a:txBody>
                    <a:bodyPr/>
                    <a:lstStyle/>
                    <a:p>
                      <a:pPr algn="ctr"/>
                      <a:r>
                        <a:rPr lang="en-US" sz="1000"/>
                        <a:t>Thermostat</a:t>
                      </a:r>
                    </a:p>
                  </a:txBody>
                  <a:tcPr/>
                </a:tc>
                <a:tc>
                  <a:txBody>
                    <a:bodyPr/>
                    <a:lstStyle/>
                    <a:p>
                      <a:pPr lvl="0" algn="ctr">
                        <a:buNone/>
                      </a:pPr>
                      <a:r>
                        <a:rPr lang="en-US" sz="1000" b="0" i="0" u="none" strike="noStrike" noProof="0">
                          <a:solidFill>
                            <a:srgbClr val="000000"/>
                          </a:solidFill>
                          <a:latin typeface="Calibri"/>
                        </a:rPr>
                        <a:t>Smart thermostats learn from your habits and schedule, give you the freedom to control the climate in your home remotely</a:t>
                      </a:r>
                      <a:endParaRPr lang="en-US" sz="1000"/>
                    </a:p>
                  </a:txBody>
                  <a:tcPr/>
                </a:tc>
                <a:extLst>
                  <a:ext uri="{0D108BD9-81ED-4DB2-BD59-A6C34878D82A}">
                    <a16:rowId xmlns:a16="http://schemas.microsoft.com/office/drawing/2014/main" val="1586031975"/>
                  </a:ext>
                </a:extLst>
              </a:tr>
              <a:tr h="352353">
                <a:tc>
                  <a:txBody>
                    <a:bodyPr/>
                    <a:lstStyle/>
                    <a:p>
                      <a:pPr algn="ctr"/>
                      <a:r>
                        <a:rPr lang="en-US" sz="1000"/>
                        <a:t>Switch</a:t>
                      </a:r>
                    </a:p>
                  </a:txBody>
                  <a:tcPr/>
                </a:tc>
                <a:tc>
                  <a:txBody>
                    <a:bodyPr/>
                    <a:lstStyle/>
                    <a:p>
                      <a:pPr lvl="0" algn="ctr">
                        <a:buNone/>
                      </a:pPr>
                      <a:r>
                        <a:rPr lang="en-US" sz="1000" b="0" i="0" u="none" strike="noStrike" noProof="0">
                          <a:solidFill>
                            <a:srgbClr val="000000"/>
                          </a:solidFill>
                          <a:latin typeface="Calibri"/>
                        </a:rPr>
                        <a:t>A smart switch is a device that allows you to control hardwired lights, ceiling fans, certain fireplaces, small appliances</a:t>
                      </a:r>
                      <a:endParaRPr lang="en-US"/>
                    </a:p>
                  </a:txBody>
                  <a:tcPr/>
                </a:tc>
                <a:extLst>
                  <a:ext uri="{0D108BD9-81ED-4DB2-BD59-A6C34878D82A}">
                    <a16:rowId xmlns:a16="http://schemas.microsoft.com/office/drawing/2014/main" val="3531739319"/>
                  </a:ext>
                </a:extLst>
              </a:tr>
              <a:tr h="240631">
                <a:tc>
                  <a:txBody>
                    <a:bodyPr/>
                    <a:lstStyle/>
                    <a:p>
                      <a:pPr algn="ctr"/>
                      <a:r>
                        <a:rPr lang="en-US" sz="1000"/>
                        <a:t>Bulb</a:t>
                      </a:r>
                    </a:p>
                  </a:txBody>
                  <a:tcPr/>
                </a:tc>
                <a:tc>
                  <a:txBody>
                    <a:bodyPr/>
                    <a:lstStyle/>
                    <a:p>
                      <a:pPr lvl="0" algn="ctr">
                        <a:buNone/>
                      </a:pPr>
                      <a:r>
                        <a:rPr lang="en-US" sz="1000" b="0" i="0" u="none" strike="noStrike" noProof="0">
                          <a:solidFill>
                            <a:srgbClr val="000000"/>
                          </a:solidFill>
                          <a:latin typeface="Calibri"/>
                        </a:rPr>
                        <a:t>Smart bulbs normally work with conventional lighting fixtures and bulb holders</a:t>
                      </a:r>
                      <a:endParaRPr lang="en-US"/>
                    </a:p>
                  </a:txBody>
                  <a:tcPr/>
                </a:tc>
                <a:extLst>
                  <a:ext uri="{0D108BD9-81ED-4DB2-BD59-A6C34878D82A}">
                    <a16:rowId xmlns:a16="http://schemas.microsoft.com/office/drawing/2014/main" val="1671828145"/>
                  </a:ext>
                </a:extLst>
              </a:tr>
              <a:tr h="240631">
                <a:tc>
                  <a:txBody>
                    <a:bodyPr/>
                    <a:lstStyle/>
                    <a:p>
                      <a:pPr algn="ctr"/>
                      <a:r>
                        <a:rPr lang="en-US" sz="1000"/>
                        <a:t>Plug</a:t>
                      </a:r>
                    </a:p>
                  </a:txBody>
                  <a:tcPr/>
                </a:tc>
                <a:tc>
                  <a:txBody>
                    <a:bodyPr/>
                    <a:lstStyle/>
                    <a:p>
                      <a:pPr lvl="0" algn="ctr">
                        <a:buNone/>
                      </a:pPr>
                      <a:r>
                        <a:rPr lang="en-US" sz="1000" b="0" i="0" u="none" strike="noStrike" noProof="0">
                          <a:solidFill>
                            <a:srgbClr val="000000"/>
                          </a:solidFill>
                          <a:latin typeface="Calibri"/>
                        </a:rPr>
                        <a:t>Smart plugs automate anything with a plug on it</a:t>
                      </a:r>
                      <a:endParaRPr lang="en-US"/>
                    </a:p>
                  </a:txBody>
                  <a:tcPr/>
                </a:tc>
                <a:extLst>
                  <a:ext uri="{0D108BD9-81ED-4DB2-BD59-A6C34878D82A}">
                    <a16:rowId xmlns:a16="http://schemas.microsoft.com/office/drawing/2014/main" val="3212610400"/>
                  </a:ext>
                </a:extLst>
              </a:tr>
              <a:tr h="240631">
                <a:tc>
                  <a:txBody>
                    <a:bodyPr/>
                    <a:lstStyle/>
                    <a:p>
                      <a:pPr algn="ctr"/>
                      <a:r>
                        <a:rPr lang="en-US" sz="1000"/>
                        <a:t>Security Camera</a:t>
                      </a:r>
                    </a:p>
                  </a:txBody>
                  <a:tcPr/>
                </a:tc>
                <a:tc>
                  <a:txBody>
                    <a:bodyPr/>
                    <a:lstStyle/>
                    <a:p>
                      <a:pPr lvl="0" algn="ctr">
                        <a:buNone/>
                      </a:pPr>
                      <a:r>
                        <a:rPr lang="en-US" sz="1000" b="0" i="0" u="none" strike="noStrike" noProof="0">
                          <a:solidFill>
                            <a:srgbClr val="000000"/>
                          </a:solidFill>
                          <a:latin typeface="Calibri"/>
                        </a:rPr>
                        <a:t>Wireless cameras transmit video through a RF transmitter</a:t>
                      </a:r>
                      <a:endParaRPr lang="en-US"/>
                    </a:p>
                  </a:txBody>
                  <a:tcPr/>
                </a:tc>
                <a:extLst>
                  <a:ext uri="{0D108BD9-81ED-4DB2-BD59-A6C34878D82A}">
                    <a16:rowId xmlns:a16="http://schemas.microsoft.com/office/drawing/2014/main" val="4277513517"/>
                  </a:ext>
                </a:extLst>
              </a:tr>
              <a:tr h="240631">
                <a:tc>
                  <a:txBody>
                    <a:bodyPr/>
                    <a:lstStyle/>
                    <a:p>
                      <a:pPr algn="ctr"/>
                      <a:r>
                        <a:rPr lang="en-US" sz="1000"/>
                        <a:t>Door Lock</a:t>
                      </a:r>
                    </a:p>
                  </a:txBody>
                  <a:tcPr/>
                </a:tc>
                <a:tc>
                  <a:txBody>
                    <a:bodyPr/>
                    <a:lstStyle/>
                    <a:p>
                      <a:pPr lvl="0" algn="ctr">
                        <a:buNone/>
                      </a:pPr>
                      <a:r>
                        <a:rPr lang="en-US" sz="1000" b="0" i="0" u="none" strike="noStrike" noProof="0">
                          <a:solidFill>
                            <a:srgbClr val="000000"/>
                          </a:solidFill>
                          <a:latin typeface="Calibri"/>
                        </a:rPr>
                        <a:t>A smart lock is an electromechanical lock that can be locked and unlocked using a smart phone</a:t>
                      </a:r>
                      <a:endParaRPr lang="en-US"/>
                    </a:p>
                  </a:txBody>
                  <a:tcPr/>
                </a:tc>
                <a:extLst>
                  <a:ext uri="{0D108BD9-81ED-4DB2-BD59-A6C34878D82A}">
                    <a16:rowId xmlns:a16="http://schemas.microsoft.com/office/drawing/2014/main" val="3540854932"/>
                  </a:ext>
                </a:extLst>
              </a:tr>
              <a:tr h="352353">
                <a:tc>
                  <a:txBody>
                    <a:bodyPr/>
                    <a:lstStyle/>
                    <a:p>
                      <a:pPr algn="ctr"/>
                      <a:r>
                        <a:rPr lang="en-US" sz="1000"/>
                        <a:t>Speaker / Digital Assistant</a:t>
                      </a:r>
                    </a:p>
                  </a:txBody>
                  <a:tcPr/>
                </a:tc>
                <a:tc>
                  <a:txBody>
                    <a:bodyPr/>
                    <a:lstStyle/>
                    <a:p>
                      <a:pPr lvl="0" algn="ctr">
                        <a:buNone/>
                      </a:pPr>
                      <a:r>
                        <a:rPr lang="en-US" sz="1000" b="0" i="0" u="none" strike="noStrike" noProof="0">
                          <a:solidFill>
                            <a:srgbClr val="000000"/>
                          </a:solidFill>
                          <a:latin typeface="Calibri"/>
                        </a:rPr>
                        <a:t>Smart speakers use voice recognition software; The voice recognition service uses algorithms to familiarize itself with your way of speaking and choice of words</a:t>
                      </a:r>
                      <a:endParaRPr lang="en-US"/>
                    </a:p>
                  </a:txBody>
                  <a:tcPr/>
                </a:tc>
                <a:extLst>
                  <a:ext uri="{0D108BD9-81ED-4DB2-BD59-A6C34878D82A}">
                    <a16:rowId xmlns:a16="http://schemas.microsoft.com/office/drawing/2014/main" val="405989680"/>
                  </a:ext>
                </a:extLst>
              </a:tr>
            </a:tbl>
          </a:graphicData>
        </a:graphic>
      </p:graphicFrame>
    </p:spTree>
    <p:extLst>
      <p:ext uri="{BB962C8B-B14F-4D97-AF65-F5344CB8AC3E}">
        <p14:creationId xmlns:p14="http://schemas.microsoft.com/office/powerpoint/2010/main" val="4267247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B9C74-68A2-4DD7-A222-0D2CF8980C52}"/>
              </a:ext>
            </a:extLst>
          </p:cNvPr>
          <p:cNvSpPr>
            <a:spLocks noGrp="1"/>
          </p:cNvSpPr>
          <p:nvPr>
            <p:ph type="title"/>
          </p:nvPr>
        </p:nvSpPr>
        <p:spPr>
          <a:xfrm>
            <a:off x="838200" y="104695"/>
            <a:ext cx="10515600" cy="640728"/>
          </a:xfrm>
        </p:spPr>
        <p:txBody>
          <a:bodyPr>
            <a:normAutofit fontScale="90000"/>
          </a:bodyPr>
          <a:lstStyle/>
          <a:p>
            <a:pPr algn="ctr"/>
            <a:r>
              <a:rPr lang="en-US">
                <a:cs typeface="Calibri Light" panose="020F0302020204030204"/>
              </a:rPr>
              <a:t>IoT Protocols</a:t>
            </a:r>
          </a:p>
        </p:txBody>
      </p:sp>
      <p:sp>
        <p:nvSpPr>
          <p:cNvPr id="3" name="Content Placeholder 2">
            <a:extLst>
              <a:ext uri="{FF2B5EF4-FFF2-40B4-BE49-F238E27FC236}">
                <a16:creationId xmlns:a16="http://schemas.microsoft.com/office/drawing/2014/main" id="{2B0671BB-A1DF-4EDA-8E8D-16EFD359166F}"/>
              </a:ext>
            </a:extLst>
          </p:cNvPr>
          <p:cNvSpPr>
            <a:spLocks noGrp="1"/>
          </p:cNvSpPr>
          <p:nvPr>
            <p:ph idx="1"/>
          </p:nvPr>
        </p:nvSpPr>
        <p:spPr>
          <a:xfrm>
            <a:off x="838200" y="697094"/>
            <a:ext cx="10515600" cy="5479869"/>
          </a:xfrm>
        </p:spPr>
        <p:txBody>
          <a:bodyPr vert="horz" lIns="91440" tIns="45720" rIns="91440" bIns="45720" rtlCol="0" anchor="t">
            <a:normAutofit/>
          </a:bodyPr>
          <a:lstStyle/>
          <a:p>
            <a:pPr marL="0" indent="0">
              <a:buNone/>
            </a:pPr>
            <a:r>
              <a:rPr lang="en-US">
                <a:cs typeface="Calibri" panose="020F0502020204030204"/>
              </a:rPr>
              <a:t>Zigbee:</a:t>
            </a:r>
            <a:r>
              <a:rPr lang="en-US" sz="1400">
                <a:cs typeface="Calibri" panose="020F0502020204030204"/>
              </a:rPr>
              <a:t> Zigbee is a standards-based wireless technology that enables wireless machine-to-machine (M2M) and IoT networks. It is designed for low-data rate, low-power applications, and is an open standard. Zigbee is a specification based on IEEE 802.15.4 and the WPANs operate on 2.4 GHz, 900 MHz and 868 MHz frequencies. Its networks are secured by 128-bit symmetric encryption keys. Zigbee has a defined rate of 250 kbps, best suited for intermittent data transmissions from a sensor or input device.</a:t>
            </a:r>
          </a:p>
          <a:p>
            <a:pPr marL="0" indent="0">
              <a:buNone/>
            </a:pPr>
            <a:endParaRPr lang="en-US" sz="1400" dirty="0">
              <a:cs typeface="Calibri" panose="020F0502020204030204"/>
            </a:endParaRPr>
          </a:p>
          <a:p>
            <a:pPr marL="0" indent="0">
              <a:buNone/>
            </a:pPr>
            <a:r>
              <a:rPr lang="en-US">
                <a:cs typeface="Calibri" panose="020F0502020204030204"/>
              </a:rPr>
              <a:t>Z-Wave: Z-Waves work in the following way: </a:t>
            </a:r>
            <a:endParaRPr lang="en-US" sz="1400" dirty="0">
              <a:cs typeface="Calibri" panose="020F0502020204030204"/>
            </a:endParaRPr>
          </a:p>
          <a:p>
            <a:r>
              <a:rPr lang="en-US" sz="1400">
                <a:cs typeface="Calibri" panose="020F0502020204030204"/>
              </a:rPr>
              <a:t>Z-Wave was created by a Danish company named Zensys. It is a simpler and less expensive alternative to Zigbee. It uses the same AES-128 symmetric encryption as Zigbee. But, unlike Zigbee that operates on 2.4GHz, which is a major frequency for Wi-Fi, Z-Wave operates on the 800-900 MHz radio frequency range, so it doesn’t suffer any major interference issues like Zigbee does.</a:t>
            </a:r>
          </a:p>
          <a:p>
            <a:pPr marL="457200" indent="-457200"/>
            <a:r>
              <a:rPr lang="en-US" sz="1400">
                <a:cs typeface="Calibri" panose="020F0502020204030204"/>
              </a:rPr>
              <a:t>Like Zigbee, Z-Wave devices all link up together to form a mesh network. There's one central hub that connects to the internet and then the devices themselves don't have Wi-Fi at all, they use Z-Wave connectivity to talk to the hub either directly or through the mesh network. This is called a "source-routed mesh network topology." Z-Wave allows up to 232 nodes on the mesh network.</a:t>
            </a:r>
          </a:p>
        </p:txBody>
      </p:sp>
    </p:spTree>
    <p:extLst>
      <p:ext uri="{BB962C8B-B14F-4D97-AF65-F5344CB8AC3E}">
        <p14:creationId xmlns:p14="http://schemas.microsoft.com/office/powerpoint/2010/main" val="361427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6044E-0FEE-4391-ADD9-EC8877D1A4B8}"/>
              </a:ext>
            </a:extLst>
          </p:cNvPr>
          <p:cNvSpPr>
            <a:spLocks noGrp="1"/>
          </p:cNvSpPr>
          <p:nvPr>
            <p:ph type="title"/>
          </p:nvPr>
        </p:nvSpPr>
        <p:spPr>
          <a:xfrm>
            <a:off x="838200" y="181859"/>
            <a:ext cx="10515600" cy="524981"/>
          </a:xfrm>
        </p:spPr>
        <p:txBody>
          <a:bodyPr>
            <a:normAutofit fontScale="90000"/>
          </a:bodyPr>
          <a:lstStyle/>
          <a:p>
            <a:pPr algn="ctr"/>
            <a:r>
              <a:rPr lang="en-US">
                <a:cs typeface="Calibri Light" panose="020F0302020204030204"/>
              </a:rPr>
              <a:t>Printer Types</a:t>
            </a:r>
          </a:p>
        </p:txBody>
      </p:sp>
      <p:sp>
        <p:nvSpPr>
          <p:cNvPr id="3" name="Content Placeholder 2">
            <a:extLst>
              <a:ext uri="{FF2B5EF4-FFF2-40B4-BE49-F238E27FC236}">
                <a16:creationId xmlns:a16="http://schemas.microsoft.com/office/drawing/2014/main" id="{6C14AF29-6E2C-4580-949C-C1B4E787179B}"/>
              </a:ext>
            </a:extLst>
          </p:cNvPr>
          <p:cNvSpPr>
            <a:spLocks noGrp="1"/>
          </p:cNvSpPr>
          <p:nvPr>
            <p:ph sz="half" idx="1"/>
          </p:nvPr>
        </p:nvSpPr>
        <p:spPr/>
        <p:txBody>
          <a:bodyPr vert="horz" lIns="91440" tIns="45720" rIns="91440" bIns="45720" rtlCol="0" anchor="t">
            <a:normAutofit fontScale="92500"/>
          </a:bodyPr>
          <a:lstStyle/>
          <a:p>
            <a:pPr marL="0" indent="0">
              <a:buNone/>
            </a:pPr>
            <a:r>
              <a:rPr lang="en-US" sz="1000">
                <a:cs typeface="Calibri" panose="020F0502020204030204"/>
              </a:rPr>
              <a:t>A dot matrix printer is an impact printer that transfers characters by striking a pattern (from a matrix) through an inked ribbon and onto paper.</a:t>
            </a:r>
          </a:p>
          <a:p>
            <a:pPr>
              <a:buFont typeface="Arial"/>
              <a:buChar char="•"/>
            </a:pPr>
            <a:r>
              <a:rPr lang="en-US" sz="1400">
                <a:cs typeface="Calibri" panose="020F0502020204030204"/>
              </a:rPr>
              <a:t>The most common number of pins on a dot matrix printer is 9, 18, or 24, with more pins providing a higher resolution. 24-pins create a near-letter quality print and anything with less than 24-pins provides a draft quality print. The overall print quality of a dot matrix printer is quite poor when compared to that of other types of printers.</a:t>
            </a:r>
          </a:p>
          <a:p>
            <a:pPr>
              <a:buFont typeface="Arial"/>
              <a:buChar char="•"/>
            </a:pPr>
            <a:r>
              <a:rPr lang="en-US" sz="1400">
                <a:cs typeface="Calibri" panose="020F0502020204030204"/>
              </a:rPr>
              <a:t>The speed of dot matrix printers is measured in characters per second (CPS). Common speeds for a dot matrix printer are 32 to 72 CPS.</a:t>
            </a:r>
          </a:p>
          <a:p>
            <a:pPr>
              <a:buFont typeface="Arial"/>
              <a:buChar char="•"/>
            </a:pPr>
            <a:r>
              <a:rPr lang="en-US" sz="1400">
                <a:cs typeface="Calibri" panose="020F0502020204030204"/>
              </a:rPr>
              <a:t>Dot matrix printers operate in either a font (letters, numbers and symbols) or dot-addressable (graphs and charts) mode.</a:t>
            </a:r>
          </a:p>
          <a:p>
            <a:pPr>
              <a:buFont typeface="Arial"/>
              <a:buChar char="•"/>
            </a:pPr>
            <a:r>
              <a:rPr lang="en-US" sz="1400">
                <a:cs typeface="Calibri" panose="020F0502020204030204"/>
              </a:rPr>
              <a:t>Dot matrix printers can use either a friction feed or a tractor feed system to move paper through the printing assembly.</a:t>
            </a:r>
          </a:p>
          <a:p>
            <a:pPr>
              <a:buFont typeface="Arial"/>
              <a:buChar char="•"/>
            </a:pPr>
            <a:r>
              <a:rPr lang="en-US" sz="1400">
                <a:cs typeface="Calibri" panose="020F0502020204030204"/>
              </a:rPr>
              <a:t>Because dot matrix printers strike the image onto paper, it is a good printer to use when carbon-copy documents are being printed.</a:t>
            </a:r>
          </a:p>
          <a:p>
            <a:pPr>
              <a:buFont typeface="Arial"/>
              <a:buChar char="•"/>
            </a:pPr>
            <a:r>
              <a:rPr lang="en-US" sz="1400">
                <a:cs typeface="Calibri" panose="020F0502020204030204"/>
              </a:rPr>
              <a:t>The print head can become dangerously hot due to pin friction.</a:t>
            </a:r>
            <a:endParaRPr lang="en-US" sz="1400"/>
          </a:p>
          <a:p>
            <a:pPr>
              <a:buFont typeface="Arial"/>
              <a:buChar char="•"/>
            </a:pPr>
            <a:r>
              <a:rPr lang="en-US" sz="1400">
                <a:cs typeface="Calibri"/>
              </a:rPr>
              <a:t>Can be loud because printing takes place by pins physically striking the ink ribbon, paper and the platen</a:t>
            </a:r>
            <a:endParaRPr lang="en-US" sz="1400" dirty="0">
              <a:cs typeface="Calibri"/>
            </a:endParaRPr>
          </a:p>
          <a:p>
            <a:pPr marL="0" indent="0">
              <a:buNone/>
            </a:pPr>
            <a:endParaRPr lang="en-US" sz="1000" dirty="0">
              <a:cs typeface="Calibri"/>
            </a:endParaRPr>
          </a:p>
        </p:txBody>
      </p:sp>
      <p:sp>
        <p:nvSpPr>
          <p:cNvPr id="4" name="Content Placeholder 3">
            <a:extLst>
              <a:ext uri="{FF2B5EF4-FFF2-40B4-BE49-F238E27FC236}">
                <a16:creationId xmlns:a16="http://schemas.microsoft.com/office/drawing/2014/main" id="{D87021B3-BD6C-4E33-A2A8-E982C6500309}"/>
              </a:ext>
            </a:extLst>
          </p:cNvPr>
          <p:cNvSpPr>
            <a:spLocks noGrp="1"/>
          </p:cNvSpPr>
          <p:nvPr>
            <p:ph sz="half" idx="2"/>
          </p:nvPr>
        </p:nvSpPr>
        <p:spPr/>
        <p:txBody>
          <a:bodyPr vert="horz" lIns="91440" tIns="45720" rIns="91440" bIns="45720" rtlCol="0" anchor="t">
            <a:normAutofit fontScale="92500"/>
          </a:bodyPr>
          <a:lstStyle/>
          <a:p>
            <a:pPr marL="0" indent="0">
              <a:buNone/>
            </a:pPr>
            <a:r>
              <a:rPr lang="en-US" sz="1000">
                <a:cs typeface="Calibri" panose="020F0502020204030204"/>
              </a:rPr>
              <a:t>Inkjet printers are quiet, non-impact printers with ink stored in a reservoir. Bubble jet printers are the most popular form of inkjet printers.</a:t>
            </a:r>
          </a:p>
          <a:p>
            <a:pPr>
              <a:buFont typeface="Arial"/>
              <a:buChar char="•"/>
            </a:pPr>
            <a:r>
              <a:rPr lang="en-US" sz="1400">
                <a:cs typeface="Calibri" panose="020F0502020204030204"/>
              </a:rPr>
              <a:t>The ink reservoir is in a disposable cartridge that includes the printing mechanism.</a:t>
            </a:r>
          </a:p>
          <a:p>
            <a:pPr>
              <a:buFont typeface="Arial"/>
              <a:buChar char="•"/>
            </a:pPr>
            <a:r>
              <a:rPr lang="en-US" sz="1400">
                <a:cs typeface="Calibri" panose="020F0502020204030204"/>
              </a:rPr>
              <a:t>Bubble jet printers print by heating the ink and squirting it through tiny nozzles in the print head and onto the paper.</a:t>
            </a:r>
          </a:p>
          <a:p>
            <a:pPr>
              <a:buFont typeface="Arial"/>
              <a:buChar char="•"/>
            </a:pPr>
            <a:r>
              <a:rPr lang="en-US" sz="1400">
                <a:cs typeface="Calibri" panose="020F0502020204030204"/>
              </a:rPr>
              <a:t>The crispness of an inkjet printer's image is usually rated as dots per inch or dpi. Inkjets range from 150 to over 1400 dpi.</a:t>
            </a:r>
          </a:p>
          <a:p>
            <a:pPr>
              <a:buFont typeface="Arial"/>
              <a:buChar char="•"/>
            </a:pPr>
            <a:r>
              <a:rPr lang="en-US" sz="1400">
                <a:cs typeface="Calibri" panose="020F0502020204030204"/>
              </a:rPr>
              <a:t>A new generation of inkjet printers produce photo-quality printouts when used with photo-quality paper.</a:t>
            </a:r>
          </a:p>
          <a:p>
            <a:pPr>
              <a:buFont typeface="Arial"/>
              <a:buChar char="•"/>
            </a:pPr>
            <a:r>
              <a:rPr lang="en-US" sz="1400">
                <a:cs typeface="Calibri" panose="020F0502020204030204"/>
              </a:rPr>
              <a:t>Photo-quality inkjet printers mix up to 16 drops of ink to form a single dot of color on the page.</a:t>
            </a:r>
          </a:p>
          <a:p>
            <a:pPr>
              <a:buFont typeface="Arial"/>
              <a:buChar char="•"/>
            </a:pPr>
            <a:r>
              <a:rPr lang="en-US" sz="1400">
                <a:cs typeface="Calibri" panose="020F0502020204030204"/>
              </a:rPr>
              <a:t>Inkjet printers feed single cut sheets of paper from a feed tray by clamping them between rollers and advancing them one print line at a time, from top to bottom, through the printer. The newly printed paper is then placed into a tray other than the feed tray.</a:t>
            </a:r>
          </a:p>
          <a:p>
            <a:pPr marL="171450" indent="-171450"/>
            <a:r>
              <a:rPr lang="en-US" sz="1400">
                <a:cs typeface="Calibri" panose="020F0502020204030204"/>
              </a:rPr>
              <a:t>Inkjet printers are an inexpensive way to produce color printouts</a:t>
            </a:r>
          </a:p>
        </p:txBody>
      </p:sp>
      <p:sp>
        <p:nvSpPr>
          <p:cNvPr id="5" name="TextBox 4">
            <a:extLst>
              <a:ext uri="{FF2B5EF4-FFF2-40B4-BE49-F238E27FC236}">
                <a16:creationId xmlns:a16="http://schemas.microsoft.com/office/drawing/2014/main" id="{6910A974-F754-431B-B2AC-CB1374F60275}"/>
              </a:ext>
            </a:extLst>
          </p:cNvPr>
          <p:cNvSpPr txBox="1"/>
          <p:nvPr/>
        </p:nvSpPr>
        <p:spPr>
          <a:xfrm>
            <a:off x="2708476" y="1367742"/>
            <a:ext cx="1228846"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Dot Matrix</a:t>
            </a:r>
            <a:endParaRPr lang="en-US" dirty="0">
              <a:cs typeface="Calibri"/>
            </a:endParaRPr>
          </a:p>
        </p:txBody>
      </p:sp>
      <p:sp>
        <p:nvSpPr>
          <p:cNvPr id="6" name="TextBox 5">
            <a:extLst>
              <a:ext uri="{FF2B5EF4-FFF2-40B4-BE49-F238E27FC236}">
                <a16:creationId xmlns:a16="http://schemas.microsoft.com/office/drawing/2014/main" id="{481E2D1A-29D6-48CD-A854-2EC26DE6C1C4}"/>
              </a:ext>
            </a:extLst>
          </p:cNvPr>
          <p:cNvSpPr txBox="1"/>
          <p:nvPr/>
        </p:nvSpPr>
        <p:spPr>
          <a:xfrm>
            <a:off x="8252870" y="1365932"/>
            <a:ext cx="736922"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cs typeface="Calibri"/>
              </a:rPr>
              <a:t>Inkjet</a:t>
            </a:r>
            <a:endParaRPr lang="en-US" dirty="0">
              <a:cs typeface="Calibri"/>
            </a:endParaRPr>
          </a:p>
        </p:txBody>
      </p:sp>
    </p:spTree>
    <p:extLst>
      <p:ext uri="{BB962C8B-B14F-4D97-AF65-F5344CB8AC3E}">
        <p14:creationId xmlns:p14="http://schemas.microsoft.com/office/powerpoint/2010/main" val="4239413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6044E-0FEE-4391-ADD9-EC8877D1A4B8}"/>
              </a:ext>
            </a:extLst>
          </p:cNvPr>
          <p:cNvSpPr>
            <a:spLocks noGrp="1"/>
          </p:cNvSpPr>
          <p:nvPr>
            <p:ph type="title"/>
          </p:nvPr>
        </p:nvSpPr>
        <p:spPr>
          <a:xfrm>
            <a:off x="838200" y="181859"/>
            <a:ext cx="10515600" cy="524981"/>
          </a:xfrm>
        </p:spPr>
        <p:txBody>
          <a:bodyPr>
            <a:normAutofit fontScale="90000"/>
          </a:bodyPr>
          <a:lstStyle/>
          <a:p>
            <a:pPr algn="ctr"/>
            <a:r>
              <a:rPr lang="en-US">
                <a:cs typeface="Calibri Light" panose="020F0302020204030204"/>
              </a:rPr>
              <a:t>Printer Types</a:t>
            </a:r>
          </a:p>
        </p:txBody>
      </p:sp>
      <p:sp>
        <p:nvSpPr>
          <p:cNvPr id="3" name="Content Placeholder 2">
            <a:extLst>
              <a:ext uri="{FF2B5EF4-FFF2-40B4-BE49-F238E27FC236}">
                <a16:creationId xmlns:a16="http://schemas.microsoft.com/office/drawing/2014/main" id="{6C14AF29-6E2C-4580-949C-C1B4E787179B}"/>
              </a:ext>
            </a:extLst>
          </p:cNvPr>
          <p:cNvSpPr>
            <a:spLocks noGrp="1"/>
          </p:cNvSpPr>
          <p:nvPr>
            <p:ph sz="half" idx="1"/>
          </p:nvPr>
        </p:nvSpPr>
        <p:spPr/>
        <p:txBody>
          <a:bodyPr vert="horz" lIns="91440" tIns="45720" rIns="91440" bIns="45720" rtlCol="0" anchor="t">
            <a:normAutofit/>
          </a:bodyPr>
          <a:lstStyle/>
          <a:p>
            <a:pPr marL="0" indent="0">
              <a:buNone/>
            </a:pPr>
            <a:r>
              <a:rPr lang="en-US" sz="1000">
                <a:cs typeface="Calibri" panose="020F0502020204030204"/>
              </a:rPr>
              <a:t>A dye sublimation printer is a non-impact printer that uses film-embedded dye.</a:t>
            </a:r>
            <a:endParaRPr lang="en-US"/>
          </a:p>
          <a:p>
            <a:pPr>
              <a:buFont typeface="Arial"/>
              <a:buChar char="•"/>
            </a:pPr>
            <a:r>
              <a:rPr lang="en-US" sz="1400">
                <a:cs typeface="Calibri" panose="020F0502020204030204"/>
              </a:rPr>
              <a:t>The print head heats and passes over the film, causing the dye to vaporize and soak into the film paper.</a:t>
            </a:r>
          </a:p>
          <a:p>
            <a:pPr>
              <a:buFont typeface="Arial"/>
              <a:buChar char="•"/>
            </a:pPr>
            <a:r>
              <a:rPr lang="en-US" sz="1400">
                <a:cs typeface="Calibri" panose="020F0502020204030204"/>
              </a:rPr>
              <a:t>Dye sublimation printing prints in transitioning colors rather than pixels.</a:t>
            </a:r>
            <a:endParaRPr lang="en-US"/>
          </a:p>
          <a:p>
            <a:pPr>
              <a:buFont typeface="Arial"/>
              <a:buChar char="•"/>
            </a:pPr>
            <a:r>
              <a:rPr lang="en-US" sz="1400">
                <a:cs typeface="Calibri"/>
              </a:rPr>
              <a:t>Produces photographic quality images.</a:t>
            </a:r>
            <a:endParaRPr lang="en-US"/>
          </a:p>
          <a:p>
            <a:pPr marL="0" indent="0">
              <a:buNone/>
            </a:pPr>
            <a:endParaRPr lang="en-US" sz="1000" dirty="0">
              <a:cs typeface="Calibri"/>
            </a:endParaRPr>
          </a:p>
        </p:txBody>
      </p:sp>
      <p:sp>
        <p:nvSpPr>
          <p:cNvPr id="4" name="Content Placeholder 3">
            <a:extLst>
              <a:ext uri="{FF2B5EF4-FFF2-40B4-BE49-F238E27FC236}">
                <a16:creationId xmlns:a16="http://schemas.microsoft.com/office/drawing/2014/main" id="{D87021B3-BD6C-4E33-A2A8-E982C6500309}"/>
              </a:ext>
            </a:extLst>
          </p:cNvPr>
          <p:cNvSpPr>
            <a:spLocks noGrp="1"/>
          </p:cNvSpPr>
          <p:nvPr>
            <p:ph sz="half" idx="2"/>
          </p:nvPr>
        </p:nvSpPr>
        <p:spPr/>
        <p:txBody>
          <a:bodyPr vert="horz" lIns="91440" tIns="45720" rIns="91440" bIns="45720" rtlCol="0" anchor="t">
            <a:normAutofit/>
          </a:bodyPr>
          <a:lstStyle/>
          <a:p>
            <a:pPr marL="0" indent="0">
              <a:buNone/>
            </a:pPr>
            <a:r>
              <a:rPr lang="en-US" sz="1000">
                <a:cs typeface="Calibri" panose="020F0502020204030204"/>
              </a:rPr>
              <a:t>Solid ink printers melt ink onto the print head (which is as wide as the paper). The head jets the melted ink onto the paper as the paper passes by on the print drum (similar to the laser printing process).</a:t>
            </a:r>
            <a:endParaRPr lang="en-US"/>
          </a:p>
          <a:p>
            <a:pPr>
              <a:buFont typeface="Arial"/>
              <a:buChar char="•"/>
            </a:pPr>
            <a:r>
              <a:rPr lang="en-US" sz="1400">
                <a:cs typeface="Calibri" panose="020F0502020204030204"/>
              </a:rPr>
              <a:t>Solid ink printers offer the following advantages:</a:t>
            </a:r>
          </a:p>
          <a:p>
            <a:pPr lvl="1">
              <a:buFont typeface="Arial"/>
              <a:buChar char="•"/>
            </a:pPr>
            <a:r>
              <a:rPr lang="en-US" sz="1400">
                <a:cs typeface="Calibri" panose="020F0502020204030204"/>
              </a:rPr>
              <a:t>Simple design</a:t>
            </a:r>
            <a:endParaRPr lang="en-US"/>
          </a:p>
          <a:p>
            <a:pPr lvl="1">
              <a:buFont typeface="Arial"/>
              <a:buChar char="•"/>
            </a:pPr>
            <a:r>
              <a:rPr lang="en-US" sz="1400">
                <a:cs typeface="Calibri" panose="020F0502020204030204"/>
              </a:rPr>
              <a:t>Excellent print quality</a:t>
            </a:r>
            <a:endParaRPr lang="en-US"/>
          </a:p>
          <a:p>
            <a:pPr lvl="1">
              <a:buFont typeface="Arial"/>
              <a:buChar char="•"/>
            </a:pPr>
            <a:r>
              <a:rPr lang="en-US" sz="1400">
                <a:cs typeface="Calibri" panose="020F0502020204030204"/>
              </a:rPr>
              <a:t>Easy set up and maintenance</a:t>
            </a:r>
            <a:endParaRPr lang="en-US"/>
          </a:p>
          <a:p>
            <a:pPr>
              <a:buFont typeface="Arial"/>
              <a:buChar char="•"/>
            </a:pPr>
            <a:r>
              <a:rPr lang="en-US" sz="1400">
                <a:cs typeface="Calibri" panose="020F0502020204030204"/>
              </a:rPr>
              <a:t>The head takes as long as 15 minutes to heat prior to printing</a:t>
            </a:r>
            <a:endParaRPr lang="en-US"/>
          </a:p>
        </p:txBody>
      </p:sp>
      <p:sp>
        <p:nvSpPr>
          <p:cNvPr id="5" name="TextBox 4">
            <a:extLst>
              <a:ext uri="{FF2B5EF4-FFF2-40B4-BE49-F238E27FC236}">
                <a16:creationId xmlns:a16="http://schemas.microsoft.com/office/drawing/2014/main" id="{6910A974-F754-431B-B2AC-CB1374F60275}"/>
              </a:ext>
            </a:extLst>
          </p:cNvPr>
          <p:cNvSpPr txBox="1"/>
          <p:nvPr/>
        </p:nvSpPr>
        <p:spPr>
          <a:xfrm>
            <a:off x="2708476" y="1367742"/>
            <a:ext cx="172077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Dye Sublimation</a:t>
            </a:r>
            <a:endParaRPr lang="en-US" dirty="0">
              <a:cs typeface="Calibri"/>
            </a:endParaRPr>
          </a:p>
        </p:txBody>
      </p:sp>
      <p:sp>
        <p:nvSpPr>
          <p:cNvPr id="6" name="TextBox 5">
            <a:extLst>
              <a:ext uri="{FF2B5EF4-FFF2-40B4-BE49-F238E27FC236}">
                <a16:creationId xmlns:a16="http://schemas.microsoft.com/office/drawing/2014/main" id="{481E2D1A-29D6-48CD-A854-2EC26DE6C1C4}"/>
              </a:ext>
            </a:extLst>
          </p:cNvPr>
          <p:cNvSpPr txBox="1"/>
          <p:nvPr/>
        </p:nvSpPr>
        <p:spPr>
          <a:xfrm>
            <a:off x="8252870" y="1365932"/>
            <a:ext cx="1006997"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Solid Ink</a:t>
            </a:r>
            <a:endParaRPr lang="en-US" dirty="0">
              <a:cs typeface="Calibri"/>
            </a:endParaRPr>
          </a:p>
        </p:txBody>
      </p:sp>
    </p:spTree>
    <p:extLst>
      <p:ext uri="{BB962C8B-B14F-4D97-AF65-F5344CB8AC3E}">
        <p14:creationId xmlns:p14="http://schemas.microsoft.com/office/powerpoint/2010/main" val="3113046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6044E-0FEE-4391-ADD9-EC8877D1A4B8}"/>
              </a:ext>
            </a:extLst>
          </p:cNvPr>
          <p:cNvSpPr>
            <a:spLocks noGrp="1"/>
          </p:cNvSpPr>
          <p:nvPr>
            <p:ph type="title"/>
          </p:nvPr>
        </p:nvSpPr>
        <p:spPr>
          <a:xfrm>
            <a:off x="838200" y="181859"/>
            <a:ext cx="10515600" cy="524981"/>
          </a:xfrm>
        </p:spPr>
        <p:txBody>
          <a:bodyPr>
            <a:normAutofit fontScale="90000"/>
          </a:bodyPr>
          <a:lstStyle/>
          <a:p>
            <a:pPr algn="ctr"/>
            <a:r>
              <a:rPr lang="en-US">
                <a:cs typeface="Calibri Light" panose="020F0302020204030204"/>
              </a:rPr>
              <a:t>Printer Types</a:t>
            </a:r>
          </a:p>
        </p:txBody>
      </p:sp>
      <p:sp>
        <p:nvSpPr>
          <p:cNvPr id="3" name="Content Placeholder 2">
            <a:extLst>
              <a:ext uri="{FF2B5EF4-FFF2-40B4-BE49-F238E27FC236}">
                <a16:creationId xmlns:a16="http://schemas.microsoft.com/office/drawing/2014/main" id="{6C14AF29-6E2C-4580-949C-C1B4E787179B}"/>
              </a:ext>
            </a:extLst>
          </p:cNvPr>
          <p:cNvSpPr>
            <a:spLocks noGrp="1"/>
          </p:cNvSpPr>
          <p:nvPr>
            <p:ph sz="half" idx="1"/>
          </p:nvPr>
        </p:nvSpPr>
        <p:spPr/>
        <p:txBody>
          <a:bodyPr vert="horz" lIns="91440" tIns="45720" rIns="91440" bIns="45720" rtlCol="0" anchor="t">
            <a:normAutofit/>
          </a:bodyPr>
          <a:lstStyle/>
          <a:p>
            <a:pPr marL="0" indent="0">
              <a:buNone/>
            </a:pPr>
            <a:r>
              <a:rPr lang="en-US" sz="1000">
                <a:cs typeface="Calibri" panose="020F0502020204030204"/>
              </a:rPr>
              <a:t>A thermal printer is a non-impact printer that uses heat to cause a reaction on specially treated paper.</a:t>
            </a:r>
            <a:endParaRPr lang="en-US"/>
          </a:p>
          <a:p>
            <a:pPr>
              <a:buFont typeface="Arial"/>
              <a:buChar char="•"/>
            </a:pPr>
            <a:r>
              <a:rPr lang="en-US" sz="1400">
                <a:cs typeface="Calibri" panose="020F0502020204030204"/>
              </a:rPr>
              <a:t>Monochrome thermal paper is chemically treated to darken where heated (photosensitive). Many cash registers use this type of printer for creating receipts.</a:t>
            </a:r>
          </a:p>
          <a:p>
            <a:pPr>
              <a:buFont typeface="Arial"/>
              <a:buChar char="•"/>
            </a:pPr>
            <a:r>
              <a:rPr lang="en-US" sz="1400">
                <a:cs typeface="Calibri" panose="020F0502020204030204"/>
              </a:rPr>
              <a:t>Color thermal paper is chemically treated to absorb color from a ribbon where heated.</a:t>
            </a:r>
            <a:endParaRPr lang="en-US"/>
          </a:p>
          <a:p>
            <a:pPr>
              <a:buFont typeface="Arial"/>
              <a:buChar char="•"/>
            </a:pPr>
            <a:r>
              <a:rPr lang="en-US" sz="1400">
                <a:cs typeface="Calibri" panose="020F0502020204030204"/>
              </a:rPr>
              <a:t>Ink is applied using the ribbon in a similar manner to a solid ink printer.</a:t>
            </a:r>
            <a:endParaRPr lang="en-US"/>
          </a:p>
          <a:p>
            <a:pPr>
              <a:buFont typeface="Arial"/>
              <a:buChar char="•"/>
            </a:pPr>
            <a:r>
              <a:rPr lang="en-US" sz="1400">
                <a:cs typeface="Calibri" panose="020F0502020204030204"/>
              </a:rPr>
              <a:t>The color system used by thermal printers is CMYK (cyan, magenta, yellow, and black).</a:t>
            </a:r>
            <a:endParaRPr lang="en-US"/>
          </a:p>
          <a:p>
            <a:pPr>
              <a:buFont typeface="Arial"/>
              <a:buChar char="•"/>
            </a:pPr>
            <a:r>
              <a:rPr lang="en-US" sz="1400">
                <a:cs typeface="Calibri" panose="020F0502020204030204"/>
              </a:rPr>
              <a:t>The paper must make one pass for each application of a different color.</a:t>
            </a:r>
            <a:endParaRPr lang="en-US"/>
          </a:p>
          <a:p>
            <a:pPr>
              <a:buFont typeface="Arial"/>
              <a:buChar char="•"/>
            </a:pPr>
            <a:r>
              <a:rPr lang="en-US" sz="1400">
                <a:cs typeface="Calibri" panose="020F0502020204030204"/>
              </a:rPr>
              <a:t>The feed assembly takes the thermal paper off the roll and it sends it through the printer to the outside of the printer.</a:t>
            </a:r>
            <a:endParaRPr lang="en-US"/>
          </a:p>
          <a:p>
            <a:pPr>
              <a:buFont typeface="Arial"/>
              <a:buChar char="•"/>
            </a:pPr>
            <a:r>
              <a:rPr lang="en-US" sz="1400">
                <a:cs typeface="Calibri"/>
              </a:rPr>
              <a:t>Color thermal printers are very expensive, high quality, and operate quietly</a:t>
            </a:r>
            <a:endParaRPr lang="en-US"/>
          </a:p>
          <a:p>
            <a:pPr marL="0" indent="0">
              <a:buNone/>
            </a:pPr>
            <a:endParaRPr lang="en-US" sz="1000" dirty="0">
              <a:cs typeface="Calibri"/>
            </a:endParaRPr>
          </a:p>
        </p:txBody>
      </p:sp>
      <p:sp>
        <p:nvSpPr>
          <p:cNvPr id="4" name="Content Placeholder 3">
            <a:extLst>
              <a:ext uri="{FF2B5EF4-FFF2-40B4-BE49-F238E27FC236}">
                <a16:creationId xmlns:a16="http://schemas.microsoft.com/office/drawing/2014/main" id="{D87021B3-BD6C-4E33-A2A8-E982C6500309}"/>
              </a:ext>
            </a:extLst>
          </p:cNvPr>
          <p:cNvSpPr>
            <a:spLocks noGrp="1"/>
          </p:cNvSpPr>
          <p:nvPr>
            <p:ph sz="half" idx="2"/>
          </p:nvPr>
        </p:nvSpPr>
        <p:spPr/>
        <p:txBody>
          <a:bodyPr vert="horz" lIns="91440" tIns="45720" rIns="91440" bIns="45720" rtlCol="0" anchor="t">
            <a:normAutofit/>
          </a:bodyPr>
          <a:lstStyle/>
          <a:p>
            <a:pPr marL="0" indent="0">
              <a:buNone/>
            </a:pPr>
            <a:r>
              <a:rPr lang="en-US" sz="1000">
                <a:cs typeface="Calibri" panose="020F0502020204030204"/>
              </a:rPr>
              <a:t>A 3D Printer creates a physical object by taking a digital model and manufacturing the object layer by layer.</a:t>
            </a:r>
            <a:endParaRPr lang="en-US"/>
          </a:p>
          <a:p>
            <a:pPr>
              <a:buFont typeface="Arial"/>
              <a:buChar char="•"/>
            </a:pPr>
            <a:r>
              <a:rPr lang="en-US" sz="1400">
                <a:cs typeface="Calibri" panose="020F0502020204030204"/>
              </a:rPr>
              <a:t>There are many different 3D printing technologies and materials that can be used depending on the object to be created.</a:t>
            </a:r>
          </a:p>
          <a:p>
            <a:pPr>
              <a:buFont typeface="Arial"/>
              <a:buChar char="•"/>
            </a:pPr>
            <a:r>
              <a:rPr lang="en-US" sz="1400">
                <a:cs typeface="Calibri" panose="020F0502020204030204"/>
              </a:rPr>
              <a:t>The materials that 3D printers use to create objects are called filaments.</a:t>
            </a:r>
            <a:endParaRPr lang="en-US"/>
          </a:p>
          <a:p>
            <a:pPr>
              <a:buFont typeface="Arial"/>
              <a:buChar char="•"/>
            </a:pPr>
            <a:r>
              <a:rPr lang="en-US" sz="1400">
                <a:cs typeface="Calibri" panose="020F0502020204030204"/>
              </a:rPr>
              <a:t>The most popular filaments are ABS (Acrylonitrile Butadiene Styrene) and PLA (Polylactic Acid).</a:t>
            </a:r>
            <a:endParaRPr lang="en-US"/>
          </a:p>
          <a:p>
            <a:pPr>
              <a:buFont typeface="Arial"/>
              <a:buChar char="•"/>
            </a:pPr>
            <a:r>
              <a:rPr lang="en-US" sz="1400">
                <a:cs typeface="Calibri" panose="020F0502020204030204"/>
              </a:rPr>
              <a:t>3D printing can be done using many different kinds of filaments such as PVA, PET, PETT, HIPS, nylon, wood, sand stone, metal, magnetic iron, conductive PLA, carbon fiber PLA, flexible/TPE 3D printer filament, glow in the dark, and amphora 3D printer filament</a:t>
            </a:r>
            <a:endParaRPr lang="en-US"/>
          </a:p>
        </p:txBody>
      </p:sp>
      <p:sp>
        <p:nvSpPr>
          <p:cNvPr id="5" name="TextBox 4">
            <a:extLst>
              <a:ext uri="{FF2B5EF4-FFF2-40B4-BE49-F238E27FC236}">
                <a16:creationId xmlns:a16="http://schemas.microsoft.com/office/drawing/2014/main" id="{6910A974-F754-431B-B2AC-CB1374F60275}"/>
              </a:ext>
            </a:extLst>
          </p:cNvPr>
          <p:cNvSpPr txBox="1"/>
          <p:nvPr/>
        </p:nvSpPr>
        <p:spPr>
          <a:xfrm>
            <a:off x="2708476" y="1367742"/>
            <a:ext cx="1064872"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Thermal</a:t>
            </a:r>
            <a:endParaRPr lang="en-US" dirty="0">
              <a:cs typeface="Calibri"/>
            </a:endParaRPr>
          </a:p>
        </p:txBody>
      </p:sp>
      <p:sp>
        <p:nvSpPr>
          <p:cNvPr id="6" name="TextBox 5">
            <a:extLst>
              <a:ext uri="{FF2B5EF4-FFF2-40B4-BE49-F238E27FC236}">
                <a16:creationId xmlns:a16="http://schemas.microsoft.com/office/drawing/2014/main" id="{481E2D1A-29D6-48CD-A854-2EC26DE6C1C4}"/>
              </a:ext>
            </a:extLst>
          </p:cNvPr>
          <p:cNvSpPr txBox="1"/>
          <p:nvPr/>
        </p:nvSpPr>
        <p:spPr>
          <a:xfrm>
            <a:off x="8252870" y="1365932"/>
            <a:ext cx="1132389"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3D Printer</a:t>
            </a:r>
            <a:endParaRPr lang="en-US" dirty="0">
              <a:cs typeface="Calibri"/>
            </a:endParaRPr>
          </a:p>
        </p:txBody>
      </p:sp>
    </p:spTree>
    <p:extLst>
      <p:ext uri="{BB962C8B-B14F-4D97-AF65-F5344CB8AC3E}">
        <p14:creationId xmlns:p14="http://schemas.microsoft.com/office/powerpoint/2010/main" val="831510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EBB9A0B-CB3B-41B0-9A7E-4A7B5F618EAC}"/>
              </a:ext>
            </a:extLst>
          </p:cNvPr>
          <p:cNvSpPr txBox="1"/>
          <p:nvPr/>
        </p:nvSpPr>
        <p:spPr>
          <a:xfrm>
            <a:off x="4695463" y="65589"/>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Laser Printer Components</a:t>
            </a:r>
            <a:endParaRPr lang="en-US" dirty="0">
              <a:cs typeface="Calibri"/>
            </a:endParaRPr>
          </a:p>
        </p:txBody>
      </p:sp>
      <p:sp>
        <p:nvSpPr>
          <p:cNvPr id="3" name="TextBox 2">
            <a:extLst>
              <a:ext uri="{FF2B5EF4-FFF2-40B4-BE49-F238E27FC236}">
                <a16:creationId xmlns:a16="http://schemas.microsoft.com/office/drawing/2014/main" id="{B3F8E0DE-9ECB-4F64-8028-C8249B81936F}"/>
              </a:ext>
            </a:extLst>
          </p:cNvPr>
          <p:cNvSpPr txBox="1"/>
          <p:nvPr/>
        </p:nvSpPr>
        <p:spPr>
          <a:xfrm>
            <a:off x="760071" y="461058"/>
            <a:ext cx="2743200" cy="607089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panose="020B0604020202020204" pitchFamily="34" charset="0"/>
              <a:buChar char="•"/>
            </a:pPr>
            <a:r>
              <a:rPr lang="en-US" sz="1050">
                <a:solidFill>
                  <a:srgbClr val="282828"/>
                </a:solidFill>
                <a:cs typeface="Calibri"/>
              </a:rPr>
              <a:t>Laser printers use a laser and electrical charges to transfer images to paper.</a:t>
            </a:r>
            <a:endParaRPr lang="en-US"/>
          </a:p>
          <a:p>
            <a:pPr marL="171450" indent="-171450">
              <a:buFont typeface="Arial" panose="020B0604020202020204" pitchFamily="34" charset="0"/>
              <a:buChar char="•"/>
            </a:pPr>
            <a:r>
              <a:rPr lang="en-US" sz="1050">
                <a:solidFill>
                  <a:srgbClr val="282828"/>
                </a:solidFill>
                <a:cs typeface="Calibri"/>
              </a:rPr>
              <a:t>Laser printers move paper through the printer via motorized rollers.</a:t>
            </a:r>
          </a:p>
          <a:p>
            <a:pPr marL="171450" indent="-171450">
              <a:buFont typeface="Arial" panose="020B0604020202020204" pitchFamily="34" charset="0"/>
              <a:buChar char="•"/>
            </a:pPr>
            <a:r>
              <a:rPr lang="en-US" sz="1050">
                <a:solidFill>
                  <a:srgbClr val="282828"/>
                </a:solidFill>
                <a:cs typeface="Calibri"/>
              </a:rPr>
              <a:t>Each laser printer has a high-voltage power supply to charge the drum. This power supply converts AC current into higher voltages required for the printing process.</a:t>
            </a:r>
          </a:p>
          <a:p>
            <a:pPr marL="171450" indent="-171450">
              <a:buFont typeface="Arial" panose="020B0604020202020204" pitchFamily="34" charset="0"/>
              <a:buChar char="•"/>
            </a:pPr>
            <a:r>
              <a:rPr lang="en-US" sz="1050">
                <a:solidFill>
                  <a:srgbClr val="282828"/>
                </a:solidFill>
                <a:cs typeface="Calibri"/>
              </a:rPr>
              <a:t>Each laser printer has a DC power supply to operate most of the electronic components inside the printer.</a:t>
            </a:r>
          </a:p>
          <a:p>
            <a:pPr marL="171450" indent="-171450">
              <a:buFont typeface="Arial" panose="020B0604020202020204" pitchFamily="34" charset="0"/>
              <a:buChar char="•"/>
            </a:pPr>
            <a:r>
              <a:rPr lang="en-US" sz="1050">
                <a:solidFill>
                  <a:srgbClr val="282828"/>
                </a:solidFill>
                <a:cs typeface="Calibri"/>
              </a:rPr>
              <a:t>Each laser printer has a controller, which is a circuit board that acts like a motherboard in the printer. This controller board makes it possible for the printer to have and add its own memory.</a:t>
            </a:r>
          </a:p>
          <a:p>
            <a:pPr marL="171450" indent="-171450">
              <a:buFont typeface="Arial" panose="020B0604020202020204" pitchFamily="34" charset="0"/>
              <a:buChar char="•"/>
            </a:pPr>
            <a:r>
              <a:rPr lang="en-US" sz="1050">
                <a:solidFill>
                  <a:srgbClr val="282828"/>
                </a:solidFill>
                <a:cs typeface="Calibri"/>
              </a:rPr>
              <a:t>Laser printers are classified as page printers, because they print text and graphics simultaneously one complete page at a time.</a:t>
            </a:r>
          </a:p>
          <a:p>
            <a:pPr marL="171450" indent="-171450">
              <a:buFont typeface="Arial" panose="020B0604020202020204" pitchFamily="34" charset="0"/>
              <a:buChar char="•"/>
            </a:pPr>
            <a:r>
              <a:rPr lang="en-US" sz="1050">
                <a:solidFill>
                  <a:srgbClr val="282828"/>
                </a:solidFill>
                <a:cs typeface="Calibri"/>
              </a:rPr>
              <a:t>Laser printers use a laser to charge a metal drum. The drum picks up plastic toner, and the toner is then fused onto the paper (using rollers and heat).</a:t>
            </a:r>
          </a:p>
          <a:p>
            <a:pPr marL="171450" indent="-171450">
              <a:buFont typeface="Arial" panose="020B0604020202020204" pitchFamily="34" charset="0"/>
              <a:buChar char="•"/>
            </a:pPr>
            <a:r>
              <a:rPr lang="en-US" sz="1050">
                <a:solidFill>
                  <a:srgbClr val="282828"/>
                </a:solidFill>
                <a:cs typeface="Calibri"/>
              </a:rPr>
              <a:t>Of all the types of printers discussed in this course, laser printers have the highest print quality.</a:t>
            </a:r>
          </a:p>
          <a:p>
            <a:pPr marL="171450" indent="-171450">
              <a:buFont typeface="Arial" panose="020B0604020202020204" pitchFamily="34" charset="0"/>
              <a:buChar char="•"/>
            </a:pPr>
            <a:r>
              <a:rPr lang="en-US" sz="1050">
                <a:solidFill>
                  <a:srgbClr val="282828"/>
                </a:solidFill>
                <a:cs typeface="Calibri"/>
              </a:rPr>
              <a:t>A duplexing assembly is required to print two-sided output on a laser printer. Many inkjet printers also use duplexing assemblies to print two-sided paper. Duplexing assemblies are typically mounted on the back of a laser or inkjet paper.</a:t>
            </a:r>
          </a:p>
          <a:p>
            <a:pPr marL="171450" indent="-171450">
              <a:buFont typeface="Arial" panose="020B0604020202020204" pitchFamily="34" charset="0"/>
              <a:buChar char="•"/>
            </a:pPr>
            <a:r>
              <a:rPr lang="en-US" sz="1050">
                <a:solidFill>
                  <a:srgbClr val="282828"/>
                </a:solidFill>
                <a:cs typeface="Calibri"/>
              </a:rPr>
              <a:t>A transfer belt is used on some high-end color laser printers. Colors are applied to the transfer belt and then to the paper. This step is repeated for different colors</a:t>
            </a:r>
            <a:endParaRPr lang="en-US">
              <a:cs typeface="Calibri" panose="020F0502020204030204"/>
            </a:endParaRPr>
          </a:p>
        </p:txBody>
      </p:sp>
      <p:graphicFrame>
        <p:nvGraphicFramePr>
          <p:cNvPr id="4" name="Table 4">
            <a:extLst>
              <a:ext uri="{FF2B5EF4-FFF2-40B4-BE49-F238E27FC236}">
                <a16:creationId xmlns:a16="http://schemas.microsoft.com/office/drawing/2014/main" id="{2F47CF80-4B4F-4690-929F-5DB0FCEB1A88}"/>
              </a:ext>
            </a:extLst>
          </p:cNvPr>
          <p:cNvGraphicFramePr>
            <a:graphicFrameLocks noGrp="1"/>
          </p:cNvGraphicFramePr>
          <p:nvPr>
            <p:extLst>
              <p:ext uri="{D42A27DB-BD31-4B8C-83A1-F6EECF244321}">
                <p14:modId xmlns:p14="http://schemas.microsoft.com/office/powerpoint/2010/main" val="4200972440"/>
              </p:ext>
            </p:extLst>
          </p:nvPr>
        </p:nvGraphicFramePr>
        <p:xfrm>
          <a:off x="3757528" y="770604"/>
          <a:ext cx="8168640" cy="4338320"/>
        </p:xfrm>
        <a:graphic>
          <a:graphicData uri="http://schemas.openxmlformats.org/drawingml/2006/table">
            <a:tbl>
              <a:tblPr firstRow="1" bandRow="1">
                <a:tableStyleId>{5C22544A-7EE6-4342-B048-85BDC9FD1C3A}</a:tableStyleId>
              </a:tblPr>
              <a:tblGrid>
                <a:gridCol w="4084320">
                  <a:extLst>
                    <a:ext uri="{9D8B030D-6E8A-4147-A177-3AD203B41FA5}">
                      <a16:colId xmlns:a16="http://schemas.microsoft.com/office/drawing/2014/main" val="3726021748"/>
                    </a:ext>
                  </a:extLst>
                </a:gridCol>
                <a:gridCol w="4084320">
                  <a:extLst>
                    <a:ext uri="{9D8B030D-6E8A-4147-A177-3AD203B41FA5}">
                      <a16:colId xmlns:a16="http://schemas.microsoft.com/office/drawing/2014/main" val="2852576656"/>
                    </a:ext>
                  </a:extLst>
                </a:gridCol>
              </a:tblGrid>
              <a:tr h="370840">
                <a:tc>
                  <a:txBody>
                    <a:bodyPr/>
                    <a:lstStyle/>
                    <a:p>
                      <a:pPr algn="ctr"/>
                      <a:r>
                        <a:rPr lang="en-US"/>
                        <a:t>Step</a:t>
                      </a:r>
                    </a:p>
                  </a:txBody>
                  <a:tcPr/>
                </a:tc>
                <a:tc>
                  <a:txBody>
                    <a:bodyPr/>
                    <a:lstStyle/>
                    <a:p>
                      <a:pPr algn="ctr"/>
                      <a:r>
                        <a:rPr lang="en-US"/>
                        <a:t>Description</a:t>
                      </a:r>
                    </a:p>
                  </a:txBody>
                  <a:tcPr/>
                </a:tc>
                <a:extLst>
                  <a:ext uri="{0D108BD9-81ED-4DB2-BD59-A6C34878D82A}">
                    <a16:rowId xmlns:a16="http://schemas.microsoft.com/office/drawing/2014/main" val="3253937459"/>
                  </a:ext>
                </a:extLst>
              </a:tr>
              <a:tr h="370840">
                <a:tc>
                  <a:txBody>
                    <a:bodyPr/>
                    <a:lstStyle/>
                    <a:p>
                      <a:pPr marL="342900" indent="-342900">
                        <a:buAutoNum type="arabicPeriod"/>
                      </a:pPr>
                      <a:r>
                        <a:rPr lang="en-US" sz="1400"/>
                        <a:t>Cleaning</a:t>
                      </a:r>
                      <a:endParaRPr lang="en-US" sz="1400" dirty="0"/>
                    </a:p>
                  </a:txBody>
                  <a:tcPr/>
                </a:tc>
                <a:tc>
                  <a:txBody>
                    <a:bodyPr/>
                    <a:lstStyle/>
                    <a:p>
                      <a:pPr lvl="0">
                        <a:buNone/>
                      </a:pPr>
                      <a:r>
                        <a:rPr lang="en-US" sz="1000" b="0" i="0" u="none" strike="noStrike" noProof="0">
                          <a:solidFill>
                            <a:srgbClr val="000000"/>
                          </a:solidFill>
                          <a:latin typeface="Calibri"/>
                        </a:rPr>
                        <a:t>The cleaning phase prepares the drum by removing the previous image printed. It uses a rubber cleaning blade to remove any excess toner on the drum and then it scrapes off the debris into a debris cavity. Next, a heat roller is lubricated to ensure that enough heat will be evenly applied to transfer the next image printed. Then an electrostatic erase lamp neutralizes the electrical charges that remain on the drum from the previous printed image.</a:t>
                      </a:r>
                      <a:endParaRPr lang="en-US" sz="1000"/>
                    </a:p>
                  </a:txBody>
                  <a:tcPr/>
                </a:tc>
                <a:extLst>
                  <a:ext uri="{0D108BD9-81ED-4DB2-BD59-A6C34878D82A}">
                    <a16:rowId xmlns:a16="http://schemas.microsoft.com/office/drawing/2014/main" val="3605675422"/>
                  </a:ext>
                </a:extLst>
              </a:tr>
              <a:tr h="370840">
                <a:tc>
                  <a:txBody>
                    <a:bodyPr/>
                    <a:lstStyle/>
                    <a:p>
                      <a:pPr marL="0" indent="0">
                        <a:buNone/>
                      </a:pPr>
                      <a:r>
                        <a:rPr lang="en-US" sz="1400"/>
                        <a:t>2.     Processing</a:t>
                      </a:r>
                      <a:endParaRPr lang="en-US" sz="1400" dirty="0"/>
                    </a:p>
                  </a:txBody>
                  <a:tcPr/>
                </a:tc>
                <a:tc>
                  <a:txBody>
                    <a:bodyPr/>
                    <a:lstStyle/>
                    <a:p>
                      <a:pPr lvl="0">
                        <a:buNone/>
                      </a:pPr>
                      <a:r>
                        <a:rPr lang="en-US" sz="1000" b="0" i="0" u="none" strike="noStrike" noProof="0">
                          <a:solidFill>
                            <a:srgbClr val="000000"/>
                          </a:solidFill>
                          <a:latin typeface="Calibri"/>
                        </a:rPr>
                        <a:t>The printer receives a document to be printed from the connected computer and converts it into a bitmap raster image, which is divided into horizontal raster lines</a:t>
                      </a:r>
                      <a:endParaRPr lang="en-US" sz="1000"/>
                    </a:p>
                  </a:txBody>
                  <a:tcPr/>
                </a:tc>
                <a:extLst>
                  <a:ext uri="{0D108BD9-81ED-4DB2-BD59-A6C34878D82A}">
                    <a16:rowId xmlns:a16="http://schemas.microsoft.com/office/drawing/2014/main" val="4212099110"/>
                  </a:ext>
                </a:extLst>
              </a:tr>
              <a:tr h="370840">
                <a:tc>
                  <a:txBody>
                    <a:bodyPr/>
                    <a:lstStyle/>
                    <a:p>
                      <a:pPr marL="0" indent="0">
                        <a:buNone/>
                      </a:pPr>
                      <a:r>
                        <a:rPr lang="en-US" sz="1400"/>
                        <a:t>3.     Charging</a:t>
                      </a:r>
                      <a:endParaRPr lang="en-US" sz="1400" dirty="0"/>
                    </a:p>
                  </a:txBody>
                  <a:tcPr/>
                </a:tc>
                <a:tc>
                  <a:txBody>
                    <a:bodyPr/>
                    <a:lstStyle/>
                    <a:p>
                      <a:pPr lvl="0">
                        <a:buNone/>
                      </a:pPr>
                      <a:r>
                        <a:rPr lang="en-US" sz="1000" b="0" i="0" u="none" strike="noStrike" noProof="0">
                          <a:solidFill>
                            <a:srgbClr val="000000"/>
                          </a:solidFill>
                          <a:latin typeface="Calibri"/>
                        </a:rPr>
                        <a:t>The primary corona prepares the photosensitive drum for writing by causing it to receive a negative electrostatic charge. Depending on the printer, the primary corona will be wires or rollers</a:t>
                      </a:r>
                      <a:endParaRPr lang="en-US" sz="1000"/>
                    </a:p>
                  </a:txBody>
                  <a:tcPr/>
                </a:tc>
                <a:extLst>
                  <a:ext uri="{0D108BD9-81ED-4DB2-BD59-A6C34878D82A}">
                    <a16:rowId xmlns:a16="http://schemas.microsoft.com/office/drawing/2014/main" val="3761138395"/>
                  </a:ext>
                </a:extLst>
              </a:tr>
              <a:tr h="370840">
                <a:tc>
                  <a:txBody>
                    <a:bodyPr/>
                    <a:lstStyle/>
                    <a:p>
                      <a:pPr marL="0" indent="0">
                        <a:buNone/>
                      </a:pPr>
                      <a:r>
                        <a:rPr lang="en-US" sz="1400"/>
                        <a:t>4.     Exposing</a:t>
                      </a:r>
                      <a:endParaRPr lang="en-US" sz="1400" dirty="0"/>
                    </a:p>
                  </a:txBody>
                  <a:tcPr/>
                </a:tc>
                <a:tc>
                  <a:txBody>
                    <a:bodyPr/>
                    <a:lstStyle/>
                    <a:p>
                      <a:pPr lvl="0">
                        <a:buNone/>
                      </a:pPr>
                      <a:r>
                        <a:rPr lang="en-US" sz="1000" b="0" i="0" u="none" strike="noStrike" noProof="0">
                          <a:solidFill>
                            <a:srgbClr val="000000"/>
                          </a:solidFill>
                          <a:latin typeface="Calibri"/>
                        </a:rPr>
                        <a:t>A laser beam changes the charge on the surface of the drum in a pattern of the page's image</a:t>
                      </a:r>
                      <a:endParaRPr lang="en-US" sz="1000"/>
                    </a:p>
                  </a:txBody>
                  <a:tcPr/>
                </a:tc>
                <a:extLst>
                  <a:ext uri="{0D108BD9-81ED-4DB2-BD59-A6C34878D82A}">
                    <a16:rowId xmlns:a16="http://schemas.microsoft.com/office/drawing/2014/main" val="351796800"/>
                  </a:ext>
                </a:extLst>
              </a:tr>
              <a:tr h="370840">
                <a:tc>
                  <a:txBody>
                    <a:bodyPr/>
                    <a:lstStyle/>
                    <a:p>
                      <a:pPr marL="0" indent="0">
                        <a:buNone/>
                      </a:pPr>
                      <a:r>
                        <a:rPr lang="en-US" sz="1400"/>
                        <a:t>5.     Developing</a:t>
                      </a:r>
                      <a:endParaRPr lang="en-US" sz="1400" dirty="0"/>
                    </a:p>
                  </a:txBody>
                  <a:tcPr/>
                </a:tc>
                <a:tc>
                  <a:txBody>
                    <a:bodyPr/>
                    <a:lstStyle/>
                    <a:p>
                      <a:pPr lvl="0">
                        <a:buNone/>
                      </a:pPr>
                      <a:r>
                        <a:rPr lang="en-US" sz="1000" b="0" i="0" u="none" strike="noStrike" noProof="0">
                          <a:solidFill>
                            <a:srgbClr val="000000"/>
                          </a:solidFill>
                          <a:latin typeface="Calibri"/>
                        </a:rPr>
                        <a:t>The developing roller applies toner to the drum. The toner sticks to the charged areas on the drum</a:t>
                      </a:r>
                      <a:endParaRPr lang="en-US" sz="1000"/>
                    </a:p>
                  </a:txBody>
                  <a:tcPr/>
                </a:tc>
                <a:extLst>
                  <a:ext uri="{0D108BD9-81ED-4DB2-BD59-A6C34878D82A}">
                    <a16:rowId xmlns:a16="http://schemas.microsoft.com/office/drawing/2014/main" val="659105430"/>
                  </a:ext>
                </a:extLst>
              </a:tr>
              <a:tr h="370840">
                <a:tc>
                  <a:txBody>
                    <a:bodyPr/>
                    <a:lstStyle/>
                    <a:p>
                      <a:pPr marL="0" indent="0">
                        <a:buNone/>
                      </a:pPr>
                      <a:r>
                        <a:rPr lang="en-US" sz="1400"/>
                        <a:t>6.     Transferring</a:t>
                      </a:r>
                      <a:endParaRPr lang="en-US" sz="1400" dirty="0"/>
                    </a:p>
                  </a:txBody>
                  <a:tcPr/>
                </a:tc>
                <a:tc>
                  <a:txBody>
                    <a:bodyPr/>
                    <a:lstStyle/>
                    <a:p>
                      <a:pPr lvl="0">
                        <a:buNone/>
                      </a:pPr>
                      <a:r>
                        <a:rPr lang="en-US" sz="1000" b="0" i="0" u="none" strike="noStrike" noProof="0">
                          <a:solidFill>
                            <a:srgbClr val="000000"/>
                          </a:solidFill>
                          <a:latin typeface="Calibri"/>
                        </a:rPr>
                        <a:t>The transfer roller charges the paper to attract the toner</a:t>
                      </a:r>
                      <a:endParaRPr lang="en-US" sz="1000"/>
                    </a:p>
                  </a:txBody>
                  <a:tcPr/>
                </a:tc>
                <a:extLst>
                  <a:ext uri="{0D108BD9-81ED-4DB2-BD59-A6C34878D82A}">
                    <a16:rowId xmlns:a16="http://schemas.microsoft.com/office/drawing/2014/main" val="512410901"/>
                  </a:ext>
                </a:extLst>
              </a:tr>
              <a:tr h="370840">
                <a:tc>
                  <a:txBody>
                    <a:bodyPr/>
                    <a:lstStyle/>
                    <a:p>
                      <a:pPr marL="0" indent="0">
                        <a:buNone/>
                      </a:pPr>
                      <a:r>
                        <a:rPr lang="en-US" sz="1400"/>
                        <a:t>7.     Fusing</a:t>
                      </a:r>
                      <a:endParaRPr lang="en-US" sz="1400" dirty="0"/>
                    </a:p>
                  </a:txBody>
                  <a:tcPr/>
                </a:tc>
                <a:tc>
                  <a:txBody>
                    <a:bodyPr/>
                    <a:lstStyle/>
                    <a:p>
                      <a:pPr lvl="0">
                        <a:buNone/>
                      </a:pPr>
                      <a:r>
                        <a:rPr lang="en-US" sz="1000" b="0" i="0" u="none" strike="noStrike" noProof="0">
                          <a:solidFill>
                            <a:srgbClr val="000000"/>
                          </a:solidFill>
                          <a:latin typeface="Calibri"/>
                        </a:rPr>
                        <a:t>The fusing assembly attaches the toner to the paper using rollers that press and melt the toner to the paper. As the paper leaves the printer, a static eliminator strip removes the static charge from the paper.</a:t>
                      </a:r>
                      <a:endParaRPr lang="en-US" sz="1000"/>
                    </a:p>
                  </a:txBody>
                  <a:tcPr/>
                </a:tc>
                <a:extLst>
                  <a:ext uri="{0D108BD9-81ED-4DB2-BD59-A6C34878D82A}">
                    <a16:rowId xmlns:a16="http://schemas.microsoft.com/office/drawing/2014/main" val="3510543782"/>
                  </a:ext>
                </a:extLst>
              </a:tr>
            </a:tbl>
          </a:graphicData>
        </a:graphic>
      </p:graphicFrame>
    </p:spTree>
    <p:extLst>
      <p:ext uri="{BB962C8B-B14F-4D97-AF65-F5344CB8AC3E}">
        <p14:creationId xmlns:p14="http://schemas.microsoft.com/office/powerpoint/2010/main" val="4091850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56EAE7-7757-434E-B9AC-BFF7D6FE2893}"/>
              </a:ext>
            </a:extLst>
          </p:cNvPr>
          <p:cNvSpPr txBox="1"/>
          <p:nvPr/>
        </p:nvSpPr>
        <p:spPr>
          <a:xfrm>
            <a:off x="4753337" y="75234"/>
            <a:ext cx="1875099"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Connection Types</a:t>
            </a:r>
            <a:endParaRPr lang="en-US" dirty="0">
              <a:cs typeface="Calibri"/>
            </a:endParaRPr>
          </a:p>
        </p:txBody>
      </p:sp>
      <p:graphicFrame>
        <p:nvGraphicFramePr>
          <p:cNvPr id="3" name="Table 3">
            <a:extLst>
              <a:ext uri="{FF2B5EF4-FFF2-40B4-BE49-F238E27FC236}">
                <a16:creationId xmlns:a16="http://schemas.microsoft.com/office/drawing/2014/main" id="{FF995D30-79E1-4DD5-8E09-1AFDACF50C0B}"/>
              </a:ext>
            </a:extLst>
          </p:cNvPr>
          <p:cNvGraphicFramePr>
            <a:graphicFrameLocks noGrp="1"/>
          </p:cNvGraphicFramePr>
          <p:nvPr>
            <p:extLst>
              <p:ext uri="{D42A27DB-BD31-4B8C-83A1-F6EECF244321}">
                <p14:modId xmlns:p14="http://schemas.microsoft.com/office/powerpoint/2010/main" val="4124459810"/>
              </p:ext>
            </p:extLst>
          </p:nvPr>
        </p:nvGraphicFramePr>
        <p:xfrm>
          <a:off x="2011680" y="722376"/>
          <a:ext cx="8168640" cy="5765800"/>
        </p:xfrm>
        <a:graphic>
          <a:graphicData uri="http://schemas.openxmlformats.org/drawingml/2006/table">
            <a:tbl>
              <a:tblPr firstRow="1" bandRow="1">
                <a:tableStyleId>{5C22544A-7EE6-4342-B048-85BDC9FD1C3A}</a:tableStyleId>
              </a:tblPr>
              <a:tblGrid>
                <a:gridCol w="4084320">
                  <a:extLst>
                    <a:ext uri="{9D8B030D-6E8A-4147-A177-3AD203B41FA5}">
                      <a16:colId xmlns:a16="http://schemas.microsoft.com/office/drawing/2014/main" val="4221793578"/>
                    </a:ext>
                  </a:extLst>
                </a:gridCol>
                <a:gridCol w="4084320">
                  <a:extLst>
                    <a:ext uri="{9D8B030D-6E8A-4147-A177-3AD203B41FA5}">
                      <a16:colId xmlns:a16="http://schemas.microsoft.com/office/drawing/2014/main" val="358206915"/>
                    </a:ext>
                  </a:extLst>
                </a:gridCol>
              </a:tblGrid>
              <a:tr h="370840">
                <a:tc>
                  <a:txBody>
                    <a:bodyPr/>
                    <a:lstStyle/>
                    <a:p>
                      <a:pPr algn="ctr"/>
                      <a:r>
                        <a:rPr lang="en-US"/>
                        <a:t>Connection Type</a:t>
                      </a:r>
                    </a:p>
                  </a:txBody>
                  <a:tcPr/>
                </a:tc>
                <a:tc>
                  <a:txBody>
                    <a:bodyPr/>
                    <a:lstStyle/>
                    <a:p>
                      <a:pPr algn="ctr"/>
                      <a:r>
                        <a:rPr lang="en-US"/>
                        <a:t>Deacription</a:t>
                      </a:r>
                    </a:p>
                  </a:txBody>
                  <a:tcPr/>
                </a:tc>
                <a:extLst>
                  <a:ext uri="{0D108BD9-81ED-4DB2-BD59-A6C34878D82A}">
                    <a16:rowId xmlns:a16="http://schemas.microsoft.com/office/drawing/2014/main" val="1854001864"/>
                  </a:ext>
                </a:extLst>
              </a:tr>
              <a:tr h="370840">
                <a:tc>
                  <a:txBody>
                    <a:bodyPr/>
                    <a:lstStyle/>
                    <a:p>
                      <a:r>
                        <a:rPr lang="en-US" sz="1400"/>
                        <a:t>USB</a:t>
                      </a:r>
                      <a:endParaRPr lang="en-US" sz="1400" dirty="0"/>
                    </a:p>
                  </a:txBody>
                  <a:tcPr/>
                </a:tc>
                <a:tc>
                  <a:txBody>
                    <a:bodyPr/>
                    <a:lstStyle/>
                    <a:p>
                      <a:pPr lvl="0">
                        <a:buNone/>
                      </a:pPr>
                      <a:r>
                        <a:rPr lang="en-US" sz="1400" b="0" i="0" u="none" strike="noStrike" noProof="0">
                          <a:solidFill>
                            <a:srgbClr val="000000"/>
                          </a:solidFill>
                          <a:latin typeface="Calibri"/>
                        </a:rPr>
                        <a:t>Most printers use a USB connection, allowing for configurations that also include scanners, external drives, or additional printers. The USB connection increases speed considerably over a standard serial or parallel port.</a:t>
                      </a:r>
                      <a:endParaRPr lang="en-US"/>
                    </a:p>
                  </a:txBody>
                  <a:tcPr/>
                </a:tc>
                <a:extLst>
                  <a:ext uri="{0D108BD9-81ED-4DB2-BD59-A6C34878D82A}">
                    <a16:rowId xmlns:a16="http://schemas.microsoft.com/office/drawing/2014/main" val="1050733618"/>
                  </a:ext>
                </a:extLst>
              </a:tr>
              <a:tr h="370840">
                <a:tc>
                  <a:txBody>
                    <a:bodyPr/>
                    <a:lstStyle/>
                    <a:p>
                      <a:r>
                        <a:rPr lang="en-US" sz="1400"/>
                        <a:t>Wireless</a:t>
                      </a:r>
                      <a:endParaRPr lang="en-US" sz="1400" dirty="0"/>
                    </a:p>
                  </a:txBody>
                  <a:tcPr/>
                </a:tc>
                <a:tc>
                  <a:txBody>
                    <a:bodyPr/>
                    <a:lstStyle/>
                    <a:p>
                      <a:pPr lvl="0" algn="l">
                        <a:lnSpc>
                          <a:spcPct val="100000"/>
                        </a:lnSpc>
                        <a:spcBef>
                          <a:spcPts val="0"/>
                        </a:spcBef>
                        <a:spcAft>
                          <a:spcPts val="0"/>
                        </a:spcAft>
                        <a:buNone/>
                      </a:pPr>
                      <a:r>
                        <a:rPr lang="en-US" sz="1400" b="0" i="0" u="none" strike="noStrike" noProof="0">
                          <a:solidFill>
                            <a:srgbClr val="000000"/>
                          </a:solidFill>
                          <a:latin typeface="Calibri"/>
                        </a:rPr>
                        <a:t>Many printers allow you to connect using a wireless connection. This is especially useful when working with laptop computers. </a:t>
                      </a:r>
                      <a:endParaRPr lang="en-US"/>
                    </a:p>
                    <a:p>
                      <a:pPr marL="285750" lvl="0" indent="-285750" algn="l">
                        <a:lnSpc>
                          <a:spcPct val="100000"/>
                        </a:lnSpc>
                        <a:spcBef>
                          <a:spcPts val="0"/>
                        </a:spcBef>
                        <a:spcAft>
                          <a:spcPts val="0"/>
                        </a:spcAft>
                        <a:buFont typeface="Arial"/>
                        <a:buChar char="•"/>
                      </a:pPr>
                      <a:r>
                        <a:rPr lang="en-US" sz="1400" b="0" i="0" u="none" strike="noStrike" noProof="0">
                          <a:solidFill>
                            <a:srgbClr val="000000"/>
                          </a:solidFill>
                          <a:latin typeface="Calibri"/>
                        </a:rPr>
                        <a:t>Bluetooth is a wireless technology for creating simple connections between two devices. Unlike infrared, line-of-sight connections are not required.</a:t>
                      </a:r>
                      <a:endParaRPr lang="en-US"/>
                    </a:p>
                    <a:p>
                      <a:pPr lvl="0">
                        <a:buNone/>
                      </a:pPr>
                      <a:r>
                        <a:rPr lang="en-US" sz="1400" b="0" i="0" u="none" strike="noStrike" noProof="0">
                          <a:solidFill>
                            <a:srgbClr val="000000"/>
                          </a:solidFill>
                          <a:latin typeface="Calibri"/>
                        </a:rPr>
                        <a:t>802.11a/b/g wireless standards use radio waves and are used to create wireless networks between multiple devices</a:t>
                      </a:r>
                      <a:endParaRPr lang="en-US"/>
                    </a:p>
                  </a:txBody>
                  <a:tcPr/>
                </a:tc>
                <a:extLst>
                  <a:ext uri="{0D108BD9-81ED-4DB2-BD59-A6C34878D82A}">
                    <a16:rowId xmlns:a16="http://schemas.microsoft.com/office/drawing/2014/main" val="1357555264"/>
                  </a:ext>
                </a:extLst>
              </a:tr>
              <a:tr h="370840">
                <a:tc>
                  <a:txBody>
                    <a:bodyPr/>
                    <a:lstStyle/>
                    <a:p>
                      <a:r>
                        <a:rPr lang="en-US" sz="1400"/>
                        <a:t>Network</a:t>
                      </a:r>
                      <a:endParaRPr lang="en-US" sz="1400" dirty="0"/>
                    </a:p>
                  </a:txBody>
                  <a:tcPr/>
                </a:tc>
                <a:tc>
                  <a:txBody>
                    <a:bodyPr/>
                    <a:lstStyle/>
                    <a:p>
                      <a:pPr lvl="0">
                        <a:buNone/>
                      </a:pPr>
                      <a:r>
                        <a:rPr lang="en-US" sz="1400" b="0" i="0" u="none" strike="noStrike" noProof="0">
                          <a:solidFill>
                            <a:srgbClr val="000000"/>
                          </a:solidFill>
                          <a:latin typeface="Calibri"/>
                        </a:rPr>
                        <a:t>Some printers also have their own network interface card, which allows them to connect directly to a network. Network printers can also be connected to a computer that is connected to the network. Another way to connect a non-network-ready printer to a network is with a network interface device. Network printers are useful for allowing multiple people to share the same printer. This is a common way to connect printers used in a business environment</a:t>
                      </a:r>
                      <a:endParaRPr lang="en-US"/>
                    </a:p>
                  </a:txBody>
                  <a:tcPr/>
                </a:tc>
                <a:extLst>
                  <a:ext uri="{0D108BD9-81ED-4DB2-BD59-A6C34878D82A}">
                    <a16:rowId xmlns:a16="http://schemas.microsoft.com/office/drawing/2014/main" val="990577612"/>
                  </a:ext>
                </a:extLst>
              </a:tr>
            </a:tbl>
          </a:graphicData>
        </a:graphic>
      </p:graphicFrame>
    </p:spTree>
    <p:extLst>
      <p:ext uri="{BB962C8B-B14F-4D97-AF65-F5344CB8AC3E}">
        <p14:creationId xmlns:p14="http://schemas.microsoft.com/office/powerpoint/2010/main" val="174860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607BD9-FA25-45AE-8F45-97B6ED909FAA}"/>
              </a:ext>
            </a:extLst>
          </p:cNvPr>
          <p:cNvSpPr txBox="1"/>
          <p:nvPr/>
        </p:nvSpPr>
        <p:spPr>
          <a:xfrm>
            <a:off x="4388224" y="100106"/>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Printer Considerations</a:t>
            </a:r>
          </a:p>
        </p:txBody>
      </p:sp>
      <p:graphicFrame>
        <p:nvGraphicFramePr>
          <p:cNvPr id="3" name="Table 3">
            <a:extLst>
              <a:ext uri="{FF2B5EF4-FFF2-40B4-BE49-F238E27FC236}">
                <a16:creationId xmlns:a16="http://schemas.microsoft.com/office/drawing/2014/main" id="{2A7D9C3B-A762-437C-80A2-43D36F094B3B}"/>
              </a:ext>
            </a:extLst>
          </p:cNvPr>
          <p:cNvGraphicFramePr>
            <a:graphicFrameLocks noGrp="1"/>
          </p:cNvGraphicFramePr>
          <p:nvPr>
            <p:extLst>
              <p:ext uri="{D42A27DB-BD31-4B8C-83A1-F6EECF244321}">
                <p14:modId xmlns:p14="http://schemas.microsoft.com/office/powerpoint/2010/main" val="2880474690"/>
              </p:ext>
            </p:extLst>
          </p:nvPr>
        </p:nvGraphicFramePr>
        <p:xfrm>
          <a:off x="2011680" y="722376"/>
          <a:ext cx="8168640" cy="4226560"/>
        </p:xfrm>
        <a:graphic>
          <a:graphicData uri="http://schemas.openxmlformats.org/drawingml/2006/table">
            <a:tbl>
              <a:tblPr firstRow="1" bandRow="1">
                <a:tableStyleId>{5C22544A-7EE6-4342-B048-85BDC9FD1C3A}</a:tableStyleId>
              </a:tblPr>
              <a:tblGrid>
                <a:gridCol w="4084320">
                  <a:extLst>
                    <a:ext uri="{9D8B030D-6E8A-4147-A177-3AD203B41FA5}">
                      <a16:colId xmlns:a16="http://schemas.microsoft.com/office/drawing/2014/main" val="1205356912"/>
                    </a:ext>
                  </a:extLst>
                </a:gridCol>
                <a:gridCol w="4084320">
                  <a:extLst>
                    <a:ext uri="{9D8B030D-6E8A-4147-A177-3AD203B41FA5}">
                      <a16:colId xmlns:a16="http://schemas.microsoft.com/office/drawing/2014/main" val="1809931027"/>
                    </a:ext>
                  </a:extLst>
                </a:gridCol>
              </a:tblGrid>
              <a:tr h="370840">
                <a:tc>
                  <a:txBody>
                    <a:bodyPr/>
                    <a:lstStyle/>
                    <a:p>
                      <a:pPr algn="ctr"/>
                      <a:r>
                        <a:rPr lang="en-US" dirty="0"/>
                        <a:t>Consideration</a:t>
                      </a:r>
                    </a:p>
                  </a:txBody>
                  <a:tcPr/>
                </a:tc>
                <a:tc>
                  <a:txBody>
                    <a:bodyPr/>
                    <a:lstStyle/>
                    <a:p>
                      <a:pPr algn="ctr"/>
                      <a:r>
                        <a:rPr lang="en-US" dirty="0"/>
                        <a:t>Description</a:t>
                      </a:r>
                    </a:p>
                  </a:txBody>
                  <a:tcPr/>
                </a:tc>
                <a:extLst>
                  <a:ext uri="{0D108BD9-81ED-4DB2-BD59-A6C34878D82A}">
                    <a16:rowId xmlns:a16="http://schemas.microsoft.com/office/drawing/2014/main" val="448286495"/>
                  </a:ext>
                </a:extLst>
              </a:tr>
              <a:tr h="370840">
                <a:tc>
                  <a:txBody>
                    <a:bodyPr/>
                    <a:lstStyle/>
                    <a:p>
                      <a:r>
                        <a:rPr lang="en-US" sz="1200" dirty="0"/>
                        <a:t>Interface</a:t>
                      </a:r>
                    </a:p>
                  </a:txBody>
                  <a:tcPr/>
                </a:tc>
                <a:tc>
                  <a:txBody>
                    <a:bodyPr/>
                    <a:lstStyle/>
                    <a:p>
                      <a:r>
                        <a:rPr lang="en-US" sz="1200" dirty="0"/>
                        <a:t>IEEE1284 [legacy 25 pin], USB, Wireless, RJ45</a:t>
                      </a:r>
                    </a:p>
                  </a:txBody>
                  <a:tcPr/>
                </a:tc>
                <a:extLst>
                  <a:ext uri="{0D108BD9-81ED-4DB2-BD59-A6C34878D82A}">
                    <a16:rowId xmlns:a16="http://schemas.microsoft.com/office/drawing/2014/main" val="2018096652"/>
                  </a:ext>
                </a:extLst>
              </a:tr>
              <a:tr h="370840">
                <a:tc>
                  <a:txBody>
                    <a:bodyPr/>
                    <a:lstStyle/>
                    <a:p>
                      <a:r>
                        <a:rPr lang="en-US" sz="1200" dirty="0"/>
                        <a:t>Quality</a:t>
                      </a:r>
                    </a:p>
                  </a:txBody>
                  <a:tcPr/>
                </a:tc>
                <a:tc>
                  <a:txBody>
                    <a:bodyPr/>
                    <a:lstStyle/>
                    <a:p>
                      <a:r>
                        <a:rPr lang="en-US" sz="1200" dirty="0"/>
                        <a:t>[CPL-Dot Matrix], DPI [Inkjet / Thermal]</a:t>
                      </a:r>
                    </a:p>
                  </a:txBody>
                  <a:tcPr/>
                </a:tc>
                <a:extLst>
                  <a:ext uri="{0D108BD9-81ED-4DB2-BD59-A6C34878D82A}">
                    <a16:rowId xmlns:a16="http://schemas.microsoft.com/office/drawing/2014/main" val="1123630448"/>
                  </a:ext>
                </a:extLst>
              </a:tr>
              <a:tr h="370840">
                <a:tc>
                  <a:txBody>
                    <a:bodyPr/>
                    <a:lstStyle/>
                    <a:p>
                      <a:r>
                        <a:rPr lang="en-US" sz="1200" dirty="0"/>
                        <a:t>Speed</a:t>
                      </a:r>
                    </a:p>
                  </a:txBody>
                  <a:tcPr/>
                </a:tc>
                <a:tc>
                  <a:txBody>
                    <a:bodyPr/>
                    <a:lstStyle/>
                    <a:p>
                      <a:r>
                        <a:rPr lang="en-US" sz="1200" dirty="0"/>
                        <a:t>[PPM – Pages Per Minute]. B/W and Color have their own rating</a:t>
                      </a:r>
                    </a:p>
                  </a:txBody>
                  <a:tcPr/>
                </a:tc>
                <a:extLst>
                  <a:ext uri="{0D108BD9-81ED-4DB2-BD59-A6C34878D82A}">
                    <a16:rowId xmlns:a16="http://schemas.microsoft.com/office/drawing/2014/main" val="4227247232"/>
                  </a:ext>
                </a:extLst>
              </a:tr>
              <a:tr h="370840">
                <a:tc>
                  <a:txBody>
                    <a:bodyPr/>
                    <a:lstStyle/>
                    <a:p>
                      <a:r>
                        <a:rPr lang="en-US" sz="1200" dirty="0"/>
                        <a:t>Memory</a:t>
                      </a:r>
                    </a:p>
                  </a:txBody>
                  <a:tcPr/>
                </a:tc>
                <a:tc>
                  <a:txBody>
                    <a:bodyPr/>
                    <a:lstStyle/>
                    <a:p>
                      <a:r>
                        <a:rPr lang="en-US" sz="1200" dirty="0"/>
                        <a:t>Built in memory (more the better). Laser can be upgraded</a:t>
                      </a:r>
                    </a:p>
                  </a:txBody>
                  <a:tcPr/>
                </a:tc>
                <a:extLst>
                  <a:ext uri="{0D108BD9-81ED-4DB2-BD59-A6C34878D82A}">
                    <a16:rowId xmlns:a16="http://schemas.microsoft.com/office/drawing/2014/main" val="3458093383"/>
                  </a:ext>
                </a:extLst>
              </a:tr>
              <a:tr h="370840">
                <a:tc>
                  <a:txBody>
                    <a:bodyPr/>
                    <a:lstStyle/>
                    <a:p>
                      <a:r>
                        <a:rPr lang="en-US" sz="1200" dirty="0"/>
                        <a:t>Additional Features</a:t>
                      </a:r>
                    </a:p>
                  </a:txBody>
                  <a:tcPr/>
                </a:tc>
                <a:tc>
                  <a:txBody>
                    <a:bodyPr/>
                    <a:lstStyle/>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Additional paper sizes</a:t>
                      </a:r>
                      <a:endParaRPr lang="en-US" dirty="0"/>
                    </a:p>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Double-sided (duplex) printing</a:t>
                      </a:r>
                      <a:endParaRPr lang="en-US" dirty="0"/>
                    </a:p>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Document or sheet feeders</a:t>
                      </a:r>
                      <a:endParaRPr lang="en-US" dirty="0"/>
                    </a:p>
                    <a:p>
                      <a:pPr lvl="0">
                        <a:buNone/>
                      </a:pPr>
                      <a:endParaRPr lang="en-US" sz="1200" dirty="0"/>
                    </a:p>
                  </a:txBody>
                  <a:tcPr/>
                </a:tc>
                <a:extLst>
                  <a:ext uri="{0D108BD9-81ED-4DB2-BD59-A6C34878D82A}">
                    <a16:rowId xmlns:a16="http://schemas.microsoft.com/office/drawing/2014/main" val="3343288880"/>
                  </a:ext>
                </a:extLst>
              </a:tr>
              <a:tr h="370840">
                <a:tc>
                  <a:txBody>
                    <a:bodyPr/>
                    <a:lstStyle/>
                    <a:p>
                      <a:endParaRPr lang="en-US" sz="1200" dirty="0"/>
                    </a:p>
                  </a:txBody>
                  <a:tcPr/>
                </a:tc>
                <a:tc>
                  <a:txBody>
                    <a:bodyPr/>
                    <a:lstStyle/>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Built-in scanners, copiers, or faxing capabilities</a:t>
                      </a:r>
                      <a:endParaRPr lang="en-US" dirty="0"/>
                    </a:p>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Automatic collation or stapling</a:t>
                      </a:r>
                      <a:endParaRPr lang="en-US" dirty="0"/>
                    </a:p>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Color printing</a:t>
                      </a:r>
                      <a:endParaRPr lang="en-US" dirty="0"/>
                    </a:p>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Built-in network support</a:t>
                      </a:r>
                      <a:endParaRPr lang="en-US" dirty="0"/>
                    </a:p>
                    <a:p>
                      <a:pPr lvl="0">
                        <a:buNone/>
                      </a:pPr>
                      <a:endParaRPr lang="en-US" sz="1200" dirty="0"/>
                    </a:p>
                  </a:txBody>
                  <a:tcPr/>
                </a:tc>
                <a:extLst>
                  <a:ext uri="{0D108BD9-81ED-4DB2-BD59-A6C34878D82A}">
                    <a16:rowId xmlns:a16="http://schemas.microsoft.com/office/drawing/2014/main" val="887790101"/>
                  </a:ext>
                </a:extLst>
              </a:tr>
              <a:tr h="370840">
                <a:tc>
                  <a:txBody>
                    <a:bodyPr/>
                    <a:lstStyle/>
                    <a:p>
                      <a:endParaRPr lang="en-US" sz="1200" dirty="0"/>
                    </a:p>
                  </a:txBody>
                  <a:tcPr/>
                </a:tc>
                <a:tc>
                  <a:txBody>
                    <a:bodyPr/>
                    <a:lstStyle/>
                    <a:p>
                      <a:pPr marL="171450" lvl="0" indent="-171450">
                        <a:buFont typeface="Arial"/>
                        <a:buChar char="•"/>
                      </a:pPr>
                      <a:r>
                        <a:rPr lang="en-US" sz="1200" b="0" i="0" u="none" strike="noStrike" noProof="0" dirty="0">
                          <a:solidFill>
                            <a:srgbClr val="000000"/>
                          </a:solidFill>
                          <a:latin typeface="Calibri"/>
                        </a:rPr>
                        <a:t>Built-in hard drives or memory for storing and recalling printed documents</a:t>
                      </a:r>
                      <a:endParaRPr lang="en-US" dirty="0"/>
                    </a:p>
                  </a:txBody>
                  <a:tcPr/>
                </a:tc>
                <a:extLst>
                  <a:ext uri="{0D108BD9-81ED-4DB2-BD59-A6C34878D82A}">
                    <a16:rowId xmlns:a16="http://schemas.microsoft.com/office/drawing/2014/main" val="2685878360"/>
                  </a:ext>
                </a:extLst>
              </a:tr>
            </a:tbl>
          </a:graphicData>
        </a:graphic>
      </p:graphicFrame>
    </p:spTree>
    <p:extLst>
      <p:ext uri="{BB962C8B-B14F-4D97-AF65-F5344CB8AC3E}">
        <p14:creationId xmlns:p14="http://schemas.microsoft.com/office/powerpoint/2010/main" val="2574044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E179B6-7CA4-4C05-8A78-7077133999BA}"/>
              </a:ext>
            </a:extLst>
          </p:cNvPr>
          <p:cNvSpPr txBox="1"/>
          <p:nvPr/>
        </p:nvSpPr>
        <p:spPr>
          <a:xfrm>
            <a:off x="4948518" y="107576"/>
            <a:ext cx="1547906"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Printing Terms</a:t>
            </a:r>
          </a:p>
        </p:txBody>
      </p:sp>
      <p:graphicFrame>
        <p:nvGraphicFramePr>
          <p:cNvPr id="3" name="Table 3">
            <a:extLst>
              <a:ext uri="{FF2B5EF4-FFF2-40B4-BE49-F238E27FC236}">
                <a16:creationId xmlns:a16="http://schemas.microsoft.com/office/drawing/2014/main" id="{EBD2B5BC-5EB3-4D93-B00F-30B5FCFB40DE}"/>
              </a:ext>
            </a:extLst>
          </p:cNvPr>
          <p:cNvGraphicFramePr>
            <a:graphicFrameLocks noGrp="1"/>
          </p:cNvGraphicFramePr>
          <p:nvPr>
            <p:extLst>
              <p:ext uri="{D42A27DB-BD31-4B8C-83A1-F6EECF244321}">
                <p14:modId xmlns:p14="http://schemas.microsoft.com/office/powerpoint/2010/main" val="2399202371"/>
              </p:ext>
            </p:extLst>
          </p:nvPr>
        </p:nvGraphicFramePr>
        <p:xfrm>
          <a:off x="1765151" y="513200"/>
          <a:ext cx="8168640" cy="2656840"/>
        </p:xfrm>
        <a:graphic>
          <a:graphicData uri="http://schemas.openxmlformats.org/drawingml/2006/table">
            <a:tbl>
              <a:tblPr firstRow="1" bandRow="1">
                <a:tableStyleId>{5C22544A-7EE6-4342-B048-85BDC9FD1C3A}</a:tableStyleId>
              </a:tblPr>
              <a:tblGrid>
                <a:gridCol w="4084320">
                  <a:extLst>
                    <a:ext uri="{9D8B030D-6E8A-4147-A177-3AD203B41FA5}">
                      <a16:colId xmlns:a16="http://schemas.microsoft.com/office/drawing/2014/main" val="2790878761"/>
                    </a:ext>
                  </a:extLst>
                </a:gridCol>
                <a:gridCol w="4084320">
                  <a:extLst>
                    <a:ext uri="{9D8B030D-6E8A-4147-A177-3AD203B41FA5}">
                      <a16:colId xmlns:a16="http://schemas.microsoft.com/office/drawing/2014/main" val="674592865"/>
                    </a:ext>
                  </a:extLst>
                </a:gridCol>
              </a:tblGrid>
              <a:tr h="370840">
                <a:tc>
                  <a:txBody>
                    <a:bodyPr/>
                    <a:lstStyle/>
                    <a:p>
                      <a:pPr algn="ctr"/>
                      <a:r>
                        <a:rPr lang="en-US" sz="1200" dirty="0"/>
                        <a:t>Term</a:t>
                      </a:r>
                    </a:p>
                  </a:txBody>
                  <a:tcPr/>
                </a:tc>
                <a:tc>
                  <a:txBody>
                    <a:bodyPr/>
                    <a:lstStyle/>
                    <a:p>
                      <a:pPr algn="ctr"/>
                      <a:r>
                        <a:rPr lang="en-US" sz="1200" dirty="0"/>
                        <a:t>Definition</a:t>
                      </a:r>
                    </a:p>
                  </a:txBody>
                  <a:tcPr/>
                </a:tc>
                <a:extLst>
                  <a:ext uri="{0D108BD9-81ED-4DB2-BD59-A6C34878D82A}">
                    <a16:rowId xmlns:a16="http://schemas.microsoft.com/office/drawing/2014/main" val="3425081315"/>
                  </a:ext>
                </a:extLst>
              </a:tr>
              <a:tr h="370840">
                <a:tc>
                  <a:txBody>
                    <a:bodyPr/>
                    <a:lstStyle/>
                    <a:p>
                      <a:pPr algn="ctr"/>
                      <a:r>
                        <a:rPr lang="en-US" sz="1200" dirty="0"/>
                        <a:t>Print Device</a:t>
                      </a:r>
                    </a:p>
                  </a:txBody>
                  <a:tcPr/>
                </a:tc>
                <a:tc>
                  <a:txBody>
                    <a:bodyPr/>
                    <a:lstStyle/>
                    <a:p>
                      <a:pPr lvl="0" algn="ctr">
                        <a:buNone/>
                      </a:pPr>
                      <a:r>
                        <a:rPr lang="en-US" sz="1200" b="0" i="0" u="none" strike="noStrike" noProof="0" dirty="0">
                          <a:solidFill>
                            <a:srgbClr val="000000"/>
                          </a:solidFill>
                          <a:latin typeface="Calibri"/>
                        </a:rPr>
                        <a:t>The physical device connected to the print server where print output occurs.</a:t>
                      </a:r>
                      <a:endParaRPr lang="en-US" dirty="0"/>
                    </a:p>
                  </a:txBody>
                  <a:tcPr/>
                </a:tc>
                <a:extLst>
                  <a:ext uri="{0D108BD9-81ED-4DB2-BD59-A6C34878D82A}">
                    <a16:rowId xmlns:a16="http://schemas.microsoft.com/office/drawing/2014/main" val="1344798685"/>
                  </a:ext>
                </a:extLst>
              </a:tr>
              <a:tr h="370840">
                <a:tc>
                  <a:txBody>
                    <a:bodyPr/>
                    <a:lstStyle/>
                    <a:p>
                      <a:pPr algn="ctr"/>
                      <a:r>
                        <a:rPr lang="en-US" sz="1200" dirty="0"/>
                        <a:t>Print Driver</a:t>
                      </a:r>
                    </a:p>
                  </a:txBody>
                  <a:tcPr/>
                </a:tc>
                <a:tc>
                  <a:txBody>
                    <a:bodyPr/>
                    <a:lstStyle/>
                    <a:p>
                      <a:pPr lvl="0" algn="ctr">
                        <a:buNone/>
                      </a:pPr>
                      <a:r>
                        <a:rPr lang="en-US" sz="1200" b="0" i="0" u="none" strike="noStrike" noProof="0" dirty="0">
                          <a:solidFill>
                            <a:srgbClr val="000000"/>
                          </a:solidFill>
                          <a:latin typeface="Calibri"/>
                        </a:rPr>
                        <a:t>The software that allows the printer to communicate with the print device</a:t>
                      </a:r>
                      <a:endParaRPr lang="en-US" dirty="0"/>
                    </a:p>
                  </a:txBody>
                  <a:tcPr/>
                </a:tc>
                <a:extLst>
                  <a:ext uri="{0D108BD9-81ED-4DB2-BD59-A6C34878D82A}">
                    <a16:rowId xmlns:a16="http://schemas.microsoft.com/office/drawing/2014/main" val="260756498"/>
                  </a:ext>
                </a:extLst>
              </a:tr>
              <a:tr h="370840">
                <a:tc>
                  <a:txBody>
                    <a:bodyPr/>
                    <a:lstStyle/>
                    <a:p>
                      <a:pPr algn="ctr"/>
                      <a:r>
                        <a:rPr lang="en-US" sz="1200" dirty="0"/>
                        <a:t>Printer</a:t>
                      </a:r>
                    </a:p>
                  </a:txBody>
                  <a:tcPr/>
                </a:tc>
                <a:tc>
                  <a:txBody>
                    <a:bodyPr/>
                    <a:lstStyle/>
                    <a:p>
                      <a:pPr lvl="0" algn="ctr">
                        <a:buNone/>
                      </a:pPr>
                      <a:r>
                        <a:rPr lang="en-US" sz="1200" b="0" i="0" u="none" strike="noStrike" noProof="0" dirty="0">
                          <a:solidFill>
                            <a:srgbClr val="000000"/>
                          </a:solidFill>
                          <a:latin typeface="Calibri"/>
                        </a:rPr>
                        <a:t>A virtual device (logical software entity) inside the print server that can be configured to send output to a print device</a:t>
                      </a:r>
                      <a:endParaRPr lang="en-US" dirty="0"/>
                    </a:p>
                  </a:txBody>
                  <a:tcPr/>
                </a:tc>
                <a:extLst>
                  <a:ext uri="{0D108BD9-81ED-4DB2-BD59-A6C34878D82A}">
                    <a16:rowId xmlns:a16="http://schemas.microsoft.com/office/drawing/2014/main" val="2080332781"/>
                  </a:ext>
                </a:extLst>
              </a:tr>
              <a:tr h="370840">
                <a:tc>
                  <a:txBody>
                    <a:bodyPr/>
                    <a:lstStyle/>
                    <a:p>
                      <a:pPr algn="ctr"/>
                      <a:r>
                        <a:rPr lang="en-US" sz="1200" dirty="0"/>
                        <a:t>Print Queue</a:t>
                      </a:r>
                    </a:p>
                  </a:txBody>
                  <a:tcPr/>
                </a:tc>
                <a:tc>
                  <a:txBody>
                    <a:bodyPr/>
                    <a:lstStyle/>
                    <a:p>
                      <a:pPr lvl="0" algn="ctr">
                        <a:buNone/>
                      </a:pPr>
                      <a:r>
                        <a:rPr lang="en-US" sz="1200" b="0" i="0" u="none" strike="noStrike" noProof="0" dirty="0">
                          <a:solidFill>
                            <a:srgbClr val="000000"/>
                          </a:solidFill>
                          <a:latin typeface="Calibri"/>
                        </a:rPr>
                        <a:t>The portion of the hard drive where print jobs are stored before going to the print device</a:t>
                      </a:r>
                      <a:endParaRPr lang="en-US" dirty="0"/>
                    </a:p>
                  </a:txBody>
                  <a:tcPr/>
                </a:tc>
                <a:extLst>
                  <a:ext uri="{0D108BD9-81ED-4DB2-BD59-A6C34878D82A}">
                    <a16:rowId xmlns:a16="http://schemas.microsoft.com/office/drawing/2014/main" val="3813426511"/>
                  </a:ext>
                </a:extLst>
              </a:tr>
              <a:tr h="370840">
                <a:tc>
                  <a:txBody>
                    <a:bodyPr/>
                    <a:lstStyle/>
                    <a:p>
                      <a:pPr algn="ctr"/>
                      <a:r>
                        <a:rPr lang="en-US" sz="1200" dirty="0"/>
                        <a:t>Printer Port</a:t>
                      </a:r>
                    </a:p>
                  </a:txBody>
                  <a:tcPr/>
                </a:tc>
                <a:tc>
                  <a:txBody>
                    <a:bodyPr/>
                    <a:lstStyle/>
                    <a:p>
                      <a:pPr lvl="0" algn="ctr">
                        <a:buNone/>
                      </a:pPr>
                      <a:r>
                        <a:rPr lang="en-US" sz="1200" b="0" i="0" u="none" strike="noStrike" noProof="0" dirty="0">
                          <a:solidFill>
                            <a:srgbClr val="000000"/>
                          </a:solidFill>
                          <a:latin typeface="Calibri"/>
                        </a:rPr>
                        <a:t>The means by which a print device connects to a print server (the printer's NIC)</a:t>
                      </a:r>
                      <a:endParaRPr lang="en-US" dirty="0"/>
                    </a:p>
                  </a:txBody>
                  <a:tcPr/>
                </a:tc>
                <a:extLst>
                  <a:ext uri="{0D108BD9-81ED-4DB2-BD59-A6C34878D82A}">
                    <a16:rowId xmlns:a16="http://schemas.microsoft.com/office/drawing/2014/main" val="708420595"/>
                  </a:ext>
                </a:extLst>
              </a:tr>
            </a:tbl>
          </a:graphicData>
        </a:graphic>
      </p:graphicFrame>
      <p:sp>
        <p:nvSpPr>
          <p:cNvPr id="5" name="TextBox 4">
            <a:extLst>
              <a:ext uri="{FF2B5EF4-FFF2-40B4-BE49-F238E27FC236}">
                <a16:creationId xmlns:a16="http://schemas.microsoft.com/office/drawing/2014/main" id="{640B3E8B-D02E-4F73-96FB-ECE49E47208B}"/>
              </a:ext>
            </a:extLst>
          </p:cNvPr>
          <p:cNvSpPr txBox="1"/>
          <p:nvPr/>
        </p:nvSpPr>
        <p:spPr>
          <a:xfrm>
            <a:off x="4814981" y="3134099"/>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Printer Configuration</a:t>
            </a:r>
          </a:p>
        </p:txBody>
      </p:sp>
      <p:sp>
        <p:nvSpPr>
          <p:cNvPr id="6" name="TextBox 5">
            <a:extLst>
              <a:ext uri="{FF2B5EF4-FFF2-40B4-BE49-F238E27FC236}">
                <a16:creationId xmlns:a16="http://schemas.microsoft.com/office/drawing/2014/main" id="{C71BF98C-C14C-4BD8-AE18-F6E3BF9D69EB}"/>
              </a:ext>
            </a:extLst>
          </p:cNvPr>
          <p:cNvSpPr txBox="1"/>
          <p:nvPr/>
        </p:nvSpPr>
        <p:spPr>
          <a:xfrm>
            <a:off x="1766048" y="3431989"/>
            <a:ext cx="8136963" cy="10618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1050" dirty="0">
                <a:solidFill>
                  <a:srgbClr val="282828"/>
                </a:solidFill>
                <a:cs typeface="Calibri"/>
              </a:rPr>
              <a:t>Connect the print device to an available port.</a:t>
            </a:r>
            <a:endParaRPr lang="en-US"/>
          </a:p>
          <a:p>
            <a:pPr marL="171450" indent="-171450">
              <a:buFont typeface="Arial"/>
              <a:buChar char="•"/>
            </a:pPr>
            <a:r>
              <a:rPr lang="en-US" sz="1050" dirty="0">
                <a:solidFill>
                  <a:srgbClr val="282828"/>
                </a:solidFill>
                <a:cs typeface="Calibri"/>
              </a:rPr>
              <a:t>Create a printer object. For plug-and-play printers connected to a USB port, the printer might be configured automatically.</a:t>
            </a:r>
          </a:p>
          <a:p>
            <a:pPr marL="171450" indent="-171450">
              <a:buFont typeface="Arial"/>
              <a:buChar char="•"/>
            </a:pPr>
            <a:r>
              <a:rPr lang="en-US" sz="1050" dirty="0">
                <a:solidFill>
                  <a:srgbClr val="282828"/>
                </a:solidFill>
                <a:cs typeface="Calibri"/>
              </a:rPr>
              <a:t>Edit the printer object to configure device-specific settings such as color profiles and paper trays, or features such as stapling or double-sided printing.</a:t>
            </a:r>
          </a:p>
          <a:p>
            <a:pPr marL="171450" indent="-171450">
              <a:buFont typeface="Arial"/>
              <a:buChar char="•"/>
            </a:pPr>
            <a:r>
              <a:rPr lang="en-US" sz="1050" dirty="0">
                <a:solidFill>
                  <a:srgbClr val="282828"/>
                </a:solidFill>
                <a:cs typeface="Calibri"/>
              </a:rPr>
              <a:t>Verify that the printer works by sending a test print.</a:t>
            </a:r>
          </a:p>
          <a:p>
            <a:pPr marL="171450" indent="-171450">
              <a:buFont typeface="Arial"/>
              <a:buChar char="•"/>
            </a:pPr>
            <a:r>
              <a:rPr lang="en-US" sz="1050" dirty="0">
                <a:solidFill>
                  <a:srgbClr val="282828"/>
                </a:solidFill>
                <a:cs typeface="Calibri"/>
              </a:rPr>
              <a:t>Ensure that the customer or user knows how to use the printer and any additional features</a:t>
            </a:r>
            <a:endParaRPr lang="en-US">
              <a:cs typeface="Calibri" panose="020F0502020204030204"/>
            </a:endParaRPr>
          </a:p>
        </p:txBody>
      </p:sp>
      <p:sp>
        <p:nvSpPr>
          <p:cNvPr id="7" name="TextBox 6">
            <a:extLst>
              <a:ext uri="{FF2B5EF4-FFF2-40B4-BE49-F238E27FC236}">
                <a16:creationId xmlns:a16="http://schemas.microsoft.com/office/drawing/2014/main" id="{835507A5-4128-4120-ACED-72B53005C32D}"/>
              </a:ext>
            </a:extLst>
          </p:cNvPr>
          <p:cNvSpPr txBox="1"/>
          <p:nvPr/>
        </p:nvSpPr>
        <p:spPr>
          <a:xfrm>
            <a:off x="4815915" y="4419974"/>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Printing Process</a:t>
            </a:r>
          </a:p>
        </p:txBody>
      </p:sp>
      <p:sp>
        <p:nvSpPr>
          <p:cNvPr id="8" name="TextBox 7">
            <a:extLst>
              <a:ext uri="{FF2B5EF4-FFF2-40B4-BE49-F238E27FC236}">
                <a16:creationId xmlns:a16="http://schemas.microsoft.com/office/drawing/2014/main" id="{69529B38-8A39-4235-B9BC-8DD96C5D892F}"/>
              </a:ext>
            </a:extLst>
          </p:cNvPr>
          <p:cNvSpPr txBox="1"/>
          <p:nvPr/>
        </p:nvSpPr>
        <p:spPr>
          <a:xfrm>
            <a:off x="1766047" y="4784165"/>
            <a:ext cx="8136964" cy="138499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1050" dirty="0">
                <a:solidFill>
                  <a:srgbClr val="282828"/>
                </a:solidFill>
                <a:cs typeface="Calibri"/>
              </a:rPr>
              <a:t>An output file is created that contains commands that the printer understands. The output file is sent to a virtual printer where the print job may be configured.</a:t>
            </a:r>
            <a:endParaRPr lang="en-US" dirty="0"/>
          </a:p>
          <a:p>
            <a:pPr marL="171450" indent="-171450">
              <a:buFont typeface="Arial"/>
              <a:buChar char="•"/>
            </a:pPr>
            <a:r>
              <a:rPr lang="en-US" sz="1050" dirty="0">
                <a:solidFill>
                  <a:srgbClr val="282828"/>
                </a:solidFill>
                <a:cs typeface="Calibri"/>
              </a:rPr>
              <a:t>A Device Driver Interface (DDI), which allows the document to interface with a printer driver, is created.</a:t>
            </a:r>
          </a:p>
          <a:p>
            <a:pPr marL="171450" indent="-171450">
              <a:buFont typeface="Arial"/>
              <a:buChar char="•"/>
            </a:pPr>
            <a:r>
              <a:rPr lang="en-US" sz="1050" dirty="0">
                <a:solidFill>
                  <a:srgbClr val="282828"/>
                </a:solidFill>
                <a:cs typeface="Calibri"/>
              </a:rPr>
              <a:t>A local spooler sends the file (print job) to the print driver.</a:t>
            </a:r>
          </a:p>
          <a:p>
            <a:pPr marL="171450" indent="-171450">
              <a:buFont typeface="Arial"/>
              <a:buChar char="•"/>
            </a:pPr>
            <a:r>
              <a:rPr lang="en-US" sz="1050" dirty="0">
                <a:solidFill>
                  <a:srgbClr val="282828"/>
                </a:solidFill>
                <a:cs typeface="Calibri"/>
              </a:rPr>
              <a:t>The spooler tracks the printer ports and printer configuration and assigns print queue priority to the print job.</a:t>
            </a:r>
          </a:p>
          <a:p>
            <a:pPr marL="171450" indent="-171450">
              <a:buFont typeface="Arial"/>
              <a:buChar char="•"/>
            </a:pPr>
            <a:r>
              <a:rPr lang="en-US" sz="1050" dirty="0">
                <a:solidFill>
                  <a:srgbClr val="282828"/>
                </a:solidFill>
                <a:cs typeface="Calibri"/>
              </a:rPr>
              <a:t>The print job is concurrently stored on a disk file.</a:t>
            </a:r>
          </a:p>
          <a:p>
            <a:pPr marL="171450" indent="-171450">
              <a:buFont typeface="Arial"/>
              <a:buChar char="•"/>
            </a:pPr>
            <a:r>
              <a:rPr lang="en-US" sz="1050" dirty="0">
                <a:solidFill>
                  <a:srgbClr val="282828"/>
                </a:solidFill>
                <a:cs typeface="Calibri"/>
              </a:rPr>
              <a:t>The printer driver creates the correct print document format.</a:t>
            </a:r>
          </a:p>
          <a:p>
            <a:pPr marL="171450" indent="-171450">
              <a:buFont typeface="Arial"/>
              <a:buChar char="•"/>
            </a:pPr>
            <a:r>
              <a:rPr lang="en-US" sz="1050" dirty="0">
                <a:solidFill>
                  <a:srgbClr val="282828"/>
                </a:solidFill>
                <a:cs typeface="Calibri"/>
              </a:rPr>
              <a:t>The print job is then sent to the printer and is physically printed</a:t>
            </a:r>
            <a:endParaRPr lang="en-US" dirty="0">
              <a:cs typeface="Calibri" panose="020F0502020204030204"/>
            </a:endParaRPr>
          </a:p>
        </p:txBody>
      </p:sp>
    </p:spTree>
    <p:extLst>
      <p:ext uri="{BB962C8B-B14F-4D97-AF65-F5344CB8AC3E}">
        <p14:creationId xmlns:p14="http://schemas.microsoft.com/office/powerpoint/2010/main" val="3184308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532858E-BA1D-4289-92D9-9BA2D1A57EA2}"/>
              </a:ext>
            </a:extLst>
          </p:cNvPr>
          <p:cNvSpPr txBox="1"/>
          <p:nvPr/>
        </p:nvSpPr>
        <p:spPr>
          <a:xfrm>
            <a:off x="4948518" y="25400"/>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Printer Languages</a:t>
            </a:r>
          </a:p>
        </p:txBody>
      </p:sp>
      <p:graphicFrame>
        <p:nvGraphicFramePr>
          <p:cNvPr id="3" name="Table 3">
            <a:extLst>
              <a:ext uri="{FF2B5EF4-FFF2-40B4-BE49-F238E27FC236}">
                <a16:creationId xmlns:a16="http://schemas.microsoft.com/office/drawing/2014/main" id="{1151383D-00C1-4CD3-8BD9-37271C4BDCE3}"/>
              </a:ext>
            </a:extLst>
          </p:cNvPr>
          <p:cNvGraphicFramePr>
            <a:graphicFrameLocks noGrp="1"/>
          </p:cNvGraphicFramePr>
          <p:nvPr>
            <p:extLst>
              <p:ext uri="{D42A27DB-BD31-4B8C-83A1-F6EECF244321}">
                <p14:modId xmlns:p14="http://schemas.microsoft.com/office/powerpoint/2010/main" val="4061266421"/>
              </p:ext>
            </p:extLst>
          </p:nvPr>
        </p:nvGraphicFramePr>
        <p:xfrm>
          <a:off x="1929504" y="386200"/>
          <a:ext cx="8168640" cy="2565400"/>
        </p:xfrm>
        <a:graphic>
          <a:graphicData uri="http://schemas.openxmlformats.org/drawingml/2006/table">
            <a:tbl>
              <a:tblPr firstRow="1" bandRow="1">
                <a:tableStyleId>{5C22544A-7EE6-4342-B048-85BDC9FD1C3A}</a:tableStyleId>
              </a:tblPr>
              <a:tblGrid>
                <a:gridCol w="4084320">
                  <a:extLst>
                    <a:ext uri="{9D8B030D-6E8A-4147-A177-3AD203B41FA5}">
                      <a16:colId xmlns:a16="http://schemas.microsoft.com/office/drawing/2014/main" val="1028554035"/>
                    </a:ext>
                  </a:extLst>
                </a:gridCol>
                <a:gridCol w="4084320">
                  <a:extLst>
                    <a:ext uri="{9D8B030D-6E8A-4147-A177-3AD203B41FA5}">
                      <a16:colId xmlns:a16="http://schemas.microsoft.com/office/drawing/2014/main" val="3024314186"/>
                    </a:ext>
                  </a:extLst>
                </a:gridCol>
              </a:tblGrid>
              <a:tr h="370840">
                <a:tc>
                  <a:txBody>
                    <a:bodyPr/>
                    <a:lstStyle/>
                    <a:p>
                      <a:pPr algn="ctr"/>
                      <a:r>
                        <a:rPr lang="en-US" sz="1400" dirty="0"/>
                        <a:t>Language</a:t>
                      </a:r>
                    </a:p>
                  </a:txBody>
                  <a:tcPr/>
                </a:tc>
                <a:tc>
                  <a:txBody>
                    <a:bodyPr/>
                    <a:lstStyle/>
                    <a:p>
                      <a:pPr algn="ctr"/>
                      <a:r>
                        <a:rPr lang="en-US" sz="1400" dirty="0"/>
                        <a:t>Description</a:t>
                      </a:r>
                    </a:p>
                  </a:txBody>
                  <a:tcPr/>
                </a:tc>
                <a:extLst>
                  <a:ext uri="{0D108BD9-81ED-4DB2-BD59-A6C34878D82A}">
                    <a16:rowId xmlns:a16="http://schemas.microsoft.com/office/drawing/2014/main" val="909016834"/>
                  </a:ext>
                </a:extLst>
              </a:tr>
              <a:tr h="370840">
                <a:tc>
                  <a:txBody>
                    <a:bodyPr/>
                    <a:lstStyle/>
                    <a:p>
                      <a:pPr algn="ctr"/>
                      <a:r>
                        <a:rPr lang="en-US" sz="1400" dirty="0"/>
                        <a:t>Escape Codes</a:t>
                      </a:r>
                    </a:p>
                  </a:txBody>
                  <a:tcPr/>
                </a:tc>
                <a:tc>
                  <a:txBody>
                    <a:bodyPr/>
                    <a:lstStyle/>
                    <a:p>
                      <a:pPr lvl="0" algn="ctr">
                        <a:buNone/>
                      </a:pPr>
                      <a:r>
                        <a:rPr lang="en-US" sz="1400" b="0" i="0" u="none" strike="noStrike" noProof="0" dirty="0">
                          <a:solidFill>
                            <a:srgbClr val="000000"/>
                          </a:solidFill>
                          <a:latin typeface="Calibri"/>
                        </a:rPr>
                        <a:t>Used to control dot matrix printers. Escape codes are primitive compared to today's standards</a:t>
                      </a:r>
                      <a:endParaRPr lang="en-US" dirty="0"/>
                    </a:p>
                  </a:txBody>
                  <a:tcPr/>
                </a:tc>
                <a:extLst>
                  <a:ext uri="{0D108BD9-81ED-4DB2-BD59-A6C34878D82A}">
                    <a16:rowId xmlns:a16="http://schemas.microsoft.com/office/drawing/2014/main" val="1213179709"/>
                  </a:ext>
                </a:extLst>
              </a:tr>
              <a:tr h="370840">
                <a:tc>
                  <a:txBody>
                    <a:bodyPr/>
                    <a:lstStyle/>
                    <a:p>
                      <a:pPr algn="ctr"/>
                      <a:r>
                        <a:rPr lang="en-US" sz="1400" dirty="0"/>
                        <a:t>Printer Command </a:t>
                      </a:r>
                      <a:r>
                        <a:rPr lang="en-US" sz="1400" dirty="0" err="1"/>
                        <a:t>Lanuage</a:t>
                      </a:r>
                      <a:r>
                        <a:rPr lang="en-US" sz="1400" dirty="0"/>
                        <a:t> (PCL)</a:t>
                      </a:r>
                    </a:p>
                  </a:txBody>
                  <a:tcPr/>
                </a:tc>
                <a:tc>
                  <a:txBody>
                    <a:bodyPr/>
                    <a:lstStyle/>
                    <a:p>
                      <a:pPr lvl="0" algn="ctr">
                        <a:buNone/>
                      </a:pPr>
                      <a:r>
                        <a:rPr lang="en-US" sz="1400" b="0" i="0" u="none" strike="noStrike" noProof="0" dirty="0">
                          <a:solidFill>
                            <a:srgbClr val="000000"/>
                          </a:solidFill>
                          <a:latin typeface="Calibri"/>
                        </a:rPr>
                        <a:t>Hewlett-Packard has created several versions of a printer command language called PCL. Many modern printers understand PCL</a:t>
                      </a:r>
                      <a:endParaRPr lang="en-US" dirty="0"/>
                    </a:p>
                  </a:txBody>
                  <a:tcPr/>
                </a:tc>
                <a:extLst>
                  <a:ext uri="{0D108BD9-81ED-4DB2-BD59-A6C34878D82A}">
                    <a16:rowId xmlns:a16="http://schemas.microsoft.com/office/drawing/2014/main" val="2347234114"/>
                  </a:ext>
                </a:extLst>
              </a:tr>
              <a:tr h="370840">
                <a:tc>
                  <a:txBody>
                    <a:bodyPr/>
                    <a:lstStyle/>
                    <a:p>
                      <a:pPr algn="ctr"/>
                      <a:r>
                        <a:rPr lang="en-US" sz="1400" dirty="0"/>
                        <a:t>Postscript</a:t>
                      </a:r>
                    </a:p>
                  </a:txBody>
                  <a:tcPr/>
                </a:tc>
                <a:tc>
                  <a:txBody>
                    <a:bodyPr/>
                    <a:lstStyle/>
                    <a:p>
                      <a:pPr lvl="0" algn="ctr">
                        <a:buNone/>
                      </a:pPr>
                      <a:r>
                        <a:rPr lang="en-US" sz="1400" b="0" i="0" u="none" strike="noStrike" noProof="0" dirty="0">
                          <a:solidFill>
                            <a:srgbClr val="000000"/>
                          </a:solidFill>
                          <a:latin typeface="Calibri"/>
                        </a:rPr>
                        <a:t>Adobe created a printer language called PostScript that easily handles scaling of certain fonts and images. Printers that understand PostScript are usually more expensive than other printers</a:t>
                      </a:r>
                      <a:endParaRPr lang="en-US" dirty="0"/>
                    </a:p>
                  </a:txBody>
                  <a:tcPr/>
                </a:tc>
                <a:extLst>
                  <a:ext uri="{0D108BD9-81ED-4DB2-BD59-A6C34878D82A}">
                    <a16:rowId xmlns:a16="http://schemas.microsoft.com/office/drawing/2014/main" val="1305805065"/>
                  </a:ext>
                </a:extLst>
              </a:tr>
            </a:tbl>
          </a:graphicData>
        </a:graphic>
      </p:graphicFrame>
      <p:sp>
        <p:nvSpPr>
          <p:cNvPr id="5" name="TextBox 4">
            <a:extLst>
              <a:ext uri="{FF2B5EF4-FFF2-40B4-BE49-F238E27FC236}">
                <a16:creationId xmlns:a16="http://schemas.microsoft.com/office/drawing/2014/main" id="{1C08C207-A63D-4EB0-9415-674955D4B769}"/>
              </a:ext>
            </a:extLst>
          </p:cNvPr>
          <p:cNvSpPr txBox="1"/>
          <p:nvPr/>
        </p:nvSpPr>
        <p:spPr>
          <a:xfrm>
            <a:off x="1961216" y="2984687"/>
            <a:ext cx="8122023" cy="95410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cs typeface="Calibri"/>
              </a:rPr>
              <a:t>*PDF: Adobe created PDF as a successor to PostScript. PDF allows you to distribute documents on the web and have them displayed consistently in a wide variety of environments. Adobe has also provided Acrobat Reader free for multiple platforms and promoted PDF extensively, so it has become the de facto standard for page description languages</a:t>
            </a:r>
          </a:p>
        </p:txBody>
      </p:sp>
    </p:spTree>
    <p:extLst>
      <p:ext uri="{BB962C8B-B14F-4D97-AF65-F5344CB8AC3E}">
        <p14:creationId xmlns:p14="http://schemas.microsoft.com/office/powerpoint/2010/main" val="3090662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FEC2A4-A072-443C-9C84-891263199A25}"/>
              </a:ext>
            </a:extLst>
          </p:cNvPr>
          <p:cNvSpPr>
            <a:spLocks noGrp="1"/>
          </p:cNvSpPr>
          <p:nvPr>
            <p:ph type="title"/>
          </p:nvPr>
        </p:nvSpPr>
        <p:spPr>
          <a:xfrm>
            <a:off x="992206" y="1608667"/>
            <a:ext cx="2823275" cy="4501127"/>
          </a:xfrm>
        </p:spPr>
        <p:txBody>
          <a:bodyPr anchor="t">
            <a:normAutofit/>
          </a:bodyPr>
          <a:lstStyle/>
          <a:p>
            <a:pPr algn="r"/>
            <a:r>
              <a:rPr lang="en-US" sz="3200">
                <a:solidFill>
                  <a:srgbClr val="FFFFFF"/>
                </a:solidFill>
                <a:cs typeface="Calibri Light" panose="020F0302020204030204"/>
              </a:rPr>
              <a:t>Wireless Networking Architecture</a:t>
            </a:r>
          </a:p>
        </p:txBody>
      </p:sp>
      <p:sp>
        <p:nvSpPr>
          <p:cNvPr id="3" name="Content Placeholder 2">
            <a:extLst>
              <a:ext uri="{FF2B5EF4-FFF2-40B4-BE49-F238E27FC236}">
                <a16:creationId xmlns:a16="http://schemas.microsoft.com/office/drawing/2014/main" id="{CE0693FE-0930-4505-A299-775336F9DAA2}"/>
              </a:ext>
            </a:extLst>
          </p:cNvPr>
          <p:cNvSpPr>
            <a:spLocks noGrp="1"/>
          </p:cNvSpPr>
          <p:nvPr>
            <p:ph sz="half" idx="1"/>
          </p:nvPr>
        </p:nvSpPr>
        <p:spPr>
          <a:xfrm>
            <a:off x="4547698" y="1608667"/>
            <a:ext cx="3421958" cy="4501127"/>
          </a:xfrm>
        </p:spPr>
        <p:txBody>
          <a:bodyPr vert="horz" lIns="91440" tIns="45720" rIns="91440" bIns="45720" rtlCol="0">
            <a:normAutofit/>
          </a:bodyPr>
          <a:lstStyle/>
          <a:p>
            <a:pPr marL="514350" indent="-514350">
              <a:buAutoNum type="arabicPeriod"/>
            </a:pPr>
            <a:r>
              <a:rPr lang="en-US" sz="2000">
                <a:cs typeface="Calibri" panose="020F0502020204030204"/>
              </a:rPr>
              <a:t>Devices</a:t>
            </a:r>
          </a:p>
          <a:p>
            <a:pPr marL="514350" indent="-514350">
              <a:buAutoNum type="arabicPeriod"/>
            </a:pPr>
            <a:endParaRPr lang="en-US" sz="2000">
              <a:cs typeface="Calibri" panose="020F0502020204030204"/>
            </a:endParaRPr>
          </a:p>
          <a:p>
            <a:pPr marL="514350" indent="-514350">
              <a:buAutoNum type="arabicPeriod"/>
            </a:pPr>
            <a:r>
              <a:rPr lang="en-US" sz="2000">
                <a:cs typeface="Calibri" panose="020F0502020204030204"/>
              </a:rPr>
              <a:t>Network Interface Card (NIC)</a:t>
            </a:r>
          </a:p>
          <a:p>
            <a:pPr marL="514350" indent="-514350">
              <a:buAutoNum type="arabicPeriod"/>
            </a:pPr>
            <a:endParaRPr lang="en-US" sz="2000">
              <a:cs typeface="Calibri" panose="020F0502020204030204"/>
            </a:endParaRPr>
          </a:p>
          <a:p>
            <a:pPr marL="514350" indent="-514350">
              <a:buAutoNum type="arabicPeriod"/>
            </a:pPr>
            <a:r>
              <a:rPr lang="en-US" sz="2000">
                <a:cs typeface="Calibri" panose="020F0502020204030204"/>
              </a:rPr>
              <a:t>Wireless Access Point (WAP) / Bridge,Router</a:t>
            </a:r>
          </a:p>
        </p:txBody>
      </p:sp>
      <p:sp>
        <p:nvSpPr>
          <p:cNvPr id="4" name="Content Placeholder 3">
            <a:extLst>
              <a:ext uri="{FF2B5EF4-FFF2-40B4-BE49-F238E27FC236}">
                <a16:creationId xmlns:a16="http://schemas.microsoft.com/office/drawing/2014/main" id="{F359576A-7453-4D25-AD23-C95A9322A94E}"/>
              </a:ext>
            </a:extLst>
          </p:cNvPr>
          <p:cNvSpPr>
            <a:spLocks noGrp="1"/>
          </p:cNvSpPr>
          <p:nvPr>
            <p:ph sz="half" idx="2"/>
          </p:nvPr>
        </p:nvSpPr>
        <p:spPr>
          <a:xfrm>
            <a:off x="8289696" y="1608667"/>
            <a:ext cx="3421957" cy="4501127"/>
          </a:xfrm>
        </p:spPr>
        <p:txBody>
          <a:bodyPr vert="horz" lIns="91440" tIns="45720" rIns="91440" bIns="45720" rtlCol="0">
            <a:normAutofit/>
          </a:bodyPr>
          <a:lstStyle/>
          <a:p>
            <a:pPr marL="514350" indent="-514350">
              <a:buAutoNum type="arabicPeriod"/>
            </a:pPr>
            <a:r>
              <a:rPr lang="en-US" sz="1400">
                <a:cs typeface="Calibri" panose="020F0502020204030204"/>
              </a:rPr>
              <a:t>An STA (station) is any device that can use the 802.11 protocol to communicate on a wireless network</a:t>
            </a:r>
          </a:p>
          <a:p>
            <a:pPr marL="342900" indent="-342900">
              <a:buAutoNum type="arabicPeriod"/>
            </a:pPr>
            <a:r>
              <a:rPr lang="en-US" sz="1400">
                <a:cs typeface="Calibri" panose="020F0502020204030204"/>
              </a:rPr>
              <a:t>A wireless NIC for sending and receiving signals. Act as a modulator/demodulator (modem) and transceiver (transmitter/receiver)</a:t>
            </a:r>
          </a:p>
          <a:p>
            <a:pPr marL="342900" indent="-342900">
              <a:buAutoNum type="arabicPeriod"/>
            </a:pPr>
            <a:r>
              <a:rPr lang="en-US" sz="1400">
                <a:cs typeface="Calibri" panose="020F0502020204030204"/>
              </a:rPr>
              <a:t>It receives wireless signals from several nodes and retransmits them to the rest of the network. A wireless bridge connects two wireless APs into a single network or connects your wireless AP to a wired network</a:t>
            </a:r>
          </a:p>
          <a:p>
            <a:pPr marL="0" indent="0">
              <a:buNone/>
            </a:pPr>
            <a:endParaRPr lang="en-US" sz="1400">
              <a:cs typeface="Calibri" panose="020F0502020204030204"/>
            </a:endParaRPr>
          </a:p>
          <a:p>
            <a:pPr marL="0" indent="0">
              <a:buNone/>
            </a:pPr>
            <a:r>
              <a:rPr lang="en-US" sz="1400">
                <a:cs typeface="Calibri" panose="020F0502020204030204"/>
              </a:rPr>
              <a:t>Many wireless access points include ports (i.e., switches or routers) to connect the wireless network to the wired portion of the network.</a:t>
            </a:r>
            <a:endParaRPr lang="en-US" sz="1400"/>
          </a:p>
          <a:p>
            <a:pPr marL="342900" indent="-342900">
              <a:buAutoNum type="arabicPeriod"/>
            </a:pPr>
            <a:endParaRPr lang="en-US" sz="1400">
              <a:cs typeface="Calibri" panose="020F0502020204030204"/>
            </a:endParaRPr>
          </a:p>
          <a:p>
            <a:pPr marL="0" indent="0">
              <a:buNone/>
            </a:pPr>
            <a:endParaRPr lang="en-US" sz="1400">
              <a:cs typeface="Calibri" panose="020F0502020204030204"/>
            </a:endParaRPr>
          </a:p>
          <a:p>
            <a:pPr marL="514350" indent="-514350">
              <a:buAutoNum type="arabicPeriod"/>
            </a:pPr>
            <a:endParaRPr lang="en-US" sz="1400">
              <a:cs typeface="Calibri" panose="020F0502020204030204"/>
            </a:endParaRPr>
          </a:p>
        </p:txBody>
      </p:sp>
    </p:spTree>
    <p:extLst>
      <p:ext uri="{BB962C8B-B14F-4D97-AF65-F5344CB8AC3E}">
        <p14:creationId xmlns:p14="http://schemas.microsoft.com/office/powerpoint/2010/main" val="1867748874"/>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660FD42-B4CE-4305-9C51-7D6362E188E5}"/>
              </a:ext>
            </a:extLst>
          </p:cNvPr>
          <p:cNvSpPr txBox="1"/>
          <p:nvPr/>
        </p:nvSpPr>
        <p:spPr>
          <a:xfrm>
            <a:off x="640080" y="2074363"/>
            <a:ext cx="2752354" cy="2709275"/>
          </a:xfrm>
          <a:prstGeom prst="ellipse">
            <a:avLst/>
          </a:prstGeom>
          <a:solidFill>
            <a:srgbClr val="262626"/>
          </a:solidFill>
          <a:ln w="174625" cmpd="thinThick">
            <a:solidFill>
              <a:srgbClr val="262626"/>
            </a:solidFill>
          </a:ln>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a:lnSpc>
                <a:spcPct val="90000"/>
              </a:lnSpc>
              <a:spcBef>
                <a:spcPct val="0"/>
              </a:spcBef>
              <a:spcAft>
                <a:spcPts val="600"/>
              </a:spcAft>
            </a:pPr>
            <a:r>
              <a:rPr lang="en-US" sz="2600" kern="1200">
                <a:solidFill>
                  <a:srgbClr val="FFFFFF"/>
                </a:solidFill>
                <a:latin typeface="+mj-lt"/>
                <a:ea typeface="+mj-ea"/>
                <a:cs typeface="+mj-cs"/>
              </a:rPr>
              <a:t>Virtual Printing</a:t>
            </a:r>
          </a:p>
        </p:txBody>
      </p:sp>
      <p:graphicFrame>
        <p:nvGraphicFramePr>
          <p:cNvPr id="3" name="Table 3">
            <a:extLst>
              <a:ext uri="{FF2B5EF4-FFF2-40B4-BE49-F238E27FC236}">
                <a16:creationId xmlns:a16="http://schemas.microsoft.com/office/drawing/2014/main" id="{3C07EA9B-6279-4D04-9B4A-266F5970E803}"/>
              </a:ext>
            </a:extLst>
          </p:cNvPr>
          <p:cNvGraphicFramePr>
            <a:graphicFrameLocks noGrp="1"/>
          </p:cNvGraphicFramePr>
          <p:nvPr>
            <p:extLst>
              <p:ext uri="{D42A27DB-BD31-4B8C-83A1-F6EECF244321}">
                <p14:modId xmlns:p14="http://schemas.microsoft.com/office/powerpoint/2010/main" val="2219113124"/>
              </p:ext>
            </p:extLst>
          </p:nvPr>
        </p:nvGraphicFramePr>
        <p:xfrm>
          <a:off x="4038600" y="1084016"/>
          <a:ext cx="7188200" cy="4686581"/>
        </p:xfrm>
        <a:graphic>
          <a:graphicData uri="http://schemas.openxmlformats.org/drawingml/2006/table">
            <a:tbl>
              <a:tblPr firstRow="1" bandRow="1">
                <a:noFill/>
                <a:tableStyleId>{5C22544A-7EE6-4342-B048-85BDC9FD1C3A}</a:tableStyleId>
              </a:tblPr>
              <a:tblGrid>
                <a:gridCol w="3024865">
                  <a:extLst>
                    <a:ext uri="{9D8B030D-6E8A-4147-A177-3AD203B41FA5}">
                      <a16:colId xmlns:a16="http://schemas.microsoft.com/office/drawing/2014/main" val="1355697301"/>
                    </a:ext>
                  </a:extLst>
                </a:gridCol>
                <a:gridCol w="4163335">
                  <a:extLst>
                    <a:ext uri="{9D8B030D-6E8A-4147-A177-3AD203B41FA5}">
                      <a16:colId xmlns:a16="http://schemas.microsoft.com/office/drawing/2014/main" val="951029856"/>
                    </a:ext>
                  </a:extLst>
                </a:gridCol>
              </a:tblGrid>
              <a:tr h="586275">
                <a:tc>
                  <a:txBody>
                    <a:bodyPr/>
                    <a:lstStyle/>
                    <a:p>
                      <a:pPr algn="ctr"/>
                      <a:r>
                        <a:rPr lang="en-US" sz="2100" b="1">
                          <a:solidFill>
                            <a:schemeClr val="tx1">
                              <a:lumMod val="75000"/>
                              <a:lumOff val="25000"/>
                            </a:schemeClr>
                          </a:solidFill>
                        </a:rPr>
                        <a:t>Virtual Print Option</a:t>
                      </a:r>
                    </a:p>
                  </a:txBody>
                  <a:tcPr marL="217139" marR="162854" marT="108569" marB="108569">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pPr algn="ctr"/>
                      <a:r>
                        <a:rPr lang="en-US" sz="2100" b="1">
                          <a:solidFill>
                            <a:schemeClr val="tx1">
                              <a:lumMod val="75000"/>
                              <a:lumOff val="25000"/>
                            </a:schemeClr>
                          </a:solidFill>
                        </a:rPr>
                        <a:t>Description</a:t>
                      </a:r>
                    </a:p>
                  </a:txBody>
                  <a:tcPr marL="217139" marR="162854" marT="108569" marB="108569">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415595453"/>
                  </a:ext>
                </a:extLst>
              </a:tr>
              <a:tr h="1201502">
                <a:tc>
                  <a:txBody>
                    <a:bodyPr/>
                    <a:lstStyle/>
                    <a:p>
                      <a:pPr algn="ctr"/>
                      <a:r>
                        <a:rPr lang="en-US" sz="1500">
                          <a:solidFill>
                            <a:schemeClr val="tx1">
                              <a:lumMod val="75000"/>
                              <a:lumOff val="25000"/>
                            </a:schemeClr>
                          </a:solidFill>
                        </a:rPr>
                        <a:t>Print to File</a:t>
                      </a:r>
                    </a:p>
                  </a:txBody>
                  <a:tcPr marL="217139" marR="162854" marT="108569" marB="108569">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pPr lvl="0" algn="ctr">
                        <a:buNone/>
                      </a:pPr>
                      <a:r>
                        <a:rPr lang="en-US" sz="1500" b="0" i="0" u="none" strike="noStrike" noProof="0">
                          <a:solidFill>
                            <a:schemeClr val="tx1">
                              <a:lumMod val="75000"/>
                              <a:lumOff val="25000"/>
                            </a:schemeClr>
                          </a:solidFill>
                          <a:latin typeface="Calibri"/>
                        </a:rPr>
                        <a:t>If you use Print to File, Windows saves the formatting and layout information of your file so a printer can create the document without the program or computer that created it</a:t>
                      </a:r>
                      <a:endParaRPr lang="en-US" sz="1500">
                        <a:solidFill>
                          <a:schemeClr val="tx1">
                            <a:lumMod val="75000"/>
                            <a:lumOff val="25000"/>
                          </a:schemeClr>
                        </a:solidFill>
                      </a:endParaRPr>
                    </a:p>
                  </a:txBody>
                  <a:tcPr marL="217139" marR="162854" marT="108569" marB="108569">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803826660"/>
                  </a:ext>
                </a:extLst>
              </a:tr>
              <a:tr h="731034">
                <a:tc>
                  <a:txBody>
                    <a:bodyPr/>
                    <a:lstStyle/>
                    <a:p>
                      <a:pPr algn="ctr"/>
                      <a:r>
                        <a:rPr lang="en-US" sz="1500">
                          <a:solidFill>
                            <a:schemeClr val="tx1">
                              <a:lumMod val="75000"/>
                              <a:lumOff val="25000"/>
                            </a:schemeClr>
                          </a:solidFill>
                        </a:rPr>
                        <a:t>Print to PDF</a:t>
                      </a:r>
                    </a:p>
                  </a:txBody>
                  <a:tcPr marL="217139" marR="162854" marT="108569" marB="108569">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pPr lvl="0" algn="ctr">
                        <a:buNone/>
                      </a:pPr>
                      <a:r>
                        <a:rPr lang="en-US" sz="1500" b="0" i="0" u="none" strike="noStrike" noProof="0">
                          <a:solidFill>
                            <a:schemeClr val="tx1">
                              <a:lumMod val="75000"/>
                              <a:lumOff val="25000"/>
                            </a:schemeClr>
                          </a:solidFill>
                          <a:latin typeface="Calibri"/>
                        </a:rPr>
                        <a:t>Microsoft Print to PDF allows you to print your document to PDF format (Req. Acrobat)</a:t>
                      </a:r>
                      <a:endParaRPr lang="en-US" sz="1500">
                        <a:solidFill>
                          <a:schemeClr val="tx1">
                            <a:lumMod val="75000"/>
                            <a:lumOff val="25000"/>
                          </a:schemeClr>
                        </a:solidFill>
                      </a:endParaRPr>
                    </a:p>
                  </a:txBody>
                  <a:tcPr marL="217139" marR="162854" marT="108569" marB="108569">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94956902"/>
                  </a:ext>
                </a:extLst>
              </a:tr>
              <a:tr h="966268">
                <a:tc>
                  <a:txBody>
                    <a:bodyPr/>
                    <a:lstStyle/>
                    <a:p>
                      <a:pPr algn="ctr"/>
                      <a:r>
                        <a:rPr lang="en-US" sz="1500">
                          <a:solidFill>
                            <a:schemeClr val="tx1">
                              <a:lumMod val="75000"/>
                              <a:lumOff val="25000"/>
                            </a:schemeClr>
                          </a:solidFill>
                        </a:rPr>
                        <a:t>Print to XPS</a:t>
                      </a:r>
                    </a:p>
                  </a:txBody>
                  <a:tcPr marL="217139" marR="162854" marT="108569" marB="108569">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pPr lvl="0" algn="ctr">
                        <a:buNone/>
                      </a:pPr>
                      <a:r>
                        <a:rPr lang="en-US" sz="1500" b="0" i="0" u="none" strike="noStrike" noProof="0">
                          <a:solidFill>
                            <a:schemeClr val="tx1">
                              <a:lumMod val="75000"/>
                              <a:lumOff val="25000"/>
                            </a:schemeClr>
                          </a:solidFill>
                          <a:latin typeface="Calibri"/>
                        </a:rPr>
                        <a:t>Print to XPS allows you to create .</a:t>
                      </a:r>
                      <a:r>
                        <a:rPr lang="en-US" sz="1500" b="0" i="0" u="none" strike="noStrike" noProof="0" err="1">
                          <a:solidFill>
                            <a:schemeClr val="tx1">
                              <a:lumMod val="75000"/>
                              <a:lumOff val="25000"/>
                            </a:schemeClr>
                          </a:solidFill>
                          <a:latin typeface="Calibri"/>
                        </a:rPr>
                        <a:t>xps</a:t>
                      </a:r>
                      <a:r>
                        <a:rPr lang="en-US" sz="1500" b="0" i="0" u="none" strike="noStrike" noProof="0">
                          <a:solidFill>
                            <a:schemeClr val="tx1">
                              <a:lumMod val="75000"/>
                              <a:lumOff val="25000"/>
                            </a:schemeClr>
                          </a:solidFill>
                          <a:latin typeface="Calibri"/>
                        </a:rPr>
                        <a:t> files using any program that you can print from in Windows (default Windows printer)</a:t>
                      </a:r>
                      <a:endParaRPr lang="en-US" sz="1500">
                        <a:solidFill>
                          <a:schemeClr val="tx1">
                            <a:lumMod val="75000"/>
                            <a:lumOff val="25000"/>
                          </a:schemeClr>
                        </a:solidFill>
                      </a:endParaRPr>
                    </a:p>
                  </a:txBody>
                  <a:tcPr marL="217139" marR="162854" marT="108569" marB="108569">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630869938"/>
                  </a:ext>
                </a:extLst>
              </a:tr>
              <a:tr h="1201502">
                <a:tc>
                  <a:txBody>
                    <a:bodyPr/>
                    <a:lstStyle/>
                    <a:p>
                      <a:pPr algn="ctr"/>
                      <a:r>
                        <a:rPr lang="en-US" sz="1500">
                          <a:solidFill>
                            <a:schemeClr val="tx1">
                              <a:lumMod val="75000"/>
                              <a:lumOff val="25000"/>
                            </a:schemeClr>
                          </a:solidFill>
                        </a:rPr>
                        <a:t>Print to Image</a:t>
                      </a:r>
                    </a:p>
                  </a:txBody>
                  <a:tcPr marL="217139" marR="162854" marT="108569" marB="108569">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pPr lvl="0" algn="ctr">
                        <a:buNone/>
                      </a:pPr>
                      <a:r>
                        <a:rPr lang="en-US" sz="1500" b="0" i="0" u="none" strike="noStrike" noProof="0">
                          <a:solidFill>
                            <a:schemeClr val="tx1">
                              <a:lumMod val="75000"/>
                              <a:lumOff val="25000"/>
                            </a:schemeClr>
                          </a:solidFill>
                          <a:latin typeface="Calibri"/>
                        </a:rPr>
                        <a:t>Print to Image allows you to print any document into an image file that is independent of the application you use to view them</a:t>
                      </a:r>
                      <a:endParaRPr lang="en-US" sz="1500">
                        <a:solidFill>
                          <a:schemeClr val="tx1">
                            <a:lumMod val="75000"/>
                            <a:lumOff val="25000"/>
                          </a:schemeClr>
                        </a:solidFill>
                      </a:endParaRPr>
                    </a:p>
                  </a:txBody>
                  <a:tcPr marL="217139" marR="162854" marT="108569" marB="108569">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971637501"/>
                  </a:ext>
                </a:extLst>
              </a:tr>
            </a:tbl>
          </a:graphicData>
        </a:graphic>
      </p:graphicFrame>
    </p:spTree>
    <p:extLst>
      <p:ext uri="{BB962C8B-B14F-4D97-AF65-F5344CB8AC3E}">
        <p14:creationId xmlns:p14="http://schemas.microsoft.com/office/powerpoint/2010/main" val="459580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92A3D62-EE45-486B-BA90-245FF235EA61}"/>
              </a:ext>
            </a:extLst>
          </p:cNvPr>
          <p:cNvSpPr txBox="1"/>
          <p:nvPr/>
        </p:nvSpPr>
        <p:spPr>
          <a:xfrm>
            <a:off x="640080" y="2074363"/>
            <a:ext cx="3110942" cy="2709275"/>
          </a:xfrm>
          <a:prstGeom prst="ellipse">
            <a:avLst/>
          </a:prstGeom>
          <a:solidFill>
            <a:srgbClr val="262626"/>
          </a:solidFill>
          <a:ln w="174625" cmpd="thinThick">
            <a:solidFill>
              <a:srgbClr val="262626"/>
            </a:solidFill>
          </a:ln>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a:lnSpc>
                <a:spcPct val="90000"/>
              </a:lnSpc>
              <a:spcBef>
                <a:spcPct val="0"/>
              </a:spcBef>
              <a:spcAft>
                <a:spcPts val="600"/>
              </a:spcAft>
            </a:pPr>
            <a:r>
              <a:rPr lang="en-US" sz="2600" kern="1200">
                <a:solidFill>
                  <a:srgbClr val="FFFFFF"/>
                </a:solidFill>
                <a:latin typeface="+mj-lt"/>
                <a:ea typeface="+mj-ea"/>
                <a:cs typeface="+mj-cs"/>
              </a:rPr>
              <a:t>Network Printing Considerations</a:t>
            </a:r>
          </a:p>
        </p:txBody>
      </p:sp>
      <p:graphicFrame>
        <p:nvGraphicFramePr>
          <p:cNvPr id="3" name="Table 3">
            <a:extLst>
              <a:ext uri="{FF2B5EF4-FFF2-40B4-BE49-F238E27FC236}">
                <a16:creationId xmlns:a16="http://schemas.microsoft.com/office/drawing/2014/main" id="{3C55D386-029F-4044-8232-7A3F2CD289F1}"/>
              </a:ext>
            </a:extLst>
          </p:cNvPr>
          <p:cNvGraphicFramePr>
            <a:graphicFrameLocks noGrp="1"/>
          </p:cNvGraphicFramePr>
          <p:nvPr>
            <p:extLst>
              <p:ext uri="{D42A27DB-BD31-4B8C-83A1-F6EECF244321}">
                <p14:modId xmlns:p14="http://schemas.microsoft.com/office/powerpoint/2010/main" val="2730043181"/>
              </p:ext>
            </p:extLst>
          </p:nvPr>
        </p:nvGraphicFramePr>
        <p:xfrm>
          <a:off x="4228352" y="298823"/>
          <a:ext cx="6810381" cy="6275287"/>
        </p:xfrm>
        <a:graphic>
          <a:graphicData uri="http://schemas.openxmlformats.org/drawingml/2006/table">
            <a:tbl>
              <a:tblPr firstRow="1" bandRow="1">
                <a:tableStyleId>{5C22544A-7EE6-4342-B048-85BDC9FD1C3A}</a:tableStyleId>
              </a:tblPr>
              <a:tblGrid>
                <a:gridCol w="3374629">
                  <a:extLst>
                    <a:ext uri="{9D8B030D-6E8A-4147-A177-3AD203B41FA5}">
                      <a16:colId xmlns:a16="http://schemas.microsoft.com/office/drawing/2014/main" val="2495526933"/>
                    </a:ext>
                  </a:extLst>
                </a:gridCol>
                <a:gridCol w="3435752">
                  <a:extLst>
                    <a:ext uri="{9D8B030D-6E8A-4147-A177-3AD203B41FA5}">
                      <a16:colId xmlns:a16="http://schemas.microsoft.com/office/drawing/2014/main" val="599210609"/>
                    </a:ext>
                  </a:extLst>
                </a:gridCol>
              </a:tblGrid>
              <a:tr h="417795">
                <a:tc>
                  <a:txBody>
                    <a:bodyPr/>
                    <a:lstStyle/>
                    <a:p>
                      <a:pPr algn="ctr"/>
                      <a:r>
                        <a:rPr lang="en-US" sz="1500" dirty="0"/>
                        <a:t>Considerations</a:t>
                      </a:r>
                    </a:p>
                  </a:txBody>
                  <a:tcPr marL="75551" marR="75551" marT="37776" marB="37776"/>
                </a:tc>
                <a:tc>
                  <a:txBody>
                    <a:bodyPr/>
                    <a:lstStyle/>
                    <a:p>
                      <a:pPr algn="ctr"/>
                      <a:r>
                        <a:rPr lang="en-US" sz="1500" dirty="0"/>
                        <a:t>Description</a:t>
                      </a:r>
                    </a:p>
                  </a:txBody>
                  <a:tcPr marL="75551" marR="75551" marT="37776" marB="37776"/>
                </a:tc>
                <a:extLst>
                  <a:ext uri="{0D108BD9-81ED-4DB2-BD59-A6C34878D82A}">
                    <a16:rowId xmlns:a16="http://schemas.microsoft.com/office/drawing/2014/main" val="2359918738"/>
                  </a:ext>
                </a:extLst>
              </a:tr>
              <a:tr h="2381436">
                <a:tc>
                  <a:txBody>
                    <a:bodyPr/>
                    <a:lstStyle/>
                    <a:p>
                      <a:r>
                        <a:rPr lang="en-US" sz="1300" dirty="0"/>
                        <a:t>Connect the Printer to the Network</a:t>
                      </a:r>
                    </a:p>
                  </a:txBody>
                  <a:tcPr marL="75551" marR="75551" marT="37776" marB="37776"/>
                </a:tc>
                <a:tc>
                  <a:txBody>
                    <a:bodyPr/>
                    <a:lstStyle/>
                    <a:p>
                      <a:pPr lvl="0" algn="l">
                        <a:lnSpc>
                          <a:spcPct val="100000"/>
                        </a:lnSpc>
                        <a:spcBef>
                          <a:spcPts val="0"/>
                        </a:spcBef>
                        <a:spcAft>
                          <a:spcPts val="0"/>
                        </a:spcAft>
                        <a:buNone/>
                      </a:pPr>
                      <a:r>
                        <a:rPr lang="en-US" sz="900" b="0" i="0" u="none" strike="noStrike" noProof="0" dirty="0">
                          <a:solidFill>
                            <a:srgbClr val="000000"/>
                          </a:solidFill>
                          <a:latin typeface="Calibri"/>
                        </a:rPr>
                        <a:t>The printer must have a connection to the network (either wired or wireless). This can be done in one the following ways: </a:t>
                      </a:r>
                      <a:endParaRPr lang="en-US" sz="900"/>
                    </a:p>
                    <a:p>
                      <a:pPr marL="285750" lvl="0" indent="-285750" algn="l">
                        <a:lnSpc>
                          <a:spcPct val="100000"/>
                        </a:lnSpc>
                        <a:spcBef>
                          <a:spcPts val="0"/>
                        </a:spcBef>
                        <a:spcAft>
                          <a:spcPts val="0"/>
                        </a:spcAft>
                        <a:buFont typeface="Arial"/>
                        <a:buChar char="•"/>
                      </a:pPr>
                      <a:r>
                        <a:rPr lang="en-US" sz="900" b="0" i="0" u="none" strike="noStrike" noProof="0" dirty="0">
                          <a:solidFill>
                            <a:srgbClr val="000000"/>
                          </a:solidFill>
                          <a:latin typeface="Calibri"/>
                        </a:rPr>
                        <a:t>Install a network interface card in the printer.</a:t>
                      </a:r>
                      <a:endParaRPr lang="en-US" sz="900"/>
                    </a:p>
                    <a:p>
                      <a:pPr marL="285750" lvl="0" indent="-285750" algn="l">
                        <a:lnSpc>
                          <a:spcPct val="100000"/>
                        </a:lnSpc>
                        <a:spcBef>
                          <a:spcPts val="0"/>
                        </a:spcBef>
                        <a:spcAft>
                          <a:spcPts val="0"/>
                        </a:spcAft>
                        <a:buFont typeface="Arial"/>
                        <a:buChar char="•"/>
                      </a:pPr>
                      <a:r>
                        <a:rPr lang="en-US" sz="900" b="0" i="0" u="none" strike="noStrike" noProof="0" dirty="0">
                          <a:solidFill>
                            <a:srgbClr val="000000"/>
                          </a:solidFill>
                          <a:latin typeface="Calibri"/>
                        </a:rPr>
                        <a:t>Connect the printer to a workstation or server that is connected to the network. The printer is </a:t>
                      </a:r>
                      <a:r>
                        <a:rPr lang="en-US" sz="900" b="0" i="1" u="none" strike="noStrike" noProof="0" dirty="0">
                          <a:solidFill>
                            <a:srgbClr val="000000"/>
                          </a:solidFill>
                          <a:latin typeface="Calibri"/>
                        </a:rPr>
                        <a:t>shared</a:t>
                      </a:r>
                      <a:r>
                        <a:rPr lang="en-US" sz="900" b="0" i="0" u="none" strike="noStrike" noProof="0" dirty="0">
                          <a:solidFill>
                            <a:srgbClr val="000000"/>
                          </a:solidFill>
                          <a:latin typeface="Calibri"/>
                        </a:rPr>
                        <a:t> to make it available to other computers.</a:t>
                      </a:r>
                      <a:endParaRPr lang="en-US" sz="900"/>
                    </a:p>
                    <a:p>
                      <a:pPr marL="285750" lvl="0" indent="-285750" algn="l">
                        <a:lnSpc>
                          <a:spcPct val="100000"/>
                        </a:lnSpc>
                        <a:spcBef>
                          <a:spcPts val="0"/>
                        </a:spcBef>
                        <a:spcAft>
                          <a:spcPts val="0"/>
                        </a:spcAft>
                        <a:buFont typeface="Arial"/>
                        <a:buChar char="•"/>
                      </a:pPr>
                      <a:r>
                        <a:rPr lang="en-US" sz="900" b="0" i="0" u="none" strike="noStrike" noProof="0" dirty="0">
                          <a:solidFill>
                            <a:srgbClr val="000000"/>
                          </a:solidFill>
                          <a:latin typeface="Calibri"/>
                        </a:rPr>
                        <a:t>Connect the printer to a special print server that has a network connection.</a:t>
                      </a:r>
                      <a:endParaRPr lang="en-US" sz="900"/>
                    </a:p>
                    <a:p>
                      <a:pPr marL="285750" lvl="0" indent="-285750" algn="l">
                        <a:lnSpc>
                          <a:spcPct val="100000"/>
                        </a:lnSpc>
                        <a:spcBef>
                          <a:spcPts val="0"/>
                        </a:spcBef>
                        <a:spcAft>
                          <a:spcPts val="0"/>
                        </a:spcAft>
                        <a:buFont typeface="Arial"/>
                        <a:buChar char="•"/>
                      </a:pPr>
                      <a:r>
                        <a:rPr lang="en-US" sz="900" b="0" i="0" u="none" strike="noStrike" noProof="0" dirty="0">
                          <a:solidFill>
                            <a:srgbClr val="000000"/>
                          </a:solidFill>
                          <a:latin typeface="Calibri"/>
                        </a:rPr>
                        <a:t>Use Bonjour networking technology service to allow you to share a printer on your local area network.</a:t>
                      </a:r>
                      <a:endParaRPr lang="en-US" sz="900"/>
                    </a:p>
                    <a:p>
                      <a:pPr marL="285750" lvl="0" indent="-285750" algn="l">
                        <a:lnSpc>
                          <a:spcPct val="100000"/>
                        </a:lnSpc>
                        <a:spcBef>
                          <a:spcPts val="0"/>
                        </a:spcBef>
                        <a:spcAft>
                          <a:spcPts val="0"/>
                        </a:spcAft>
                        <a:buFont typeface="Arial"/>
                        <a:buChar char="•"/>
                      </a:pPr>
                      <a:r>
                        <a:rPr lang="en-US" sz="900" b="0" i="0" u="none" strike="noStrike" noProof="0" dirty="0">
                          <a:solidFill>
                            <a:srgbClr val="000000"/>
                          </a:solidFill>
                          <a:latin typeface="Calibri"/>
                        </a:rPr>
                        <a:t>Use </a:t>
                      </a:r>
                      <a:r>
                        <a:rPr lang="en-US" sz="900" b="0" i="0" u="none" strike="noStrike" noProof="0" dirty="0" err="1">
                          <a:solidFill>
                            <a:srgbClr val="000000"/>
                          </a:solidFill>
                          <a:latin typeface="Calibri"/>
                        </a:rPr>
                        <a:t>AirPrint</a:t>
                      </a:r>
                      <a:r>
                        <a:rPr lang="en-US" sz="900" b="0" i="0" u="none" strike="noStrike" noProof="0" dirty="0">
                          <a:solidFill>
                            <a:srgbClr val="000000"/>
                          </a:solidFill>
                          <a:latin typeface="Calibri"/>
                        </a:rPr>
                        <a:t> to enable wireless printing capability on Apple iOS devices.</a:t>
                      </a:r>
                      <a:endParaRPr lang="en-US" sz="900"/>
                    </a:p>
                    <a:p>
                      <a:pPr marL="285750" lvl="0" indent="-285750" algn="l">
                        <a:lnSpc>
                          <a:spcPct val="100000"/>
                        </a:lnSpc>
                        <a:spcBef>
                          <a:spcPts val="0"/>
                        </a:spcBef>
                        <a:spcAft>
                          <a:spcPts val="0"/>
                        </a:spcAft>
                        <a:buFont typeface="Arial"/>
                        <a:buChar char="•"/>
                      </a:pPr>
                      <a:r>
                        <a:rPr lang="en-US" sz="900" b="0" i="0" u="none" strike="noStrike" noProof="0" dirty="0">
                          <a:solidFill>
                            <a:srgbClr val="000000"/>
                          </a:solidFill>
                          <a:latin typeface="Calibri"/>
                        </a:rPr>
                        <a:t>Use Google Cloud Print to wirelessly send jobs from internet-connected devices to a remote printer.</a:t>
                      </a:r>
                      <a:endParaRPr lang="en-US" sz="900"/>
                    </a:p>
                    <a:p>
                      <a:pPr lvl="0">
                        <a:buNone/>
                      </a:pPr>
                      <a:r>
                        <a:rPr lang="en-US" sz="900" b="0" i="0" u="none" strike="noStrike" noProof="0" dirty="0">
                          <a:solidFill>
                            <a:srgbClr val="000000"/>
                          </a:solidFill>
                          <a:latin typeface="Calibri"/>
                        </a:rPr>
                        <a:t>If the printer itself does not have a network connection, use the USB port to connect the printer to another device</a:t>
                      </a:r>
                      <a:endParaRPr lang="en-US" sz="900"/>
                    </a:p>
                  </a:txBody>
                  <a:tcPr marL="75551" marR="75551" marT="37776" marB="37776"/>
                </a:tc>
                <a:extLst>
                  <a:ext uri="{0D108BD9-81ED-4DB2-BD59-A6C34878D82A}">
                    <a16:rowId xmlns:a16="http://schemas.microsoft.com/office/drawing/2014/main" val="3833236795"/>
                  </a:ext>
                </a:extLst>
              </a:tr>
              <a:tr h="2055554">
                <a:tc>
                  <a:txBody>
                    <a:bodyPr/>
                    <a:lstStyle/>
                    <a:p>
                      <a:r>
                        <a:rPr lang="en-US" sz="1300" dirty="0"/>
                        <a:t>Use a Print Server</a:t>
                      </a:r>
                    </a:p>
                  </a:txBody>
                  <a:tcPr marL="75551" marR="75551" marT="37776" marB="37776"/>
                </a:tc>
                <a:tc>
                  <a:txBody>
                    <a:bodyPr/>
                    <a:lstStyle/>
                    <a:p>
                      <a:pPr lvl="0" algn="l">
                        <a:lnSpc>
                          <a:spcPct val="100000"/>
                        </a:lnSpc>
                        <a:spcBef>
                          <a:spcPts val="0"/>
                        </a:spcBef>
                        <a:spcAft>
                          <a:spcPts val="0"/>
                        </a:spcAft>
                        <a:buNone/>
                      </a:pPr>
                      <a:r>
                        <a:rPr lang="en-US" sz="900" b="0" i="0" u="none" strike="noStrike" noProof="0" dirty="0">
                          <a:solidFill>
                            <a:srgbClr val="000000"/>
                          </a:solidFill>
                          <a:latin typeface="Calibri"/>
                        </a:rPr>
                        <a:t>The print server manages the flow of documents sent to the printer. Using a print server lets you customize when and how documents print. The print server can be any one of the following devices: </a:t>
                      </a:r>
                      <a:endParaRPr lang="en-US" sz="900"/>
                    </a:p>
                    <a:p>
                      <a:pPr marL="285750" lvl="0" indent="-285750" algn="l">
                        <a:lnSpc>
                          <a:spcPct val="100000"/>
                        </a:lnSpc>
                        <a:spcBef>
                          <a:spcPts val="0"/>
                        </a:spcBef>
                        <a:spcAft>
                          <a:spcPts val="0"/>
                        </a:spcAft>
                        <a:buFont typeface="Arial"/>
                        <a:buChar char="•"/>
                      </a:pPr>
                      <a:r>
                        <a:rPr lang="en-US" sz="900" b="0" i="0" u="none" strike="noStrike" noProof="0" dirty="0">
                          <a:solidFill>
                            <a:srgbClr val="000000"/>
                          </a:solidFill>
                          <a:latin typeface="Calibri"/>
                        </a:rPr>
                        <a:t>An internal print server is inside the printer itself. You use special management software to connect to the print server and manage print jobs.</a:t>
                      </a:r>
                      <a:endParaRPr lang="en-US" sz="900"/>
                    </a:p>
                    <a:p>
                      <a:pPr marL="285750" lvl="0" indent="-285750" algn="l">
                        <a:lnSpc>
                          <a:spcPct val="100000"/>
                        </a:lnSpc>
                        <a:spcBef>
                          <a:spcPts val="0"/>
                        </a:spcBef>
                        <a:spcAft>
                          <a:spcPts val="0"/>
                        </a:spcAft>
                        <a:buFont typeface="Arial"/>
                        <a:buChar char="•"/>
                      </a:pPr>
                      <a:r>
                        <a:rPr lang="en-US" sz="900" b="0" i="0" u="none" strike="noStrike" noProof="0" dirty="0">
                          <a:solidFill>
                            <a:srgbClr val="000000"/>
                          </a:solidFill>
                          <a:latin typeface="Calibri"/>
                        </a:rPr>
                        <a:t>You can configure a computer (either a server or a workstation) to perform print server functions. The computer can fill other roles on the network in addition to being the print server. Most operating systems include print server software.</a:t>
                      </a:r>
                      <a:endParaRPr lang="en-US" sz="900"/>
                    </a:p>
                    <a:p>
                      <a:pPr lvl="0">
                        <a:buNone/>
                      </a:pPr>
                      <a:r>
                        <a:rPr lang="en-US" sz="900" b="0" i="0" u="none" strike="noStrike" noProof="0" dirty="0">
                          <a:solidFill>
                            <a:srgbClr val="000000"/>
                          </a:solidFill>
                          <a:latin typeface="Calibri"/>
                        </a:rPr>
                        <a:t>You can purchase an external print server. This device is used only as a print server, although many print servers can manage multiple printers</a:t>
                      </a:r>
                      <a:endParaRPr lang="en-US" sz="900"/>
                    </a:p>
                  </a:txBody>
                  <a:tcPr marL="75551" marR="75551" marT="37776" marB="37776"/>
                </a:tc>
                <a:extLst>
                  <a:ext uri="{0D108BD9-81ED-4DB2-BD59-A6C34878D82A}">
                    <a16:rowId xmlns:a16="http://schemas.microsoft.com/office/drawing/2014/main" val="1176438717"/>
                  </a:ext>
                </a:extLst>
              </a:tr>
              <a:tr h="1420502">
                <a:tc>
                  <a:txBody>
                    <a:bodyPr/>
                    <a:lstStyle/>
                    <a:p>
                      <a:r>
                        <a:rPr lang="en-US" sz="1300" dirty="0"/>
                        <a:t>Install the Printer Drivers</a:t>
                      </a:r>
                    </a:p>
                  </a:txBody>
                  <a:tcPr marL="75551" marR="75551" marT="37776" marB="37776"/>
                </a:tc>
                <a:tc>
                  <a:txBody>
                    <a:bodyPr/>
                    <a:lstStyle/>
                    <a:p>
                      <a:pPr lvl="0" algn="l">
                        <a:lnSpc>
                          <a:spcPct val="100000"/>
                        </a:lnSpc>
                        <a:spcBef>
                          <a:spcPts val="0"/>
                        </a:spcBef>
                        <a:spcAft>
                          <a:spcPts val="0"/>
                        </a:spcAft>
                        <a:buNone/>
                      </a:pPr>
                      <a:r>
                        <a:rPr lang="en-US" sz="900" b="0" i="0" u="none" strike="noStrike" noProof="0" dirty="0">
                          <a:solidFill>
                            <a:srgbClr val="000000"/>
                          </a:solidFill>
                          <a:latin typeface="Calibri"/>
                        </a:rPr>
                        <a:t>Each network host that wants to use the printer must have the corresponding printer driver installed. When you share a printer in Windows, the current printer driver is automatically delivered to clients that connect to the shared printer. If the client computers run a different version of Windows, you can add the necessary printer drivers to the printer object. </a:t>
                      </a:r>
                      <a:endParaRPr lang="en-US" sz="900"/>
                    </a:p>
                    <a:p>
                      <a:pPr lvl="0" algn="l">
                        <a:lnSpc>
                          <a:spcPct val="100000"/>
                        </a:lnSpc>
                        <a:spcBef>
                          <a:spcPts val="0"/>
                        </a:spcBef>
                        <a:spcAft>
                          <a:spcPts val="0"/>
                        </a:spcAft>
                        <a:buNone/>
                      </a:pPr>
                      <a:r>
                        <a:rPr lang="en-US" sz="900" b="0" i="0" u="none" strike="noStrike" noProof="0" dirty="0">
                          <a:solidFill>
                            <a:srgbClr val="000000"/>
                          </a:solidFill>
                          <a:latin typeface="Calibri"/>
                        </a:rPr>
                        <a:t>To add drivers for network users: </a:t>
                      </a:r>
                      <a:endParaRPr lang="en-US" sz="900"/>
                    </a:p>
                    <a:p>
                      <a:pPr marL="285750" lvl="0" indent="-285750" algn="l">
                        <a:lnSpc>
                          <a:spcPct val="100000"/>
                        </a:lnSpc>
                        <a:spcBef>
                          <a:spcPts val="0"/>
                        </a:spcBef>
                        <a:spcAft>
                          <a:spcPts val="0"/>
                        </a:spcAft>
                        <a:buFont typeface="Arial"/>
                        <a:buChar char="•"/>
                      </a:pPr>
                      <a:r>
                        <a:rPr lang="en-US" sz="900" b="0" i="0" u="none" strike="noStrike" noProof="0" dirty="0">
                          <a:solidFill>
                            <a:srgbClr val="000000"/>
                          </a:solidFill>
                          <a:latin typeface="Calibri"/>
                        </a:rPr>
                        <a:t>Edit the printer properties and use the Advanced tab</a:t>
                      </a:r>
                      <a:endParaRPr lang="en-US" sz="900"/>
                    </a:p>
                    <a:p>
                      <a:pPr marL="171450" lvl="0" indent="-171450">
                        <a:buFont typeface="Arial"/>
                        <a:buChar char="•"/>
                      </a:pPr>
                      <a:r>
                        <a:rPr lang="en-US" sz="900" b="0" i="0" u="none" strike="noStrike" noProof="0" dirty="0">
                          <a:solidFill>
                            <a:srgbClr val="000000"/>
                          </a:solidFill>
                          <a:latin typeface="Calibri"/>
                        </a:rPr>
                        <a:t>Edit the print server properties and use the Sharing tab</a:t>
                      </a:r>
                      <a:endParaRPr lang="en-US" sz="900"/>
                    </a:p>
                  </a:txBody>
                  <a:tcPr marL="75551" marR="75551" marT="37776" marB="37776"/>
                </a:tc>
                <a:extLst>
                  <a:ext uri="{0D108BD9-81ED-4DB2-BD59-A6C34878D82A}">
                    <a16:rowId xmlns:a16="http://schemas.microsoft.com/office/drawing/2014/main" val="1572590842"/>
                  </a:ext>
                </a:extLst>
              </a:tr>
            </a:tbl>
          </a:graphicData>
        </a:graphic>
      </p:graphicFrame>
    </p:spTree>
    <p:extLst>
      <p:ext uri="{BB962C8B-B14F-4D97-AF65-F5344CB8AC3E}">
        <p14:creationId xmlns:p14="http://schemas.microsoft.com/office/powerpoint/2010/main" val="3254864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185EB8-1925-4047-90FB-1778021585ED}"/>
              </a:ext>
            </a:extLst>
          </p:cNvPr>
          <p:cNvSpPr txBox="1"/>
          <p:nvPr/>
        </p:nvSpPr>
        <p:spPr>
          <a:xfrm>
            <a:off x="4821518" y="2988"/>
            <a:ext cx="3086847"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Managing Printing in Windows</a:t>
            </a:r>
          </a:p>
        </p:txBody>
      </p:sp>
      <p:graphicFrame>
        <p:nvGraphicFramePr>
          <p:cNvPr id="4" name="Table 3">
            <a:extLst>
              <a:ext uri="{FF2B5EF4-FFF2-40B4-BE49-F238E27FC236}">
                <a16:creationId xmlns:a16="http://schemas.microsoft.com/office/drawing/2014/main" id="{07FC0629-1D16-4BAD-A313-B037033D62AD}"/>
              </a:ext>
            </a:extLst>
          </p:cNvPr>
          <p:cNvGraphicFramePr>
            <a:graphicFrameLocks noGrp="1"/>
          </p:cNvGraphicFramePr>
          <p:nvPr>
            <p:extLst>
              <p:ext uri="{D42A27DB-BD31-4B8C-83A1-F6EECF244321}">
                <p14:modId xmlns:p14="http://schemas.microsoft.com/office/powerpoint/2010/main" val="1478788648"/>
              </p:ext>
            </p:extLst>
          </p:nvPr>
        </p:nvGraphicFramePr>
        <p:xfrm>
          <a:off x="306658" y="399585"/>
          <a:ext cx="11763010" cy="2240280"/>
        </p:xfrm>
        <a:graphic>
          <a:graphicData uri="http://schemas.openxmlformats.org/drawingml/2006/table">
            <a:tbl>
              <a:tblPr firstRow="1" firstCol="1" bandRow="1">
                <a:tableStyleId>{5C22544A-7EE6-4342-B048-85BDC9FD1C3A}</a:tableStyleId>
              </a:tblPr>
              <a:tblGrid>
                <a:gridCol w="5881505">
                  <a:extLst>
                    <a:ext uri="{9D8B030D-6E8A-4147-A177-3AD203B41FA5}">
                      <a16:colId xmlns:a16="http://schemas.microsoft.com/office/drawing/2014/main" val="4008200353"/>
                    </a:ext>
                  </a:extLst>
                </a:gridCol>
                <a:gridCol w="5881505">
                  <a:extLst>
                    <a:ext uri="{9D8B030D-6E8A-4147-A177-3AD203B41FA5}">
                      <a16:colId xmlns:a16="http://schemas.microsoft.com/office/drawing/2014/main" val="3379014465"/>
                    </a:ext>
                  </a:extLst>
                </a:gridCol>
              </a:tblGrid>
              <a:tr h="0">
                <a:tc>
                  <a:txBody>
                    <a:bodyPr/>
                    <a:lstStyle/>
                    <a:p>
                      <a:pPr algn="ctr">
                        <a:spcAft>
                          <a:spcPts val="0"/>
                        </a:spcAft>
                      </a:pPr>
                      <a:r>
                        <a:rPr lang="en-US" sz="1050" dirty="0">
                          <a:effectLst/>
                        </a:rPr>
                        <a:t>Printer Properties</a:t>
                      </a:r>
                      <a:endParaRPr lang="en-US" dirty="0">
                        <a:effectLst/>
                      </a:endParaRPr>
                    </a:p>
                  </a:txBody>
                  <a:tcPr marL="68580" marR="68580" marT="0" marB="0"/>
                </a:tc>
                <a:tc>
                  <a:txBody>
                    <a:bodyPr/>
                    <a:lstStyle/>
                    <a:p>
                      <a:pPr marL="171450" indent="-171450">
                        <a:spcAft>
                          <a:spcPts val="0"/>
                        </a:spcAft>
                        <a:buFont typeface="Arial"/>
                        <a:buChar char="•"/>
                      </a:pPr>
                      <a:r>
                        <a:rPr lang="en-US" sz="1050" dirty="0">
                          <a:effectLst/>
                        </a:rPr>
                        <a:t>Edit the properties of the printer object in order to:</a:t>
                      </a:r>
                      <a:endParaRPr lang="en-US" dirty="0">
                        <a:effectLst/>
                      </a:endParaRPr>
                    </a:p>
                    <a:p>
                      <a:pPr marL="342900" lvl="0" indent="-342900">
                        <a:spcAft>
                          <a:spcPts val="0"/>
                        </a:spcAft>
                        <a:buFont typeface="Arial"/>
                        <a:buChar char="•"/>
                      </a:pPr>
                      <a:r>
                        <a:rPr lang="en-US" sz="1050" dirty="0">
                          <a:effectLst/>
                        </a:rPr>
                        <a:t>Print a test page</a:t>
                      </a:r>
                      <a:endParaRPr lang="en-US" dirty="0">
                        <a:effectLst/>
                      </a:endParaRPr>
                    </a:p>
                    <a:p>
                      <a:pPr marL="342900" lvl="0" indent="-342900">
                        <a:spcAft>
                          <a:spcPts val="0"/>
                        </a:spcAft>
                        <a:buFont typeface="Arial"/>
                        <a:buChar char="•"/>
                      </a:pPr>
                      <a:r>
                        <a:rPr lang="en-US" sz="1050" dirty="0">
                          <a:effectLst/>
                        </a:rPr>
                        <a:t>Share the printer</a:t>
                      </a:r>
                      <a:endParaRPr lang="en-US" dirty="0">
                        <a:effectLst/>
                      </a:endParaRPr>
                    </a:p>
                    <a:p>
                      <a:pPr marL="342900" lvl="0" indent="-342900">
                        <a:spcAft>
                          <a:spcPts val="0"/>
                        </a:spcAft>
                        <a:buFont typeface="Arial"/>
                        <a:buChar char="•"/>
                      </a:pPr>
                      <a:r>
                        <a:rPr lang="en-US" sz="1050" dirty="0">
                          <a:effectLst/>
                        </a:rPr>
                        <a:t>Change the driver used by the printer object</a:t>
                      </a:r>
                      <a:endParaRPr lang="en-US" dirty="0">
                        <a:effectLst/>
                      </a:endParaRPr>
                    </a:p>
                    <a:p>
                      <a:pPr marL="342900" lvl="0" indent="-342900">
                        <a:spcAft>
                          <a:spcPts val="0"/>
                        </a:spcAft>
                        <a:buFont typeface="Arial"/>
                        <a:buChar char="•"/>
                      </a:pPr>
                      <a:r>
                        <a:rPr lang="en-US" sz="1050" dirty="0">
                          <a:effectLst/>
                        </a:rPr>
                        <a:t>Add drivers for network users</a:t>
                      </a:r>
                      <a:endParaRPr lang="en-US" dirty="0">
                        <a:effectLst/>
                      </a:endParaRPr>
                    </a:p>
                    <a:p>
                      <a:pPr marL="342900" lvl="0" indent="-342900">
                        <a:spcAft>
                          <a:spcPts val="0"/>
                        </a:spcAft>
                        <a:buFont typeface="Arial"/>
                        <a:buChar char="•"/>
                      </a:pPr>
                      <a:r>
                        <a:rPr lang="en-US" sz="1050" dirty="0">
                          <a:effectLst/>
                        </a:rPr>
                        <a:t>Change the port used by the printer</a:t>
                      </a:r>
                      <a:endParaRPr lang="en-US" dirty="0">
                        <a:effectLst/>
                      </a:endParaRPr>
                    </a:p>
                    <a:p>
                      <a:pPr marL="342900" lvl="0" indent="-342900">
                        <a:spcAft>
                          <a:spcPts val="0"/>
                        </a:spcAft>
                        <a:buFont typeface="Arial"/>
                        <a:buChar char="•"/>
                      </a:pPr>
                      <a:r>
                        <a:rPr lang="en-US" sz="1050" dirty="0">
                          <a:effectLst/>
                        </a:rPr>
                        <a:t>Match the colors on the screen to the colors that are printed by loading color management profiles</a:t>
                      </a:r>
                      <a:endParaRPr lang="en-US" dirty="0">
                        <a:effectLst/>
                      </a:endParaRPr>
                    </a:p>
                    <a:p>
                      <a:pPr marL="342900" lvl="0" indent="-342900">
                        <a:spcAft>
                          <a:spcPts val="0"/>
                        </a:spcAft>
                        <a:buFont typeface="Arial"/>
                        <a:buChar char="•"/>
                      </a:pPr>
                      <a:r>
                        <a:rPr lang="en-US" sz="1050" dirty="0">
                          <a:effectLst/>
                        </a:rPr>
                        <a:t>Assign permissions to control what users can do</a:t>
                      </a:r>
                      <a:endParaRPr lang="en-US" dirty="0">
                        <a:effectLst/>
                      </a:endParaRPr>
                    </a:p>
                    <a:p>
                      <a:pPr marL="342900" lvl="0" indent="-342900">
                        <a:spcAft>
                          <a:spcPts val="0"/>
                        </a:spcAft>
                        <a:buFont typeface="Arial"/>
                        <a:buChar char="•"/>
                      </a:pPr>
                      <a:r>
                        <a:rPr lang="en-US" sz="1050" dirty="0">
                          <a:effectLst/>
                        </a:rPr>
                        <a:t>Configure a time range during which the printer will be available</a:t>
                      </a:r>
                      <a:endParaRPr lang="en-US" dirty="0">
                        <a:effectLst/>
                      </a:endParaRPr>
                    </a:p>
                    <a:p>
                      <a:pPr marL="342900" lvl="0" indent="-342900">
                        <a:spcAft>
                          <a:spcPts val="0"/>
                        </a:spcAft>
                        <a:buFont typeface="Arial"/>
                        <a:buChar char="•"/>
                      </a:pPr>
                      <a:r>
                        <a:rPr lang="en-US" sz="1050" dirty="0">
                          <a:effectLst/>
                        </a:rPr>
                        <a:t>Configure custom settings for the specific print device</a:t>
                      </a:r>
                      <a:endParaRPr lang="en-US" dirty="0">
                        <a:effectLst/>
                      </a:endParaRPr>
                    </a:p>
                    <a:p>
                      <a:pPr marL="171450" indent="-171450">
                        <a:spcAft>
                          <a:spcPts val="0"/>
                        </a:spcAft>
                        <a:buFont typeface="Arial"/>
                        <a:buChar char="•"/>
                      </a:pPr>
                      <a:r>
                        <a:rPr lang="en-US" sz="1050" dirty="0">
                          <a:effectLst/>
                        </a:rPr>
                        <a:t>Users with the Print permission can print using the printer; users with the Manage printers permission can edit the printer properties and pause the printer, but cannot manage any documents waiting to be printed.</a:t>
                      </a:r>
                      <a:endParaRPr lang="en-US" dirty="0">
                        <a:effectLst/>
                      </a:endParaRPr>
                    </a:p>
                  </a:txBody>
                  <a:tcPr marL="68580" marR="68580" marT="0" marB="0"/>
                </a:tc>
                <a:extLst>
                  <a:ext uri="{0D108BD9-81ED-4DB2-BD59-A6C34878D82A}">
                    <a16:rowId xmlns:a16="http://schemas.microsoft.com/office/drawing/2014/main" val="3266259729"/>
                  </a:ext>
                </a:extLst>
              </a:tr>
            </a:tbl>
          </a:graphicData>
        </a:graphic>
      </p:graphicFrame>
      <p:graphicFrame>
        <p:nvGraphicFramePr>
          <p:cNvPr id="6" name="Table 5">
            <a:extLst>
              <a:ext uri="{FF2B5EF4-FFF2-40B4-BE49-F238E27FC236}">
                <a16:creationId xmlns:a16="http://schemas.microsoft.com/office/drawing/2014/main" id="{4488CFF1-3DE4-4036-96DD-472B42B1B180}"/>
              </a:ext>
            </a:extLst>
          </p:cNvPr>
          <p:cNvGraphicFramePr>
            <a:graphicFrameLocks noGrp="1"/>
          </p:cNvGraphicFramePr>
          <p:nvPr>
            <p:extLst>
              <p:ext uri="{D42A27DB-BD31-4B8C-83A1-F6EECF244321}">
                <p14:modId xmlns:p14="http://schemas.microsoft.com/office/powerpoint/2010/main" val="3312886423"/>
              </p:ext>
            </p:extLst>
          </p:nvPr>
        </p:nvGraphicFramePr>
        <p:xfrm>
          <a:off x="278780" y="2648414"/>
          <a:ext cx="11769154" cy="1120140"/>
        </p:xfrm>
        <a:graphic>
          <a:graphicData uri="http://schemas.openxmlformats.org/drawingml/2006/table">
            <a:tbl>
              <a:tblPr firstRow="1" firstCol="1" bandRow="1">
                <a:tableStyleId>{5C22544A-7EE6-4342-B048-85BDC9FD1C3A}</a:tableStyleId>
              </a:tblPr>
              <a:tblGrid>
                <a:gridCol w="5884577">
                  <a:extLst>
                    <a:ext uri="{9D8B030D-6E8A-4147-A177-3AD203B41FA5}">
                      <a16:colId xmlns:a16="http://schemas.microsoft.com/office/drawing/2014/main" val="2973883937"/>
                    </a:ext>
                  </a:extLst>
                </a:gridCol>
                <a:gridCol w="5884577">
                  <a:extLst>
                    <a:ext uri="{9D8B030D-6E8A-4147-A177-3AD203B41FA5}">
                      <a16:colId xmlns:a16="http://schemas.microsoft.com/office/drawing/2014/main" val="2633898072"/>
                    </a:ext>
                  </a:extLst>
                </a:gridCol>
              </a:tblGrid>
              <a:tr h="0">
                <a:tc>
                  <a:txBody>
                    <a:bodyPr/>
                    <a:lstStyle/>
                    <a:p>
                      <a:pPr algn="ctr">
                        <a:spcAft>
                          <a:spcPts val="0"/>
                        </a:spcAft>
                      </a:pPr>
                      <a:r>
                        <a:rPr lang="en-US" sz="1050" dirty="0">
                          <a:effectLst/>
                        </a:rPr>
                        <a:t>Print Queue</a:t>
                      </a:r>
                      <a:endParaRPr lang="en-US" dirty="0">
                        <a:effectLst/>
                      </a:endParaRPr>
                    </a:p>
                  </a:txBody>
                  <a:tcPr marL="68580" marR="68580" marT="0" marB="0"/>
                </a:tc>
                <a:tc>
                  <a:txBody>
                    <a:bodyPr/>
                    <a:lstStyle/>
                    <a:p>
                      <a:pPr marL="171450" indent="-171450">
                        <a:spcAft>
                          <a:spcPts val="0"/>
                        </a:spcAft>
                        <a:buFont typeface="Arial"/>
                        <a:buChar char="•"/>
                      </a:pPr>
                      <a:r>
                        <a:rPr lang="en-US" sz="1050" dirty="0">
                          <a:effectLst/>
                        </a:rPr>
                        <a:t>A print queue is a location on the hard disk that holds print jobs that are waiting to be processed. Each printer object has its own print queue.</a:t>
                      </a:r>
                      <a:endParaRPr lang="en-US" dirty="0">
                        <a:effectLst/>
                      </a:endParaRPr>
                    </a:p>
                    <a:p>
                      <a:pPr marL="342900" lvl="0" indent="-342900">
                        <a:spcAft>
                          <a:spcPts val="0"/>
                        </a:spcAft>
                        <a:buFont typeface="Arial"/>
                        <a:buChar char="•"/>
                      </a:pPr>
                      <a:r>
                        <a:rPr lang="en-US" sz="1050" dirty="0">
                          <a:effectLst/>
                        </a:rPr>
                        <a:t>Double-click the printer to open the print queue.</a:t>
                      </a:r>
                      <a:endParaRPr lang="en-US" dirty="0">
                        <a:effectLst/>
                      </a:endParaRPr>
                    </a:p>
                    <a:p>
                      <a:pPr marL="342900" lvl="0" indent="-342900">
                        <a:spcAft>
                          <a:spcPts val="0"/>
                        </a:spcAft>
                        <a:buFont typeface="Arial"/>
                        <a:buChar char="•"/>
                      </a:pPr>
                      <a:r>
                        <a:rPr lang="en-US" sz="1050" dirty="0">
                          <a:effectLst/>
                        </a:rPr>
                        <a:t>By default, users can manage their own jobs in the print queue (pause/</a:t>
                      </a:r>
                      <a:r>
                        <a:rPr lang="en-US" sz="1050" dirty="0" err="1">
                          <a:effectLst/>
                        </a:rPr>
                        <a:t>unpause</a:t>
                      </a:r>
                      <a:r>
                        <a:rPr lang="en-US" sz="1050" dirty="0">
                          <a:effectLst/>
                        </a:rPr>
                        <a:t> or delete).</a:t>
                      </a:r>
                      <a:endParaRPr lang="en-US" dirty="0">
                        <a:effectLst/>
                      </a:endParaRPr>
                    </a:p>
                    <a:p>
                      <a:pPr marL="342900" lvl="0" indent="-342900">
                        <a:spcAft>
                          <a:spcPts val="0"/>
                        </a:spcAft>
                        <a:buFont typeface="Arial"/>
                        <a:buChar char="•"/>
                      </a:pPr>
                      <a:r>
                        <a:rPr lang="en-US" sz="1050" dirty="0">
                          <a:effectLst/>
                        </a:rPr>
                        <a:t>Users who have the Manage documents permission can manage all documents in the queue (pause, resume, delete, or rearrange the order). Users can only pause individual documents (or all documents) in the queue; they cannot pause the printer.</a:t>
                      </a:r>
                      <a:endParaRPr lang="en-US" dirty="0">
                        <a:effectLst/>
                      </a:endParaRPr>
                    </a:p>
                  </a:txBody>
                  <a:tcPr marL="68580" marR="68580" marT="0" marB="0"/>
                </a:tc>
                <a:extLst>
                  <a:ext uri="{0D108BD9-81ED-4DB2-BD59-A6C34878D82A}">
                    <a16:rowId xmlns:a16="http://schemas.microsoft.com/office/drawing/2014/main" val="3387836679"/>
                  </a:ext>
                </a:extLst>
              </a:tr>
            </a:tbl>
          </a:graphicData>
        </a:graphic>
      </p:graphicFrame>
      <p:graphicFrame>
        <p:nvGraphicFramePr>
          <p:cNvPr id="8" name="Table 7">
            <a:extLst>
              <a:ext uri="{FF2B5EF4-FFF2-40B4-BE49-F238E27FC236}">
                <a16:creationId xmlns:a16="http://schemas.microsoft.com/office/drawing/2014/main" id="{30C816A0-FE3D-4B8C-94DB-8ED2F01702CF}"/>
              </a:ext>
            </a:extLst>
          </p:cNvPr>
          <p:cNvGraphicFramePr>
            <a:graphicFrameLocks noGrp="1"/>
          </p:cNvGraphicFramePr>
          <p:nvPr>
            <p:extLst>
              <p:ext uri="{D42A27DB-BD31-4B8C-83A1-F6EECF244321}">
                <p14:modId xmlns:p14="http://schemas.microsoft.com/office/powerpoint/2010/main" val="1225545313"/>
              </p:ext>
            </p:extLst>
          </p:nvPr>
        </p:nvGraphicFramePr>
        <p:xfrm>
          <a:off x="278780" y="3810000"/>
          <a:ext cx="11781648" cy="2240280"/>
        </p:xfrm>
        <a:graphic>
          <a:graphicData uri="http://schemas.openxmlformats.org/drawingml/2006/table">
            <a:tbl>
              <a:tblPr firstRow="1" firstCol="1" bandRow="1">
                <a:tableStyleId>{5C22544A-7EE6-4342-B048-85BDC9FD1C3A}</a:tableStyleId>
              </a:tblPr>
              <a:tblGrid>
                <a:gridCol w="5890824">
                  <a:extLst>
                    <a:ext uri="{9D8B030D-6E8A-4147-A177-3AD203B41FA5}">
                      <a16:colId xmlns:a16="http://schemas.microsoft.com/office/drawing/2014/main" val="3710641528"/>
                    </a:ext>
                  </a:extLst>
                </a:gridCol>
                <a:gridCol w="5890824">
                  <a:extLst>
                    <a:ext uri="{9D8B030D-6E8A-4147-A177-3AD203B41FA5}">
                      <a16:colId xmlns:a16="http://schemas.microsoft.com/office/drawing/2014/main" val="493888964"/>
                    </a:ext>
                  </a:extLst>
                </a:gridCol>
              </a:tblGrid>
              <a:tr h="0">
                <a:tc>
                  <a:txBody>
                    <a:bodyPr/>
                    <a:lstStyle/>
                    <a:p>
                      <a:pPr algn="ctr">
                        <a:spcAft>
                          <a:spcPts val="0"/>
                        </a:spcAft>
                      </a:pPr>
                      <a:r>
                        <a:rPr lang="en-US" sz="1050" dirty="0">
                          <a:effectLst/>
                        </a:rPr>
                        <a:t>Print Server</a:t>
                      </a:r>
                      <a:endParaRPr lang="en-US" dirty="0">
                        <a:effectLst/>
                      </a:endParaRPr>
                    </a:p>
                  </a:txBody>
                  <a:tcPr marL="68580" marR="68580" marT="0" marB="0"/>
                </a:tc>
                <a:tc>
                  <a:txBody>
                    <a:bodyPr/>
                    <a:lstStyle/>
                    <a:p>
                      <a:pPr marL="171450" indent="-171450">
                        <a:spcAft>
                          <a:spcPts val="0"/>
                        </a:spcAft>
                        <a:buFont typeface="Arial"/>
                        <a:buChar char="•"/>
                      </a:pPr>
                      <a:r>
                        <a:rPr lang="en-US" sz="1050" dirty="0">
                          <a:effectLst/>
                        </a:rPr>
                        <a:t>The print server is a software process that takes print jobs from the queue and sends them to the print device.</a:t>
                      </a:r>
                      <a:endParaRPr lang="en-US" dirty="0">
                        <a:effectLst/>
                      </a:endParaRPr>
                    </a:p>
                    <a:p>
                      <a:pPr marL="342900" lvl="0" indent="-342900">
                        <a:spcAft>
                          <a:spcPts val="0"/>
                        </a:spcAft>
                        <a:buFont typeface="Arial"/>
                        <a:buChar char="•"/>
                      </a:pPr>
                      <a:r>
                        <a:rPr lang="en-US" sz="1050" dirty="0">
                          <a:effectLst/>
                        </a:rPr>
                        <a:t>A single print server services all print queues and print devices.</a:t>
                      </a:r>
                      <a:endParaRPr lang="en-US" dirty="0">
                        <a:effectLst/>
                      </a:endParaRPr>
                    </a:p>
                    <a:p>
                      <a:pPr marL="342900" lvl="0" indent="-342900">
                        <a:spcAft>
                          <a:spcPts val="0"/>
                        </a:spcAft>
                        <a:buFont typeface="Arial"/>
                        <a:buChar char="•"/>
                      </a:pPr>
                      <a:r>
                        <a:rPr lang="en-US" sz="1050" dirty="0">
                          <a:effectLst/>
                        </a:rPr>
                        <a:t>To edit the print server properties do the following in Windows 10:</a:t>
                      </a:r>
                      <a:endParaRPr lang="en-US" dirty="0">
                        <a:effectLst/>
                      </a:endParaRPr>
                    </a:p>
                    <a:p>
                      <a:pPr marL="742950" marR="0" lvl="1" indent="-285750">
                        <a:spcBef>
                          <a:spcPts val="0"/>
                        </a:spcBef>
                        <a:spcAft>
                          <a:spcPts val="0"/>
                        </a:spcAft>
                        <a:buFont typeface="Arial"/>
                        <a:buChar char="•"/>
                      </a:pPr>
                      <a:r>
                        <a:rPr lang="en-US" sz="1050" dirty="0">
                          <a:effectLst/>
                        </a:rPr>
                        <a:t>Select Start.</a:t>
                      </a:r>
                      <a:endParaRPr lang="en-US" dirty="0">
                        <a:effectLst/>
                      </a:endParaRPr>
                    </a:p>
                    <a:p>
                      <a:pPr marL="742950" marR="0" lvl="1" indent="-285750">
                        <a:spcBef>
                          <a:spcPts val="0"/>
                        </a:spcBef>
                        <a:spcAft>
                          <a:spcPts val="0"/>
                        </a:spcAft>
                        <a:buFont typeface="Arial"/>
                        <a:buChar char="•"/>
                      </a:pPr>
                      <a:r>
                        <a:rPr lang="en-US" sz="1050" dirty="0">
                          <a:effectLst/>
                        </a:rPr>
                        <a:t>Select Settings.</a:t>
                      </a:r>
                      <a:endParaRPr lang="en-US" dirty="0">
                        <a:effectLst/>
                      </a:endParaRPr>
                    </a:p>
                    <a:p>
                      <a:pPr marL="742950" marR="0" lvl="1" indent="-285750">
                        <a:spcBef>
                          <a:spcPts val="0"/>
                        </a:spcBef>
                        <a:spcAft>
                          <a:spcPts val="0"/>
                        </a:spcAft>
                        <a:buFont typeface="Arial"/>
                        <a:buChar char="•"/>
                      </a:pPr>
                      <a:r>
                        <a:rPr lang="en-US" sz="1050" dirty="0">
                          <a:effectLst/>
                        </a:rPr>
                        <a:t>Select Devices.</a:t>
                      </a:r>
                      <a:endParaRPr lang="en-US" dirty="0">
                        <a:effectLst/>
                      </a:endParaRPr>
                    </a:p>
                    <a:p>
                      <a:pPr marL="742950" marR="0" lvl="1" indent="-285750">
                        <a:spcBef>
                          <a:spcPts val="0"/>
                        </a:spcBef>
                        <a:spcAft>
                          <a:spcPts val="0"/>
                        </a:spcAft>
                        <a:buFont typeface="Arial"/>
                        <a:buChar char="•"/>
                      </a:pPr>
                      <a:r>
                        <a:rPr lang="en-US" sz="1050" dirty="0">
                          <a:effectLst/>
                        </a:rPr>
                        <a:t>Select Devices and Printers.</a:t>
                      </a:r>
                      <a:endParaRPr lang="en-US" dirty="0">
                        <a:effectLst/>
                      </a:endParaRPr>
                    </a:p>
                    <a:p>
                      <a:pPr marL="742950" marR="0" lvl="1" indent="-285750">
                        <a:spcBef>
                          <a:spcPts val="0"/>
                        </a:spcBef>
                        <a:spcAft>
                          <a:spcPts val="0"/>
                        </a:spcAft>
                        <a:buFont typeface="Arial"/>
                        <a:buChar char="•"/>
                      </a:pPr>
                      <a:r>
                        <a:rPr lang="en-US" sz="1050" dirty="0">
                          <a:effectLst/>
                        </a:rPr>
                        <a:t>Select Print Server Properties.</a:t>
                      </a:r>
                      <a:endParaRPr lang="en-US" dirty="0">
                        <a:effectLst/>
                      </a:endParaRPr>
                    </a:p>
                    <a:p>
                      <a:pPr marL="342900" lvl="0" indent="-342900">
                        <a:spcAft>
                          <a:spcPts val="0"/>
                        </a:spcAft>
                        <a:buFont typeface="Arial"/>
                        <a:buChar char="•"/>
                      </a:pPr>
                      <a:r>
                        <a:rPr lang="en-US" sz="1050" dirty="0">
                          <a:effectLst/>
                        </a:rPr>
                        <a:t>Edit the print server properties to:</a:t>
                      </a:r>
                      <a:endParaRPr lang="en-US" dirty="0">
                        <a:effectLst/>
                      </a:endParaRPr>
                    </a:p>
                    <a:p>
                      <a:pPr marL="742950" marR="0" lvl="1" indent="-285750">
                        <a:spcBef>
                          <a:spcPts val="0"/>
                        </a:spcBef>
                        <a:spcAft>
                          <a:spcPts val="0"/>
                        </a:spcAft>
                        <a:buFont typeface="Arial"/>
                        <a:buChar char="•"/>
                      </a:pPr>
                      <a:r>
                        <a:rPr lang="en-US" sz="1050" dirty="0">
                          <a:effectLst/>
                        </a:rPr>
                        <a:t>Add ports and modify the port for any printer</a:t>
                      </a:r>
                      <a:endParaRPr lang="en-US" dirty="0">
                        <a:effectLst/>
                      </a:endParaRPr>
                    </a:p>
                    <a:p>
                      <a:pPr marL="742950" marR="0" lvl="1" indent="-285750">
                        <a:spcBef>
                          <a:spcPts val="0"/>
                        </a:spcBef>
                        <a:spcAft>
                          <a:spcPts val="0"/>
                        </a:spcAft>
                        <a:buFont typeface="Arial"/>
                        <a:buChar char="•"/>
                      </a:pPr>
                      <a:r>
                        <a:rPr lang="en-US" sz="1050" dirty="0">
                          <a:effectLst/>
                        </a:rPr>
                        <a:t>Manage print drivers used on the system, including drivers required by network users</a:t>
                      </a:r>
                      <a:endParaRPr lang="en-US" dirty="0">
                        <a:effectLst/>
                      </a:endParaRPr>
                    </a:p>
                    <a:p>
                      <a:pPr marL="742950" marR="0" lvl="1" indent="-285750">
                        <a:spcBef>
                          <a:spcPts val="0"/>
                        </a:spcBef>
                        <a:spcAft>
                          <a:spcPts val="0"/>
                        </a:spcAft>
                        <a:buFont typeface="Arial"/>
                        <a:buChar char="•"/>
                      </a:pPr>
                      <a:r>
                        <a:rPr lang="en-US" sz="1050" dirty="0">
                          <a:effectLst/>
                        </a:rPr>
                        <a:t>Configure printing notifications</a:t>
                      </a:r>
                      <a:endParaRPr lang="en-US" dirty="0">
                        <a:effectLst/>
                      </a:endParaRPr>
                    </a:p>
                    <a:p>
                      <a:pPr marL="742950" marR="0" lvl="1" indent="-285750">
                        <a:spcBef>
                          <a:spcPts val="0"/>
                        </a:spcBef>
                        <a:spcAft>
                          <a:spcPts val="0"/>
                        </a:spcAft>
                        <a:buFont typeface="Arial"/>
                        <a:buChar char="•"/>
                      </a:pPr>
                      <a:r>
                        <a:rPr lang="en-US" sz="1050" dirty="0">
                          <a:effectLst/>
                        </a:rPr>
                        <a:t>Change the drive and directory used for all print queues (spooler location) on the system</a:t>
                      </a:r>
                      <a:endParaRPr lang="en-US" dirty="0">
                        <a:effectLst/>
                      </a:endParaRPr>
                    </a:p>
                  </a:txBody>
                  <a:tcPr marL="68580" marR="68580" marT="0" marB="0"/>
                </a:tc>
                <a:extLst>
                  <a:ext uri="{0D108BD9-81ED-4DB2-BD59-A6C34878D82A}">
                    <a16:rowId xmlns:a16="http://schemas.microsoft.com/office/drawing/2014/main" val="2566529625"/>
                  </a:ext>
                </a:extLst>
              </a:tr>
            </a:tbl>
          </a:graphicData>
        </a:graphic>
      </p:graphicFrame>
    </p:spTree>
    <p:extLst>
      <p:ext uri="{BB962C8B-B14F-4D97-AF65-F5344CB8AC3E}">
        <p14:creationId xmlns:p14="http://schemas.microsoft.com/office/powerpoint/2010/main" val="2445063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955185-9FAC-4871-8345-E0BD0F8FC075}"/>
              </a:ext>
            </a:extLst>
          </p:cNvPr>
          <p:cNvSpPr txBox="1"/>
          <p:nvPr/>
        </p:nvSpPr>
        <p:spPr>
          <a:xfrm>
            <a:off x="4672106" y="2988"/>
            <a:ext cx="3079376"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Managing Printing in Windows</a:t>
            </a:r>
          </a:p>
        </p:txBody>
      </p:sp>
      <p:graphicFrame>
        <p:nvGraphicFramePr>
          <p:cNvPr id="4" name="Table 3">
            <a:extLst>
              <a:ext uri="{FF2B5EF4-FFF2-40B4-BE49-F238E27FC236}">
                <a16:creationId xmlns:a16="http://schemas.microsoft.com/office/drawing/2014/main" id="{2FBB055B-6959-45D8-9FA2-7FD9A70477AC}"/>
              </a:ext>
            </a:extLst>
          </p:cNvPr>
          <p:cNvGraphicFramePr>
            <a:graphicFrameLocks noGrp="1"/>
          </p:cNvGraphicFramePr>
          <p:nvPr>
            <p:extLst>
              <p:ext uri="{D42A27DB-BD31-4B8C-83A1-F6EECF244321}">
                <p14:modId xmlns:p14="http://schemas.microsoft.com/office/powerpoint/2010/main" val="68360523"/>
              </p:ext>
            </p:extLst>
          </p:nvPr>
        </p:nvGraphicFramePr>
        <p:xfrm>
          <a:off x="306658" y="427463"/>
          <a:ext cx="11716320" cy="1493520"/>
        </p:xfrm>
        <a:graphic>
          <a:graphicData uri="http://schemas.openxmlformats.org/drawingml/2006/table">
            <a:tbl>
              <a:tblPr firstRow="1" firstCol="1" bandRow="1">
                <a:tableStyleId>{5C22544A-7EE6-4342-B048-85BDC9FD1C3A}</a:tableStyleId>
              </a:tblPr>
              <a:tblGrid>
                <a:gridCol w="5858160">
                  <a:extLst>
                    <a:ext uri="{9D8B030D-6E8A-4147-A177-3AD203B41FA5}">
                      <a16:colId xmlns:a16="http://schemas.microsoft.com/office/drawing/2014/main" val="2751087628"/>
                    </a:ext>
                  </a:extLst>
                </a:gridCol>
                <a:gridCol w="5858160">
                  <a:extLst>
                    <a:ext uri="{9D8B030D-6E8A-4147-A177-3AD203B41FA5}">
                      <a16:colId xmlns:a16="http://schemas.microsoft.com/office/drawing/2014/main" val="3702756910"/>
                    </a:ext>
                  </a:extLst>
                </a:gridCol>
              </a:tblGrid>
              <a:tr h="0">
                <a:tc>
                  <a:txBody>
                    <a:bodyPr/>
                    <a:lstStyle/>
                    <a:p>
                      <a:pPr algn="ctr">
                        <a:spcAft>
                          <a:spcPts val="0"/>
                        </a:spcAft>
                      </a:pPr>
                      <a:r>
                        <a:rPr lang="en-US" sz="1050" dirty="0">
                          <a:effectLst/>
                        </a:rPr>
                        <a:t>Print Drivers</a:t>
                      </a:r>
                      <a:endParaRPr lang="en-US" dirty="0">
                        <a:effectLst/>
                      </a:endParaRPr>
                    </a:p>
                  </a:txBody>
                  <a:tcPr marL="68580" marR="68580" marT="0" marB="0"/>
                </a:tc>
                <a:tc>
                  <a:txBody>
                    <a:bodyPr/>
                    <a:lstStyle/>
                    <a:p>
                      <a:pPr marL="171450" indent="-171450">
                        <a:spcAft>
                          <a:spcPts val="0"/>
                        </a:spcAft>
                        <a:buFont typeface="Arial"/>
                        <a:buChar char="•"/>
                      </a:pPr>
                      <a:r>
                        <a:rPr lang="en-US" sz="1400" dirty="0">
                          <a:effectLst/>
                        </a:rPr>
                        <a:t>Print drivers allow you to utilize the following configuration settings:</a:t>
                      </a:r>
                    </a:p>
                    <a:p>
                      <a:pPr marL="342900" lvl="0" indent="-342900">
                        <a:spcAft>
                          <a:spcPts val="0"/>
                        </a:spcAft>
                        <a:buFont typeface="Arial"/>
                        <a:buChar char="•"/>
                      </a:pPr>
                      <a:r>
                        <a:rPr lang="en-US" sz="1400" dirty="0">
                          <a:effectLst/>
                        </a:rPr>
                        <a:t>Duplex allows you to print on both sides of a sheet of paper.</a:t>
                      </a:r>
                    </a:p>
                    <a:p>
                      <a:pPr marL="342900" lvl="0" indent="-342900">
                        <a:spcAft>
                          <a:spcPts val="0"/>
                        </a:spcAft>
                        <a:buFont typeface="Arial"/>
                        <a:buChar char="•"/>
                      </a:pPr>
                      <a:r>
                        <a:rPr lang="en-US" sz="1400" dirty="0">
                          <a:effectLst/>
                        </a:rPr>
                        <a:t>Collate organizes and orders a document into separate sets.</a:t>
                      </a:r>
                    </a:p>
                    <a:p>
                      <a:pPr marL="342900" lvl="0" indent="-342900">
                        <a:spcAft>
                          <a:spcPts val="0"/>
                        </a:spcAft>
                        <a:buFont typeface="Arial"/>
                        <a:buChar char="•"/>
                      </a:pPr>
                      <a:r>
                        <a:rPr lang="en-US" sz="1400" dirty="0">
                          <a:effectLst/>
                        </a:rPr>
                        <a:t>Orientation allows you to change the orientation of the paper so you can print in both portrait and landscape.</a:t>
                      </a:r>
                    </a:p>
                    <a:p>
                      <a:pPr marL="342900" lvl="0" indent="-342900">
                        <a:spcAft>
                          <a:spcPts val="0"/>
                        </a:spcAft>
                        <a:buFont typeface="Arial"/>
                        <a:buChar char="•"/>
                      </a:pPr>
                      <a:r>
                        <a:rPr lang="en-US" sz="1400" dirty="0">
                          <a:effectLst/>
                        </a:rPr>
                        <a:t>Quality lets you modify the print quality of the text and images on the paper.</a:t>
                      </a:r>
                    </a:p>
                  </a:txBody>
                  <a:tcPr marL="68580" marR="68580" marT="0" marB="0"/>
                </a:tc>
                <a:extLst>
                  <a:ext uri="{0D108BD9-81ED-4DB2-BD59-A6C34878D82A}">
                    <a16:rowId xmlns:a16="http://schemas.microsoft.com/office/drawing/2014/main" val="3179510164"/>
                  </a:ext>
                </a:extLst>
              </a:tr>
            </a:tbl>
          </a:graphicData>
        </a:graphic>
      </p:graphicFrame>
      <p:graphicFrame>
        <p:nvGraphicFramePr>
          <p:cNvPr id="6" name="Table 5">
            <a:extLst>
              <a:ext uri="{FF2B5EF4-FFF2-40B4-BE49-F238E27FC236}">
                <a16:creationId xmlns:a16="http://schemas.microsoft.com/office/drawing/2014/main" id="{684E498B-0992-4076-9850-9D2C58624BF7}"/>
              </a:ext>
            </a:extLst>
          </p:cNvPr>
          <p:cNvGraphicFramePr>
            <a:graphicFrameLocks noGrp="1"/>
          </p:cNvGraphicFramePr>
          <p:nvPr>
            <p:extLst>
              <p:ext uri="{D42A27DB-BD31-4B8C-83A1-F6EECF244321}">
                <p14:modId xmlns:p14="http://schemas.microsoft.com/office/powerpoint/2010/main" val="1173493012"/>
              </p:ext>
            </p:extLst>
          </p:nvPr>
        </p:nvGraphicFramePr>
        <p:xfrm>
          <a:off x="315951" y="2183780"/>
          <a:ext cx="11732228" cy="1493520"/>
        </p:xfrm>
        <a:graphic>
          <a:graphicData uri="http://schemas.openxmlformats.org/drawingml/2006/table">
            <a:tbl>
              <a:tblPr firstRow="1" firstCol="1" bandRow="1">
                <a:tableStyleId>{5C22544A-7EE6-4342-B048-85BDC9FD1C3A}</a:tableStyleId>
              </a:tblPr>
              <a:tblGrid>
                <a:gridCol w="5866114">
                  <a:extLst>
                    <a:ext uri="{9D8B030D-6E8A-4147-A177-3AD203B41FA5}">
                      <a16:colId xmlns:a16="http://schemas.microsoft.com/office/drawing/2014/main" val="3718224689"/>
                    </a:ext>
                  </a:extLst>
                </a:gridCol>
                <a:gridCol w="5866114">
                  <a:extLst>
                    <a:ext uri="{9D8B030D-6E8A-4147-A177-3AD203B41FA5}">
                      <a16:colId xmlns:a16="http://schemas.microsoft.com/office/drawing/2014/main" val="1574546608"/>
                    </a:ext>
                  </a:extLst>
                </a:gridCol>
              </a:tblGrid>
              <a:tr h="975731">
                <a:tc>
                  <a:txBody>
                    <a:bodyPr/>
                    <a:lstStyle/>
                    <a:p>
                      <a:pPr algn="ctr">
                        <a:spcAft>
                          <a:spcPts val="0"/>
                        </a:spcAft>
                      </a:pPr>
                      <a:r>
                        <a:rPr lang="en-US" sz="1050" dirty="0">
                          <a:effectLst/>
                        </a:rPr>
                        <a:t>Print Spooling Service</a:t>
                      </a:r>
                      <a:endParaRPr lang="en-US" dirty="0">
                        <a:effectLst/>
                      </a:endParaRPr>
                    </a:p>
                  </a:txBody>
                  <a:tcPr marL="68580" marR="68580" marT="0" marB="0"/>
                </a:tc>
                <a:tc>
                  <a:txBody>
                    <a:bodyPr/>
                    <a:lstStyle/>
                    <a:p>
                      <a:pPr marL="171450" indent="-171450">
                        <a:spcAft>
                          <a:spcPts val="0"/>
                        </a:spcAft>
                        <a:buFont typeface="Arial"/>
                        <a:buChar char="•"/>
                      </a:pPr>
                      <a:r>
                        <a:rPr lang="en-US" sz="1400" dirty="0">
                          <a:effectLst/>
                        </a:rPr>
                        <a:t>Windows printing is dependent upon the Print Spooling service. The Print Spooling service is a software process that captures print jobs from applications, places them in the print queue, and then sends each print job to the print device.</a:t>
                      </a:r>
                    </a:p>
                    <a:p>
                      <a:pPr marL="342900" lvl="0" indent="-342900">
                        <a:spcAft>
                          <a:spcPts val="0"/>
                        </a:spcAft>
                        <a:buFont typeface="Arial"/>
                        <a:buChar char="•"/>
                      </a:pPr>
                      <a:r>
                        <a:rPr lang="en-US" sz="1400" dirty="0">
                          <a:effectLst/>
                        </a:rPr>
                        <a:t>Use the Services snap-in to manage the Print Spooling service.</a:t>
                      </a:r>
                    </a:p>
                    <a:p>
                      <a:pPr marL="342900" lvl="0" indent="-342900">
                        <a:spcAft>
                          <a:spcPts val="0"/>
                        </a:spcAft>
                        <a:buFont typeface="Arial"/>
                        <a:buChar char="•"/>
                      </a:pPr>
                      <a:r>
                        <a:rPr lang="en-US" sz="1400" dirty="0">
                          <a:effectLst/>
                        </a:rPr>
                        <a:t>By default, the Print Spooling service is configured to start automatically each time the system starts.</a:t>
                      </a:r>
                    </a:p>
                  </a:txBody>
                  <a:tcPr marL="68580" marR="68580" marT="0" marB="0"/>
                </a:tc>
                <a:extLst>
                  <a:ext uri="{0D108BD9-81ED-4DB2-BD59-A6C34878D82A}">
                    <a16:rowId xmlns:a16="http://schemas.microsoft.com/office/drawing/2014/main" val="1138120075"/>
                  </a:ext>
                </a:extLst>
              </a:tr>
            </a:tbl>
          </a:graphicData>
        </a:graphic>
      </p:graphicFrame>
    </p:spTree>
    <p:extLst>
      <p:ext uri="{BB962C8B-B14F-4D97-AF65-F5344CB8AC3E}">
        <p14:creationId xmlns:p14="http://schemas.microsoft.com/office/powerpoint/2010/main" val="3432084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72E7E97-27AE-4E56-A577-83394DD371FD}"/>
              </a:ext>
            </a:extLst>
          </p:cNvPr>
          <p:cNvSpPr txBox="1"/>
          <p:nvPr/>
        </p:nvSpPr>
        <p:spPr>
          <a:xfrm>
            <a:off x="4970929" y="47812"/>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Preventative Maintenance</a:t>
            </a:r>
          </a:p>
        </p:txBody>
      </p:sp>
      <p:graphicFrame>
        <p:nvGraphicFramePr>
          <p:cNvPr id="3" name="Table 3">
            <a:extLst>
              <a:ext uri="{FF2B5EF4-FFF2-40B4-BE49-F238E27FC236}">
                <a16:creationId xmlns:a16="http://schemas.microsoft.com/office/drawing/2014/main" id="{549A694B-77EC-4735-9A71-38E9F047C77F}"/>
              </a:ext>
            </a:extLst>
          </p:cNvPr>
          <p:cNvGraphicFramePr>
            <a:graphicFrameLocks noGrp="1"/>
          </p:cNvGraphicFramePr>
          <p:nvPr>
            <p:extLst>
              <p:ext uri="{D42A27DB-BD31-4B8C-83A1-F6EECF244321}">
                <p14:modId xmlns:p14="http://schemas.microsoft.com/office/powerpoint/2010/main" val="1587174012"/>
              </p:ext>
            </p:extLst>
          </p:nvPr>
        </p:nvGraphicFramePr>
        <p:xfrm>
          <a:off x="224118" y="403411"/>
          <a:ext cx="11899916" cy="6192520"/>
        </p:xfrm>
        <a:graphic>
          <a:graphicData uri="http://schemas.openxmlformats.org/drawingml/2006/table">
            <a:tbl>
              <a:tblPr firstRow="1" bandRow="1">
                <a:tableStyleId>{5C22544A-7EE6-4342-B048-85BDC9FD1C3A}</a:tableStyleId>
              </a:tblPr>
              <a:tblGrid>
                <a:gridCol w="5949958">
                  <a:extLst>
                    <a:ext uri="{9D8B030D-6E8A-4147-A177-3AD203B41FA5}">
                      <a16:colId xmlns:a16="http://schemas.microsoft.com/office/drawing/2014/main" val="1522432438"/>
                    </a:ext>
                  </a:extLst>
                </a:gridCol>
                <a:gridCol w="5949958">
                  <a:extLst>
                    <a:ext uri="{9D8B030D-6E8A-4147-A177-3AD203B41FA5}">
                      <a16:colId xmlns:a16="http://schemas.microsoft.com/office/drawing/2014/main" val="1147377545"/>
                    </a:ext>
                  </a:extLst>
                </a:gridCol>
              </a:tblGrid>
              <a:tr h="370840">
                <a:tc>
                  <a:txBody>
                    <a:bodyPr/>
                    <a:lstStyle/>
                    <a:p>
                      <a:pPr algn="ctr"/>
                      <a:r>
                        <a:rPr lang="en-US" dirty="0"/>
                        <a:t>Element</a:t>
                      </a:r>
                    </a:p>
                  </a:txBody>
                  <a:tcPr/>
                </a:tc>
                <a:tc>
                  <a:txBody>
                    <a:bodyPr/>
                    <a:lstStyle/>
                    <a:p>
                      <a:pPr algn="ctr"/>
                      <a:r>
                        <a:rPr lang="en-US" dirty="0"/>
                        <a:t>Recommended Maintenance</a:t>
                      </a:r>
                    </a:p>
                  </a:txBody>
                  <a:tcPr/>
                </a:tc>
                <a:extLst>
                  <a:ext uri="{0D108BD9-81ED-4DB2-BD59-A6C34878D82A}">
                    <a16:rowId xmlns:a16="http://schemas.microsoft.com/office/drawing/2014/main" val="953057909"/>
                  </a:ext>
                </a:extLst>
              </a:tr>
              <a:tr h="370840">
                <a:tc>
                  <a:txBody>
                    <a:bodyPr/>
                    <a:lstStyle/>
                    <a:p>
                      <a:pPr algn="ctr"/>
                      <a:r>
                        <a:rPr lang="en-US" dirty="0"/>
                        <a:t>Environment</a:t>
                      </a:r>
                    </a:p>
                  </a:txBody>
                  <a:tcPr/>
                </a:tc>
                <a:tc>
                  <a:txBody>
                    <a:bodyPr/>
                    <a:lstStyle/>
                    <a:p>
                      <a:pPr lvl="0" algn="ctr">
                        <a:lnSpc>
                          <a:spcPct val="100000"/>
                        </a:lnSpc>
                        <a:spcBef>
                          <a:spcPts val="0"/>
                        </a:spcBef>
                        <a:spcAft>
                          <a:spcPts val="0"/>
                        </a:spcAft>
                        <a:buNone/>
                      </a:pPr>
                      <a:r>
                        <a:rPr lang="en-US" sz="1400" b="0" i="0" u="none" strike="noStrike" noProof="0" dirty="0">
                          <a:solidFill>
                            <a:srgbClr val="000000"/>
                          </a:solidFill>
                          <a:latin typeface="Calibri"/>
                        </a:rPr>
                        <a:t>Keeping printers in a clean, safe area helps prevent premature failure. An optimal printing environment includes: </a:t>
                      </a:r>
                      <a:endParaRPr lang="en-US" sz="1400"/>
                    </a:p>
                    <a:p>
                      <a:pPr marL="285750" lvl="0" indent="-285750" algn="ctr">
                        <a:lnSpc>
                          <a:spcPct val="100000"/>
                        </a:lnSpc>
                        <a:spcBef>
                          <a:spcPts val="0"/>
                        </a:spcBef>
                        <a:spcAft>
                          <a:spcPts val="0"/>
                        </a:spcAft>
                        <a:buFont typeface="Arial"/>
                        <a:buChar char="•"/>
                      </a:pPr>
                      <a:r>
                        <a:rPr lang="en-US" sz="1400" b="0" i="0" u="none" strike="noStrike" noProof="0" dirty="0">
                          <a:solidFill>
                            <a:srgbClr val="000000"/>
                          </a:solidFill>
                          <a:latin typeface="Calibri"/>
                        </a:rPr>
                        <a:t>Keeping the printer in an area with minimal amounts of dust or other air debris will help the printer to run smoothly and will extend the life of its mechanical components.</a:t>
                      </a:r>
                      <a:endParaRPr lang="en-US" sz="1400" dirty="0"/>
                    </a:p>
                    <a:p>
                      <a:pPr marL="285750" lvl="0" indent="-285750" algn="ctr">
                        <a:lnSpc>
                          <a:spcPct val="100000"/>
                        </a:lnSpc>
                        <a:spcBef>
                          <a:spcPts val="0"/>
                        </a:spcBef>
                        <a:spcAft>
                          <a:spcPts val="0"/>
                        </a:spcAft>
                        <a:buFont typeface="Arial"/>
                        <a:buChar char="•"/>
                      </a:pPr>
                      <a:r>
                        <a:rPr lang="en-US" sz="1400" b="0" i="0" u="none" strike="noStrike" noProof="0" dirty="0">
                          <a:solidFill>
                            <a:srgbClr val="000000"/>
                          </a:solidFill>
                          <a:latin typeface="Calibri"/>
                        </a:rPr>
                        <a:t>Using surge protectors will help protect a printer from the effects of power surges and spikes.</a:t>
                      </a:r>
                      <a:endParaRPr lang="en-US" sz="1400" dirty="0"/>
                    </a:p>
                    <a:p>
                      <a:pPr lvl="0" algn="ctr">
                        <a:buNone/>
                      </a:pPr>
                      <a:r>
                        <a:rPr lang="en-US" sz="1400" b="0" i="0" u="none" strike="noStrike" noProof="0" dirty="0">
                          <a:solidFill>
                            <a:srgbClr val="000000"/>
                          </a:solidFill>
                          <a:latin typeface="Calibri"/>
                        </a:rPr>
                        <a:t>Providing proper ventilation will help a printer to not overheat. Excessive heat causes electrical components to degrade rapidly. Avoid keeping printers in closets or rooms that aren't properly ventilated</a:t>
                      </a:r>
                      <a:endParaRPr lang="en-US" sz="1400" dirty="0"/>
                    </a:p>
                  </a:txBody>
                  <a:tcPr/>
                </a:tc>
                <a:extLst>
                  <a:ext uri="{0D108BD9-81ED-4DB2-BD59-A6C34878D82A}">
                    <a16:rowId xmlns:a16="http://schemas.microsoft.com/office/drawing/2014/main" val="2147496304"/>
                  </a:ext>
                </a:extLst>
              </a:tr>
              <a:tr h="370840">
                <a:tc>
                  <a:txBody>
                    <a:bodyPr/>
                    <a:lstStyle/>
                    <a:p>
                      <a:pPr algn="ctr"/>
                      <a:r>
                        <a:rPr lang="en-US" dirty="0"/>
                        <a:t>Maintenance Kits</a:t>
                      </a:r>
                    </a:p>
                  </a:txBody>
                  <a:tcPr/>
                </a:tc>
                <a:tc>
                  <a:txBody>
                    <a:bodyPr/>
                    <a:lstStyle/>
                    <a:p>
                      <a:pPr lvl="0" algn="ctr">
                        <a:lnSpc>
                          <a:spcPct val="100000"/>
                        </a:lnSpc>
                        <a:spcBef>
                          <a:spcPts val="0"/>
                        </a:spcBef>
                        <a:spcAft>
                          <a:spcPts val="0"/>
                        </a:spcAft>
                        <a:buNone/>
                      </a:pPr>
                      <a:r>
                        <a:rPr lang="en-US" sz="1400" b="0" i="0" u="none" strike="noStrike" noProof="0" dirty="0">
                          <a:solidFill>
                            <a:srgbClr val="000000"/>
                          </a:solidFill>
                          <a:latin typeface="Calibri"/>
                        </a:rPr>
                        <a:t>Following the manufacturer's recommendations for the installation of maintenance kits can greatly extend a printer's life. Most maintenance kits include replacements for the most commonly used components of a printer such as: </a:t>
                      </a:r>
                      <a:endParaRPr lang="en-US" sz="1400"/>
                    </a:p>
                    <a:p>
                      <a:pPr marL="285750" lvl="0" indent="-285750" algn="ctr">
                        <a:lnSpc>
                          <a:spcPct val="100000"/>
                        </a:lnSpc>
                        <a:spcBef>
                          <a:spcPts val="0"/>
                        </a:spcBef>
                        <a:spcAft>
                          <a:spcPts val="0"/>
                        </a:spcAft>
                        <a:buFont typeface="Arial"/>
                        <a:buChar char="•"/>
                      </a:pPr>
                      <a:r>
                        <a:rPr lang="en-US" sz="1400" b="0" i="0" u="none" strike="noStrike" noProof="0" dirty="0">
                          <a:solidFill>
                            <a:srgbClr val="000000"/>
                          </a:solidFill>
                          <a:latin typeface="Calibri"/>
                        </a:rPr>
                        <a:t>Fuser wires</a:t>
                      </a:r>
                      <a:endParaRPr lang="en-US" sz="1400" dirty="0"/>
                    </a:p>
                    <a:p>
                      <a:pPr marL="285750" lvl="0" indent="-285750" algn="ctr">
                        <a:lnSpc>
                          <a:spcPct val="100000"/>
                        </a:lnSpc>
                        <a:spcBef>
                          <a:spcPts val="0"/>
                        </a:spcBef>
                        <a:spcAft>
                          <a:spcPts val="0"/>
                        </a:spcAft>
                        <a:buFont typeface="Arial"/>
                        <a:buChar char="•"/>
                      </a:pPr>
                      <a:r>
                        <a:rPr lang="en-US" sz="1400" b="0" i="0" u="none" strike="noStrike" noProof="0" dirty="0">
                          <a:solidFill>
                            <a:srgbClr val="000000"/>
                          </a:solidFill>
                          <a:latin typeface="Calibri"/>
                        </a:rPr>
                        <a:t>Rollers</a:t>
                      </a:r>
                      <a:endParaRPr lang="en-US" sz="1400" dirty="0"/>
                    </a:p>
                    <a:p>
                      <a:pPr marL="285750" lvl="0" indent="-285750" algn="ctr">
                        <a:lnSpc>
                          <a:spcPct val="100000"/>
                        </a:lnSpc>
                        <a:spcBef>
                          <a:spcPts val="0"/>
                        </a:spcBef>
                        <a:spcAft>
                          <a:spcPts val="0"/>
                        </a:spcAft>
                        <a:buFont typeface="Arial"/>
                        <a:buChar char="•"/>
                      </a:pPr>
                      <a:r>
                        <a:rPr lang="en-US" sz="1400" b="0" i="0" u="none" strike="noStrike" noProof="0" dirty="0">
                          <a:solidFill>
                            <a:srgbClr val="000000"/>
                          </a:solidFill>
                          <a:latin typeface="Calibri"/>
                        </a:rPr>
                        <a:t>Toner drum</a:t>
                      </a:r>
                      <a:endParaRPr lang="en-US" sz="1400" dirty="0"/>
                    </a:p>
                    <a:p>
                      <a:pPr lvl="0" algn="ctr">
                        <a:buNone/>
                      </a:pPr>
                      <a:r>
                        <a:rPr lang="en-US" sz="1400" b="0" i="0" u="none" strike="noStrike" noProof="0" dirty="0">
                          <a:solidFill>
                            <a:srgbClr val="000000"/>
                          </a:solidFill>
                          <a:latin typeface="Calibri"/>
                        </a:rPr>
                        <a:t>If these parts are replaced on a regular basis (usually after about 20,000 pages of printing), you can avoid a great deal of common printer problems. It is important to buy the maintenance kit for your exact make and model of printer</a:t>
                      </a:r>
                      <a:endParaRPr lang="en-US" sz="1400" dirty="0"/>
                    </a:p>
                  </a:txBody>
                  <a:tcPr/>
                </a:tc>
                <a:extLst>
                  <a:ext uri="{0D108BD9-81ED-4DB2-BD59-A6C34878D82A}">
                    <a16:rowId xmlns:a16="http://schemas.microsoft.com/office/drawing/2014/main" val="3048825565"/>
                  </a:ext>
                </a:extLst>
              </a:tr>
              <a:tr h="370840">
                <a:tc>
                  <a:txBody>
                    <a:bodyPr/>
                    <a:lstStyle/>
                    <a:p>
                      <a:pPr algn="ctr"/>
                      <a:r>
                        <a:rPr lang="en-US" dirty="0"/>
                        <a:t>Toner</a:t>
                      </a:r>
                    </a:p>
                  </a:txBody>
                  <a:tcPr/>
                </a:tc>
                <a:tc>
                  <a:txBody>
                    <a:bodyPr/>
                    <a:lstStyle/>
                    <a:p>
                      <a:pPr lvl="0" algn="ctr">
                        <a:buNone/>
                      </a:pPr>
                      <a:r>
                        <a:rPr lang="en-US" sz="1400" b="0" i="0" u="none" strike="noStrike" noProof="0" dirty="0">
                          <a:solidFill>
                            <a:srgbClr val="000000"/>
                          </a:solidFill>
                          <a:latin typeface="Calibri"/>
                        </a:rPr>
                        <a:t>A printer's reported toner level isn't based on how much toner is left in the cartridge, but on how many pages have been printed since the toner cartridge was installed. For this reason, it is important to check the actual toner level periodically. If the cartridge still has enough toner, but you are receiving prompts that say that toner level is low, you can reset the toner page counter by following the instructions in your owner's manual</a:t>
                      </a:r>
                      <a:endParaRPr lang="en-US" sz="1400" dirty="0"/>
                    </a:p>
                  </a:txBody>
                  <a:tcPr/>
                </a:tc>
                <a:extLst>
                  <a:ext uri="{0D108BD9-81ED-4DB2-BD59-A6C34878D82A}">
                    <a16:rowId xmlns:a16="http://schemas.microsoft.com/office/drawing/2014/main" val="161688739"/>
                  </a:ext>
                </a:extLst>
              </a:tr>
            </a:tbl>
          </a:graphicData>
        </a:graphic>
      </p:graphicFrame>
    </p:spTree>
    <p:extLst>
      <p:ext uri="{BB962C8B-B14F-4D97-AF65-F5344CB8AC3E}">
        <p14:creationId xmlns:p14="http://schemas.microsoft.com/office/powerpoint/2010/main" val="1200329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C549F59-9AFD-42C8-B847-D1D8D69054A4}"/>
              </a:ext>
            </a:extLst>
          </p:cNvPr>
          <p:cNvSpPr txBox="1"/>
          <p:nvPr/>
        </p:nvSpPr>
        <p:spPr>
          <a:xfrm>
            <a:off x="3977342" y="-19424"/>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Printer Troubleshooting</a:t>
            </a:r>
          </a:p>
        </p:txBody>
      </p:sp>
      <p:sp>
        <p:nvSpPr>
          <p:cNvPr id="3" name="TextBox 2">
            <a:extLst>
              <a:ext uri="{FF2B5EF4-FFF2-40B4-BE49-F238E27FC236}">
                <a16:creationId xmlns:a16="http://schemas.microsoft.com/office/drawing/2014/main" id="{D0BF4C29-AB65-4D98-9DE6-A84A424475EC}"/>
              </a:ext>
            </a:extLst>
          </p:cNvPr>
          <p:cNvSpPr txBox="1"/>
          <p:nvPr/>
        </p:nvSpPr>
        <p:spPr>
          <a:xfrm>
            <a:off x="40341" y="167342"/>
            <a:ext cx="3243729" cy="677877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dirty="0">
                <a:solidFill>
                  <a:srgbClr val="F96302"/>
                </a:solidFill>
              </a:rPr>
              <a:t>Printer Doesn't Print</a:t>
            </a:r>
          </a:p>
          <a:p>
            <a:pPr marL="171450" indent="-171450">
              <a:buFont typeface="Arial"/>
              <a:buChar char="•"/>
            </a:pPr>
            <a:r>
              <a:rPr lang="en-US" sz="1000" dirty="0">
                <a:solidFill>
                  <a:srgbClr val="282828"/>
                </a:solidFill>
                <a:cs typeface="Calibri"/>
              </a:rPr>
              <a:t>If a printer does not print, try the following troubleshooting techniques:</a:t>
            </a:r>
          </a:p>
          <a:p>
            <a:pPr marL="171450" indent="-171450">
              <a:buFont typeface="Arial"/>
              <a:buChar char="•"/>
            </a:pPr>
            <a:r>
              <a:rPr lang="en-US" sz="1000" dirty="0">
                <a:solidFill>
                  <a:srgbClr val="282828"/>
                </a:solidFill>
                <a:cs typeface="Calibri"/>
              </a:rPr>
              <a:t>Check to make sure that the printer is turned on and is online.</a:t>
            </a:r>
          </a:p>
          <a:p>
            <a:pPr marL="171450" indent="-171450">
              <a:buFont typeface="Arial"/>
              <a:buChar char="•"/>
            </a:pPr>
            <a:r>
              <a:rPr lang="en-US" sz="1000" dirty="0">
                <a:solidFill>
                  <a:srgbClr val="282828"/>
                </a:solidFill>
                <a:cs typeface="Calibri"/>
              </a:rPr>
              <a:t>Make sure that the printer is not paused.</a:t>
            </a:r>
          </a:p>
          <a:p>
            <a:pPr marL="171450" indent="-171450">
              <a:buFont typeface="Arial"/>
              <a:buChar char="•"/>
            </a:pPr>
            <a:r>
              <a:rPr lang="en-US" sz="1000" dirty="0">
                <a:solidFill>
                  <a:srgbClr val="282828"/>
                </a:solidFill>
                <a:cs typeface="Calibri"/>
              </a:rPr>
              <a:t>Verify that the cable is connected on both ends and that it is the correct cable for that printer.</a:t>
            </a:r>
          </a:p>
          <a:p>
            <a:pPr marL="171450" indent="-171450">
              <a:buFont typeface="Arial"/>
              <a:buChar char="•"/>
            </a:pPr>
            <a:r>
              <a:rPr lang="en-US" sz="1000" dirty="0">
                <a:solidFill>
                  <a:srgbClr val="282828"/>
                </a:solidFill>
                <a:cs typeface="Calibri"/>
              </a:rPr>
              <a:t>For network printers, make sure that the printer is configured with correct TCP/IP settings for the network.</a:t>
            </a:r>
          </a:p>
          <a:p>
            <a:pPr marL="171450" indent="-171450">
              <a:buFont typeface="Arial"/>
              <a:buChar char="•"/>
            </a:pPr>
            <a:r>
              <a:rPr lang="en-US" sz="1000" dirty="0">
                <a:solidFill>
                  <a:srgbClr val="282828"/>
                </a:solidFill>
                <a:cs typeface="Calibri"/>
              </a:rPr>
              <a:t>Ensure that there is paper in the feed tray and that the tray, feed, and rollers are all in their correct positions. Verify that the correct paper tray was selected when sending the print job.</a:t>
            </a:r>
          </a:p>
          <a:p>
            <a:pPr marL="171450" indent="-171450">
              <a:buFont typeface="Arial"/>
              <a:buChar char="•"/>
            </a:pPr>
            <a:r>
              <a:rPr lang="en-US" sz="1000" dirty="0">
                <a:solidFill>
                  <a:srgbClr val="282828"/>
                </a:solidFill>
                <a:cs typeface="Calibri"/>
              </a:rPr>
              <a:t>Look for a paper jam. If a jam is found, clear it and then check any feed and roller mechanisms nearby and confirm that they are clean and operating correctly.</a:t>
            </a:r>
          </a:p>
          <a:p>
            <a:pPr marL="171450" indent="-171450">
              <a:buFont typeface="Arial"/>
              <a:buChar char="•"/>
            </a:pPr>
            <a:r>
              <a:rPr lang="en-US" sz="1000" dirty="0">
                <a:solidFill>
                  <a:srgbClr val="282828"/>
                </a:solidFill>
                <a:cs typeface="Calibri"/>
              </a:rPr>
              <a:t>Check the ink and toner levels.</a:t>
            </a:r>
          </a:p>
          <a:p>
            <a:pPr marL="171450" indent="-171450">
              <a:buFont typeface="Arial"/>
              <a:buChar char="•"/>
            </a:pPr>
            <a:r>
              <a:rPr lang="en-US" sz="1000" dirty="0">
                <a:solidFill>
                  <a:srgbClr val="282828"/>
                </a:solidFill>
                <a:cs typeface="Calibri"/>
              </a:rPr>
              <a:t>Perform a test print from the workstation.</a:t>
            </a:r>
          </a:p>
          <a:p>
            <a:pPr marL="171450" indent="-171450">
              <a:buFont typeface="Arial"/>
              <a:buChar char="•"/>
            </a:pPr>
            <a:r>
              <a:rPr lang="en-US" sz="1000" dirty="0">
                <a:solidFill>
                  <a:srgbClr val="282828"/>
                </a:solidFill>
                <a:cs typeface="Calibri"/>
              </a:rPr>
              <a:t>Open an application and try to print directly from the application.</a:t>
            </a:r>
          </a:p>
          <a:p>
            <a:pPr marL="171450" indent="-171450">
              <a:buFont typeface="Arial"/>
              <a:buChar char="•"/>
            </a:pPr>
            <a:r>
              <a:rPr lang="en-US" sz="1000" dirty="0">
                <a:solidFill>
                  <a:srgbClr val="282828"/>
                </a:solidFill>
                <a:cs typeface="Calibri"/>
              </a:rPr>
              <a:t>If this does not work, access the printer properties in Devices and Printers and then click </a:t>
            </a:r>
            <a:r>
              <a:rPr lang="en-US" sz="1000" b="1" dirty="0">
                <a:solidFill>
                  <a:srgbClr val="282828"/>
                </a:solidFill>
                <a:cs typeface="Calibri"/>
              </a:rPr>
              <a:t>Print Test Page</a:t>
            </a:r>
            <a:r>
              <a:rPr lang="en-US" sz="1000" dirty="0">
                <a:solidFill>
                  <a:srgbClr val="282828"/>
                </a:solidFill>
                <a:cs typeface="Calibri"/>
              </a:rPr>
              <a:t>. This option bypasses the application. If it works, troubleshoot the printing configuration in the application.</a:t>
            </a:r>
          </a:p>
          <a:p>
            <a:pPr marL="171450" indent="-171450">
              <a:buFont typeface="Arial"/>
              <a:buChar char="•"/>
            </a:pPr>
            <a:r>
              <a:rPr lang="en-US" sz="1000" dirty="0">
                <a:solidFill>
                  <a:srgbClr val="282828"/>
                </a:solidFill>
                <a:cs typeface="Calibri"/>
              </a:rPr>
              <a:t>Perform a test print from the printer console.</a:t>
            </a:r>
          </a:p>
          <a:p>
            <a:pPr marL="171450" indent="-171450">
              <a:buFont typeface="Arial"/>
              <a:buChar char="•"/>
            </a:pPr>
            <a:r>
              <a:rPr lang="en-US" sz="1000" dirty="0">
                <a:solidFill>
                  <a:srgbClr val="282828"/>
                </a:solidFill>
                <a:cs typeface="Calibri"/>
              </a:rPr>
              <a:t>If successful, the problem is with the workstation or the connection to the printer.</a:t>
            </a:r>
          </a:p>
          <a:p>
            <a:pPr marL="171450" indent="-171450">
              <a:buFont typeface="Arial"/>
              <a:buChar char="•"/>
            </a:pPr>
            <a:r>
              <a:rPr lang="en-US" sz="1000" dirty="0">
                <a:solidFill>
                  <a:srgbClr val="282828"/>
                </a:solidFill>
                <a:cs typeface="Calibri"/>
              </a:rPr>
              <a:t>If unsuccessful, the problem is with the printer itself.</a:t>
            </a:r>
          </a:p>
          <a:p>
            <a:pPr marL="171450" indent="-171450">
              <a:buFont typeface="Arial"/>
              <a:buChar char="•"/>
            </a:pPr>
            <a:r>
              <a:rPr lang="en-US" sz="1000" dirty="0">
                <a:solidFill>
                  <a:srgbClr val="282828"/>
                </a:solidFill>
                <a:cs typeface="Calibri"/>
              </a:rPr>
              <a:t>Check the printer console or workstation for any error messages or error codes. Use the printer documentation or the manufacturer website to look up specific codes displayed on the printer.</a:t>
            </a:r>
          </a:p>
          <a:p>
            <a:pPr marL="171450" indent="-171450">
              <a:buFont typeface="Arial"/>
              <a:buChar char="•"/>
            </a:pPr>
            <a:r>
              <a:rPr lang="en-US" sz="1000" dirty="0">
                <a:solidFill>
                  <a:srgbClr val="282828"/>
                </a:solidFill>
                <a:cs typeface="Calibri"/>
              </a:rPr>
              <a:t>On the workstation, verify that the Print Spooler service is started.</a:t>
            </a:r>
          </a:p>
          <a:p>
            <a:pPr marL="171450" indent="-171450">
              <a:buFont typeface="Arial"/>
              <a:buChar char="•"/>
            </a:pPr>
            <a:r>
              <a:rPr lang="en-US" sz="1000" dirty="0">
                <a:solidFill>
                  <a:srgbClr val="282828"/>
                </a:solidFill>
                <a:cs typeface="Calibri"/>
              </a:rPr>
              <a:t>Check the print queue. Sometimes a large document might be first in the queue and is stalling or otherwise preventing other documents from printing. Move the document down in the queue or delete the document from the queue if necessary.</a:t>
            </a:r>
          </a:p>
          <a:p>
            <a:pPr marL="171450" indent="-171450">
              <a:buFont typeface="Arial"/>
              <a:buChar char="•"/>
            </a:pPr>
            <a:r>
              <a:rPr lang="en-US" sz="1000" dirty="0">
                <a:solidFill>
                  <a:srgbClr val="282828"/>
                </a:solidFill>
                <a:cs typeface="Calibri"/>
              </a:rPr>
              <a:t>If a problem cannot be found, try restarting the printer and the computer</a:t>
            </a:r>
            <a:r>
              <a:rPr lang="en-US" sz="1050" dirty="0">
                <a:solidFill>
                  <a:srgbClr val="282828"/>
                </a:solidFill>
                <a:cs typeface="Calibri"/>
              </a:rPr>
              <a:t>.</a:t>
            </a:r>
          </a:p>
        </p:txBody>
      </p:sp>
      <p:sp>
        <p:nvSpPr>
          <p:cNvPr id="4" name="TextBox 3">
            <a:extLst>
              <a:ext uri="{FF2B5EF4-FFF2-40B4-BE49-F238E27FC236}">
                <a16:creationId xmlns:a16="http://schemas.microsoft.com/office/drawing/2014/main" id="{3EA874EC-FAA6-40A1-89C2-709ABCC46E7E}"/>
              </a:ext>
            </a:extLst>
          </p:cNvPr>
          <p:cNvSpPr txBox="1"/>
          <p:nvPr/>
        </p:nvSpPr>
        <p:spPr>
          <a:xfrm>
            <a:off x="3312459" y="428812"/>
            <a:ext cx="2743200" cy="32162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a:solidFill>
                  <a:srgbClr val="F96302"/>
                </a:solidFill>
              </a:rPr>
              <a:t>Driver Issues</a:t>
            </a:r>
          </a:p>
          <a:p>
            <a:r>
              <a:rPr lang="en-US" sz="1050">
                <a:solidFill>
                  <a:srgbClr val="282828"/>
                </a:solidFill>
                <a:cs typeface="Calibri"/>
              </a:rPr>
              <a:t>It is important to make sure that the following driver issues are addressed when troubleshooting printers:</a:t>
            </a:r>
          </a:p>
          <a:p>
            <a:r>
              <a:rPr lang="en-US" sz="1050">
                <a:solidFill>
                  <a:srgbClr val="282828"/>
                </a:solidFill>
                <a:cs typeface="Calibri"/>
              </a:rPr>
              <a:t>Verify that the latest version of the driver for the specific make and model of the printer has been installed. If the incorrect driver is installed, this can lead to post-script text, garbled text, and other irregular activity.</a:t>
            </a:r>
          </a:p>
          <a:p>
            <a:r>
              <a:rPr lang="en-US" sz="1050">
                <a:solidFill>
                  <a:srgbClr val="282828"/>
                </a:solidFill>
                <a:cs typeface="Calibri"/>
              </a:rPr>
              <a:t>Incorrectly configured network printing often leads to users installing the wrong driver on their machine. Make sure to configure your network so that users don't have to install the driver on their machine, especially without supervision.</a:t>
            </a:r>
          </a:p>
          <a:p>
            <a:r>
              <a:rPr lang="en-US" sz="1050">
                <a:solidFill>
                  <a:srgbClr val="282828"/>
                </a:solidFill>
                <a:cs typeface="Calibri"/>
              </a:rPr>
              <a:t>On occasion, driver files may become corrupted. If this is the case, you should reinstall the latest version of the driver from the manufacturer's website.</a:t>
            </a:r>
          </a:p>
        </p:txBody>
      </p:sp>
      <p:sp>
        <p:nvSpPr>
          <p:cNvPr id="5" name="TextBox 4">
            <a:extLst>
              <a:ext uri="{FF2B5EF4-FFF2-40B4-BE49-F238E27FC236}">
                <a16:creationId xmlns:a16="http://schemas.microsoft.com/office/drawing/2014/main" id="{5C712B42-4FBB-4B99-8F51-D9CD001A8C17}"/>
              </a:ext>
            </a:extLst>
          </p:cNvPr>
          <p:cNvSpPr txBox="1"/>
          <p:nvPr/>
        </p:nvSpPr>
        <p:spPr>
          <a:xfrm>
            <a:off x="6016812" y="376518"/>
            <a:ext cx="6052670" cy="644791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dirty="0">
                <a:solidFill>
                  <a:srgbClr val="F96302"/>
                </a:solidFill>
              </a:rPr>
              <a:t>Printout Quality Issues</a:t>
            </a:r>
          </a:p>
          <a:p>
            <a:pPr marL="171450" indent="-171450">
              <a:buFont typeface="Arial"/>
              <a:buChar char="•"/>
            </a:pPr>
            <a:r>
              <a:rPr lang="en-US" sz="1050" dirty="0">
                <a:solidFill>
                  <a:srgbClr val="282828"/>
                </a:solidFill>
                <a:cs typeface="Calibri"/>
              </a:rPr>
              <a:t>If the printer prints, but the printout quality is poor, check the following:</a:t>
            </a:r>
          </a:p>
          <a:p>
            <a:pPr marL="171450" indent="-171450">
              <a:buFont typeface="Arial"/>
              <a:buChar char="•"/>
            </a:pPr>
            <a:r>
              <a:rPr lang="en-US" sz="1050" dirty="0">
                <a:solidFill>
                  <a:srgbClr val="282828"/>
                </a:solidFill>
                <a:cs typeface="Calibri"/>
              </a:rPr>
              <a:t>Check ribbon, ink, and toner levels.</a:t>
            </a:r>
          </a:p>
          <a:p>
            <a:pPr marL="171450" indent="-171450">
              <a:buFont typeface="Arial"/>
              <a:buChar char="•"/>
            </a:pPr>
            <a:r>
              <a:rPr lang="en-US" sz="1050" dirty="0">
                <a:solidFill>
                  <a:srgbClr val="282828"/>
                </a:solidFill>
                <a:cs typeface="Calibri"/>
              </a:rPr>
              <a:t>For dot matrix printers, printer images become faint when the ribbon needs to be replaced. Also, ensure that there is not too much gap between the printer head and the paper.</a:t>
            </a:r>
          </a:p>
          <a:p>
            <a:pPr marL="171450" indent="-171450">
              <a:buFont typeface="Arial"/>
              <a:buChar char="•"/>
            </a:pPr>
            <a:r>
              <a:rPr lang="en-US" sz="1050" dirty="0">
                <a:solidFill>
                  <a:srgbClr val="282828"/>
                </a:solidFill>
                <a:cs typeface="Calibri"/>
              </a:rPr>
              <a:t>For inkjet printers, if pages have missing lines, use the printer's automatic cleaning feature. If this doesn't work, replace the printer cartridge. For missing or incorrect colors, verify ink levels.</a:t>
            </a:r>
          </a:p>
          <a:p>
            <a:pPr marL="171450" indent="-171450">
              <a:buFont typeface="Arial"/>
              <a:buChar char="•"/>
            </a:pPr>
            <a:r>
              <a:rPr lang="en-US" sz="1050" dirty="0">
                <a:solidFill>
                  <a:srgbClr val="282828"/>
                </a:solidFill>
                <a:cs typeface="Calibri"/>
              </a:rPr>
              <a:t>For laser printers with missing lines, try shaking the toner cartridge to distribute the toner evenly. If lines are still missing, or if extra characters appear, you might need to have the printer cleaned or some internal components replaced.</a:t>
            </a:r>
          </a:p>
          <a:p>
            <a:pPr marL="171450" indent="-171450">
              <a:buFont typeface="Arial"/>
              <a:buChar char="•"/>
            </a:pPr>
            <a:r>
              <a:rPr lang="en-US" sz="1050" dirty="0">
                <a:solidFill>
                  <a:srgbClr val="282828"/>
                </a:solidFill>
                <a:cs typeface="Calibri"/>
              </a:rPr>
              <a:t>For laser printers:</a:t>
            </a:r>
          </a:p>
          <a:p>
            <a:pPr marL="171450" indent="-171450">
              <a:buFont typeface="Arial"/>
              <a:buChar char="•"/>
            </a:pPr>
            <a:r>
              <a:rPr lang="en-US" sz="1050" dirty="0">
                <a:solidFill>
                  <a:srgbClr val="282828"/>
                </a:solidFill>
                <a:cs typeface="Calibri"/>
              </a:rPr>
              <a:t>If faint images from previous printouts appear on subsequent pages, the fluorescent lamp and rubber scraper might not be removing remaining toner from the drum prior to starting a new print job.</a:t>
            </a:r>
          </a:p>
          <a:p>
            <a:pPr marL="171450" indent="-171450">
              <a:buFont typeface="Arial"/>
              <a:buChar char="•"/>
            </a:pPr>
            <a:r>
              <a:rPr lang="en-US" sz="1050" dirty="0">
                <a:solidFill>
                  <a:srgbClr val="282828"/>
                </a:solidFill>
                <a:cs typeface="Calibri"/>
              </a:rPr>
              <a:t>A dirty primary corona wire can cause a vertical stripe down the print job because that part of the OPC drum is not being charged by the charge corona.</a:t>
            </a:r>
          </a:p>
          <a:p>
            <a:pPr marL="171450" indent="-171450">
              <a:buFont typeface="Arial"/>
              <a:buChar char="•"/>
            </a:pPr>
            <a:r>
              <a:rPr lang="en-US" sz="1050" dirty="0">
                <a:solidFill>
                  <a:srgbClr val="282828"/>
                </a:solidFill>
                <a:cs typeface="Calibri"/>
              </a:rPr>
              <a:t>A dirty secondary corona wire could cause the same problem because the charge is not being applied to part of the paper.</a:t>
            </a:r>
          </a:p>
          <a:p>
            <a:pPr marL="171450" indent="-171450">
              <a:buFont typeface="Arial"/>
              <a:buChar char="•"/>
            </a:pPr>
            <a:r>
              <a:rPr lang="en-US" sz="1050" dirty="0">
                <a:solidFill>
                  <a:srgbClr val="282828"/>
                </a:solidFill>
                <a:cs typeface="Calibri"/>
              </a:rPr>
              <a:t>A dirty drum or roller can create lines or splotches at regular intervals on the print job.</a:t>
            </a:r>
          </a:p>
          <a:p>
            <a:pPr marL="171450" indent="-171450">
              <a:buFont typeface="Arial"/>
              <a:buChar char="•"/>
            </a:pPr>
            <a:r>
              <a:rPr lang="en-US" sz="1050" dirty="0">
                <a:solidFill>
                  <a:srgbClr val="282828"/>
                </a:solidFill>
                <a:cs typeface="Calibri"/>
              </a:rPr>
              <a:t>If toner is not sticking to the paper, check the transfer (fuser) rollers.</a:t>
            </a:r>
          </a:p>
          <a:p>
            <a:pPr marL="171450" indent="-171450">
              <a:buFont typeface="Arial"/>
              <a:buChar char="•"/>
            </a:pPr>
            <a:r>
              <a:rPr lang="en-US" sz="1050" dirty="0">
                <a:solidFill>
                  <a:srgbClr val="282828"/>
                </a:solidFill>
                <a:cs typeface="Calibri"/>
              </a:rPr>
              <a:t>A faulty static eliminator strip might cause paper jams because the paper will stick to the components inside the printer.</a:t>
            </a:r>
          </a:p>
          <a:p>
            <a:pPr marL="171450" indent="-171450">
              <a:buFont typeface="Arial"/>
              <a:buChar char="•"/>
            </a:pPr>
            <a:r>
              <a:rPr lang="en-US" sz="1050" dirty="0">
                <a:solidFill>
                  <a:srgbClr val="282828"/>
                </a:solidFill>
                <a:cs typeface="Calibri"/>
              </a:rPr>
              <a:t>For newer laser and inkjet printers, calibrate the printer (perform a self-test). Often the printer uses the self-test to check the printed image and make minor adjustments automatically. Calibration fixes blurry text, misalignment (jagged lines), or incorrect colors.</a:t>
            </a:r>
          </a:p>
          <a:p>
            <a:pPr marL="171450" indent="-171450">
              <a:buFont typeface="Arial"/>
              <a:buChar char="•"/>
            </a:pPr>
            <a:r>
              <a:rPr lang="en-US" sz="1050" dirty="0">
                <a:solidFill>
                  <a:srgbClr val="282828"/>
                </a:solidFill>
                <a:cs typeface="Calibri"/>
              </a:rPr>
              <a:t>If the text appears garbled, make sure the proper printer driver is used. If necessary, upgrade to the latest version or reinstall the driver.</a:t>
            </a:r>
          </a:p>
          <a:p>
            <a:pPr marL="171450" indent="-171450">
              <a:buFont typeface="Arial"/>
              <a:buChar char="•"/>
            </a:pPr>
            <a:r>
              <a:rPr lang="en-US" sz="1050" dirty="0">
                <a:solidFill>
                  <a:srgbClr val="282828"/>
                </a:solidFill>
                <a:cs typeface="Calibri"/>
              </a:rPr>
              <a:t>If the page prints only part way through (and the rest of the page is blank), you might need to upgrade the memory on the printer or check the print server settings.</a:t>
            </a:r>
          </a:p>
          <a:p>
            <a:pPr marL="171450" indent="-171450">
              <a:buFont typeface="Arial"/>
              <a:buChar char="•"/>
            </a:pPr>
            <a:r>
              <a:rPr lang="en-US" sz="1050" dirty="0">
                <a:solidFill>
                  <a:srgbClr val="282828"/>
                </a:solidFill>
                <a:cs typeface="Calibri"/>
              </a:rPr>
              <a:t>Check the pickup rollers if paper is not being fed through the printer properly.</a:t>
            </a:r>
          </a:p>
          <a:p>
            <a:pPr marL="171450" indent="-171450">
              <a:buFont typeface="Arial"/>
              <a:buChar char="•"/>
            </a:pPr>
            <a:r>
              <a:rPr lang="en-US" sz="1050" dirty="0">
                <a:solidFill>
                  <a:srgbClr val="282828"/>
                </a:solidFill>
                <a:cs typeface="Calibri"/>
              </a:rPr>
              <a:t>Use the correct paper type for the printer. Most paper will be labeled as appropriate for a specific type of printer. For example:</a:t>
            </a:r>
          </a:p>
          <a:p>
            <a:pPr marL="171450" indent="-171450">
              <a:buFont typeface="Arial"/>
              <a:buChar char="•"/>
            </a:pPr>
            <a:r>
              <a:rPr lang="en-US" sz="1050" dirty="0">
                <a:solidFill>
                  <a:srgbClr val="282828"/>
                </a:solidFill>
                <a:cs typeface="Calibri"/>
              </a:rPr>
              <a:t>Using glossy paper in inkjet printers could lead to smeared ink because the ink is not being absorbed into the paper.</a:t>
            </a:r>
          </a:p>
          <a:p>
            <a:pPr marL="171450" indent="-171450">
              <a:buFont typeface="Arial"/>
              <a:buChar char="•"/>
            </a:pPr>
            <a:r>
              <a:rPr lang="en-US" sz="1050" dirty="0">
                <a:solidFill>
                  <a:srgbClr val="282828"/>
                </a:solidFill>
                <a:cs typeface="Calibri"/>
              </a:rPr>
              <a:t>Using glossy paper could cause the paper to not be pulled into the rollers correctly.</a:t>
            </a:r>
          </a:p>
          <a:p>
            <a:pPr marL="171450" indent="-171450">
              <a:buFont typeface="Arial"/>
              <a:buChar char="•"/>
            </a:pPr>
            <a:r>
              <a:rPr lang="en-US" sz="1050" dirty="0">
                <a:solidFill>
                  <a:srgbClr val="282828"/>
                </a:solidFill>
                <a:cs typeface="Calibri"/>
              </a:rPr>
              <a:t>Be careful when using thick paper or cardstock in a laser printer; they can cause paper jams. The weight of laser printer paper should generally be between 70 and 130 grams per square meter (GSM). On some laser printers, you can change the paper path for thick paper, so it is fed through the printer in a straight line (rather than curling the paper up to the top of the printer). Such straight-line paper paths can help prevent paper jams with thick paper.</a:t>
            </a:r>
            <a:endParaRPr lang="en-US" dirty="0">
              <a:cs typeface="Calibri" panose="020F0502020204030204"/>
            </a:endParaRPr>
          </a:p>
        </p:txBody>
      </p:sp>
    </p:spTree>
    <p:extLst>
      <p:ext uri="{BB962C8B-B14F-4D97-AF65-F5344CB8AC3E}">
        <p14:creationId xmlns:p14="http://schemas.microsoft.com/office/powerpoint/2010/main" val="1601442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56574D-D056-4023-9E43-AE8C6E0780DA}"/>
              </a:ext>
            </a:extLst>
          </p:cNvPr>
          <p:cNvSpPr txBox="1"/>
          <p:nvPr/>
        </p:nvSpPr>
        <p:spPr>
          <a:xfrm>
            <a:off x="4425577" y="40341"/>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Printer Troubleshooting</a:t>
            </a:r>
          </a:p>
        </p:txBody>
      </p:sp>
      <p:sp>
        <p:nvSpPr>
          <p:cNvPr id="3" name="TextBox 2">
            <a:extLst>
              <a:ext uri="{FF2B5EF4-FFF2-40B4-BE49-F238E27FC236}">
                <a16:creationId xmlns:a16="http://schemas.microsoft.com/office/drawing/2014/main" id="{DD32938D-BFC8-49DF-A9DA-F7C7921B30B1}"/>
              </a:ext>
            </a:extLst>
          </p:cNvPr>
          <p:cNvSpPr txBox="1"/>
          <p:nvPr/>
        </p:nvSpPr>
        <p:spPr>
          <a:xfrm>
            <a:off x="227106" y="697753"/>
            <a:ext cx="11707905" cy="160043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dirty="0">
                <a:solidFill>
                  <a:srgbClr val="F96302"/>
                </a:solidFill>
              </a:rPr>
              <a:t>Laser Printer Considerations</a:t>
            </a:r>
          </a:p>
          <a:p>
            <a:r>
              <a:rPr lang="en-US" sz="1050" b="1" dirty="0">
                <a:solidFill>
                  <a:srgbClr val="282828"/>
                </a:solidFill>
                <a:cs typeface="Calibri"/>
              </a:rPr>
              <a:t>When working with laser printers, be aware of the following</a:t>
            </a:r>
            <a:r>
              <a:rPr lang="en-US" sz="1050" dirty="0">
                <a:solidFill>
                  <a:srgbClr val="282828"/>
                </a:solidFill>
                <a:cs typeface="Calibri"/>
              </a:rPr>
              <a:t>:</a:t>
            </a:r>
          </a:p>
          <a:p>
            <a:pPr marL="171450" indent="-171450">
              <a:buFont typeface="Arial"/>
              <a:buChar char="•"/>
            </a:pPr>
            <a:r>
              <a:rPr lang="en-US" sz="1050" dirty="0">
                <a:solidFill>
                  <a:srgbClr val="282828"/>
                </a:solidFill>
                <a:cs typeface="Calibri"/>
              </a:rPr>
              <a:t>A laser printer's fuser operates at a </a:t>
            </a:r>
            <a:r>
              <a:rPr lang="en-US" sz="1050" dirty="0">
                <a:solidFill>
                  <a:srgbClr val="FF0000"/>
                </a:solidFill>
                <a:cs typeface="Calibri"/>
              </a:rPr>
              <a:t>high temperature and can burn you</a:t>
            </a:r>
            <a:r>
              <a:rPr lang="en-US" sz="1050" dirty="0">
                <a:solidFill>
                  <a:srgbClr val="282828"/>
                </a:solidFill>
                <a:cs typeface="Calibri"/>
              </a:rPr>
              <a:t>.</a:t>
            </a:r>
          </a:p>
          <a:p>
            <a:pPr marL="171450" indent="-171450">
              <a:buFont typeface="Arial"/>
              <a:buChar char="•"/>
            </a:pPr>
            <a:r>
              <a:rPr lang="en-US" sz="1050" dirty="0">
                <a:solidFill>
                  <a:srgbClr val="282828"/>
                </a:solidFill>
                <a:cs typeface="Calibri"/>
              </a:rPr>
              <a:t>Because an OPC drum is sensitive to light, it can lose its effectiveness if it is over-exposed.</a:t>
            </a:r>
          </a:p>
          <a:p>
            <a:pPr marL="171450" indent="-171450">
              <a:buFont typeface="Arial"/>
              <a:buChar char="•"/>
            </a:pPr>
            <a:r>
              <a:rPr lang="en-US" sz="1050" b="1" dirty="0">
                <a:solidFill>
                  <a:srgbClr val="282828"/>
                </a:solidFill>
                <a:cs typeface="Calibri"/>
              </a:rPr>
              <a:t>Do not put </a:t>
            </a:r>
            <a:r>
              <a:rPr lang="en-US" sz="1050" dirty="0">
                <a:solidFill>
                  <a:srgbClr val="282828"/>
                </a:solidFill>
                <a:cs typeface="Calibri"/>
              </a:rPr>
              <a:t>any materials in a laser printer that melt below 180 degrees Fahrenheit. When they pass through the fuser, they can melt and permanently damage the laser printer.</a:t>
            </a:r>
          </a:p>
          <a:p>
            <a:pPr marL="171450" indent="-171450">
              <a:buFont typeface="Arial"/>
              <a:buChar char="•"/>
            </a:pPr>
            <a:r>
              <a:rPr lang="en-US" sz="1050" b="1" dirty="0">
                <a:solidFill>
                  <a:srgbClr val="282828"/>
                </a:solidFill>
                <a:cs typeface="Calibri"/>
              </a:rPr>
              <a:t>Do not attempt</a:t>
            </a:r>
            <a:r>
              <a:rPr lang="en-US" sz="1050" dirty="0">
                <a:solidFill>
                  <a:srgbClr val="282828"/>
                </a:solidFill>
                <a:cs typeface="Calibri"/>
              </a:rPr>
              <a:t> to print on paper with photocopied or laser printed images already on it. The images can come off onto parts of the laser printer and smear your print jobs.</a:t>
            </a:r>
          </a:p>
          <a:p>
            <a:pPr marL="171450" indent="-171450">
              <a:buFont typeface="Arial"/>
              <a:buChar char="•"/>
            </a:pPr>
            <a:r>
              <a:rPr lang="en-US" sz="1050" dirty="0">
                <a:solidFill>
                  <a:srgbClr val="282828"/>
                </a:solidFill>
                <a:cs typeface="Calibri"/>
              </a:rPr>
              <a:t>To clean up toner spills, scoop up large quantities of toner or use a damp cloth to wipe up lesser quantities. Use toner vacuums that are specially designed to clean up toner spills. Never use a household vacuum to clean up a toner spill. Because toner is very fine, it is likely to pass through a household vacuum's filter and be blown into the air. Also, it can be attracted to magnets in the motor and ruin the vacuum or cause a fire</a:t>
            </a:r>
            <a:endParaRPr lang="en-US" dirty="0">
              <a:cs typeface="Calibri" panose="020F0502020204030204"/>
            </a:endParaRPr>
          </a:p>
        </p:txBody>
      </p:sp>
      <p:sp>
        <p:nvSpPr>
          <p:cNvPr id="4" name="TextBox 3">
            <a:extLst>
              <a:ext uri="{FF2B5EF4-FFF2-40B4-BE49-F238E27FC236}">
                <a16:creationId xmlns:a16="http://schemas.microsoft.com/office/drawing/2014/main" id="{99AED9EB-7C8D-41FF-9A4B-E54E507A3598}"/>
              </a:ext>
            </a:extLst>
          </p:cNvPr>
          <p:cNvSpPr txBox="1"/>
          <p:nvPr/>
        </p:nvSpPr>
        <p:spPr>
          <a:xfrm>
            <a:off x="3716806" y="3313392"/>
            <a:ext cx="3998258"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cs typeface="Calibri"/>
              </a:rPr>
              <a:t>End of Printers. Mobile is Next</a:t>
            </a:r>
          </a:p>
        </p:txBody>
      </p:sp>
    </p:spTree>
    <p:extLst>
      <p:ext uri="{BB962C8B-B14F-4D97-AF65-F5344CB8AC3E}">
        <p14:creationId xmlns:p14="http://schemas.microsoft.com/office/powerpoint/2010/main" val="3030183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A8BE7B0-7ED0-4B0B-9CCC-264DB452FCE8}"/>
              </a:ext>
            </a:extLst>
          </p:cNvPr>
          <p:cNvSpPr txBox="1"/>
          <p:nvPr/>
        </p:nvSpPr>
        <p:spPr>
          <a:xfrm>
            <a:off x="5068047" y="2988"/>
            <a:ext cx="1757083"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Portable Devices</a:t>
            </a:r>
          </a:p>
        </p:txBody>
      </p:sp>
      <p:sp>
        <p:nvSpPr>
          <p:cNvPr id="3" name="TextBox 2">
            <a:extLst>
              <a:ext uri="{FF2B5EF4-FFF2-40B4-BE49-F238E27FC236}">
                <a16:creationId xmlns:a16="http://schemas.microsoft.com/office/drawing/2014/main" id="{A7C3591C-D351-4485-9527-89A5CEEB7486}"/>
              </a:ext>
            </a:extLst>
          </p:cNvPr>
          <p:cNvSpPr txBox="1"/>
          <p:nvPr/>
        </p:nvSpPr>
        <p:spPr>
          <a:xfrm>
            <a:off x="682812" y="518459"/>
            <a:ext cx="11431493" cy="480131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282828"/>
                </a:solidFill>
                <a:cs typeface="Calibri"/>
              </a:rPr>
              <a:t>A </a:t>
            </a:r>
            <a:r>
              <a:rPr lang="en-US" i="1" dirty="0">
                <a:solidFill>
                  <a:srgbClr val="282828"/>
                </a:solidFill>
                <a:cs typeface="Calibri"/>
              </a:rPr>
              <a:t>laptop</a:t>
            </a:r>
            <a:r>
              <a:rPr lang="en-US" dirty="0">
                <a:solidFill>
                  <a:srgbClr val="282828"/>
                </a:solidFill>
                <a:cs typeface="Calibri"/>
              </a:rPr>
              <a:t> (or </a:t>
            </a:r>
            <a:r>
              <a:rPr lang="en-US" i="1" dirty="0">
                <a:solidFill>
                  <a:srgbClr val="282828"/>
                </a:solidFill>
                <a:cs typeface="Calibri"/>
              </a:rPr>
              <a:t>notebook</a:t>
            </a:r>
            <a:r>
              <a:rPr lang="en-US" dirty="0">
                <a:solidFill>
                  <a:srgbClr val="282828"/>
                </a:solidFill>
                <a:cs typeface="Calibri"/>
              </a:rPr>
              <a:t>) is a portable version of a desktop system. It often has similar hardware and runs similar software.</a:t>
            </a:r>
          </a:p>
          <a:p>
            <a:endParaRPr lang="en-US" dirty="0">
              <a:solidFill>
                <a:srgbClr val="282828"/>
              </a:solidFill>
              <a:cs typeface="Calibri"/>
            </a:endParaRPr>
          </a:p>
          <a:p>
            <a:r>
              <a:rPr lang="en-US" dirty="0">
                <a:solidFill>
                  <a:srgbClr val="282828"/>
                </a:solidFill>
                <a:cs typeface="Calibri"/>
              </a:rPr>
              <a:t>A Tablet PC is a notebook that includes a touchscreen to allow input by tapping the screen, dragging objects, or through handwriting recognition. A stylus is a special pen designed to be used by these touchscreens for input. Tablet PCs might run special versions of the operating system to enable touchscreen input.</a:t>
            </a:r>
            <a:endParaRPr lang="en-US"/>
          </a:p>
          <a:p>
            <a:endParaRPr lang="en-US" dirty="0">
              <a:solidFill>
                <a:srgbClr val="282828"/>
              </a:solidFill>
              <a:cs typeface="Calibri"/>
            </a:endParaRPr>
          </a:p>
          <a:p>
            <a:r>
              <a:rPr lang="en-US" dirty="0">
                <a:solidFill>
                  <a:srgbClr val="282828"/>
                </a:solidFill>
                <a:cs typeface="Calibri"/>
              </a:rPr>
              <a:t>A PDA (Personal Digital Assistant) is a hand-held device, typically with a small touchscreen. A PDA uses special hardware and software that provides basic productivity applications (email, word processing, spreadsheets).</a:t>
            </a:r>
            <a:endParaRPr lang="en-US"/>
          </a:p>
          <a:p>
            <a:endParaRPr lang="en-US" dirty="0">
              <a:solidFill>
                <a:srgbClr val="282828"/>
              </a:solidFill>
              <a:cs typeface="Calibri"/>
            </a:endParaRPr>
          </a:p>
          <a:p>
            <a:r>
              <a:rPr lang="en-US" dirty="0">
                <a:solidFill>
                  <a:srgbClr val="282828"/>
                </a:solidFill>
                <a:cs typeface="Calibri"/>
              </a:rPr>
              <a:t>A </a:t>
            </a:r>
            <a:r>
              <a:rPr lang="en-US" i="1" dirty="0">
                <a:solidFill>
                  <a:srgbClr val="282828"/>
                </a:solidFill>
                <a:cs typeface="Calibri"/>
              </a:rPr>
              <a:t>smart phone</a:t>
            </a:r>
            <a:r>
              <a:rPr lang="en-US" dirty="0">
                <a:solidFill>
                  <a:srgbClr val="282828"/>
                </a:solidFill>
                <a:cs typeface="Calibri"/>
              </a:rPr>
              <a:t> is a phone that includes functions of a PDA. As functions are added to smart phones, the line between smart phones and PDAs is disappearing.</a:t>
            </a:r>
            <a:endParaRPr lang="en-US"/>
          </a:p>
          <a:p>
            <a:endParaRPr lang="en-US" dirty="0">
              <a:solidFill>
                <a:srgbClr val="282828"/>
              </a:solidFill>
              <a:cs typeface="Calibri"/>
            </a:endParaRPr>
          </a:p>
          <a:p>
            <a:r>
              <a:rPr lang="en-US" dirty="0">
                <a:solidFill>
                  <a:srgbClr val="282828"/>
                </a:solidFill>
                <a:cs typeface="Calibri"/>
              </a:rPr>
              <a:t>A </a:t>
            </a:r>
            <a:r>
              <a:rPr lang="en-US" i="1" dirty="0">
                <a:solidFill>
                  <a:srgbClr val="282828"/>
                </a:solidFill>
                <a:cs typeface="Calibri"/>
              </a:rPr>
              <a:t>netbook</a:t>
            </a:r>
            <a:r>
              <a:rPr lang="en-US" dirty="0">
                <a:solidFill>
                  <a:srgbClr val="282828"/>
                </a:solidFill>
                <a:cs typeface="Calibri"/>
              </a:rPr>
              <a:t> is a notebook computer with a smaller form factor (10-11 inch screen or smaller) and custom hardware designed to maximize battery life (from 6-11 hours on a single charge). Originally, netbooks used a special operating system that often did not support all of the features of a normal desktop operating system. Increasingly, netbooks can run a regular version of the operating system, although the reduced hardware might still limit their usefulness to email, word processing, and multimedia. Netbooks typically do not have integrated CD/DVD drive</a:t>
            </a:r>
            <a:endParaRPr lang="en-US">
              <a:cs typeface="Calibri"/>
            </a:endParaRPr>
          </a:p>
        </p:txBody>
      </p:sp>
    </p:spTree>
    <p:extLst>
      <p:ext uri="{BB962C8B-B14F-4D97-AF65-F5344CB8AC3E}">
        <p14:creationId xmlns:p14="http://schemas.microsoft.com/office/powerpoint/2010/main" val="2127609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3BE7A52-C082-4E6D-9119-DCDF5918908B}"/>
              </a:ext>
            </a:extLst>
          </p:cNvPr>
          <p:cNvGraphicFramePr>
            <a:graphicFrameLocks noGrp="1"/>
          </p:cNvGraphicFramePr>
          <p:nvPr/>
        </p:nvGraphicFramePr>
        <p:xfrm>
          <a:off x="643467" y="745639"/>
          <a:ext cx="10905067" cy="5366725"/>
        </p:xfrm>
        <a:graphic>
          <a:graphicData uri="http://schemas.openxmlformats.org/drawingml/2006/table">
            <a:tbl>
              <a:tblPr firstRow="1" bandRow="1">
                <a:tableStyleId>{5C22544A-7EE6-4342-B048-85BDC9FD1C3A}</a:tableStyleId>
              </a:tblPr>
              <a:tblGrid>
                <a:gridCol w="3403896">
                  <a:extLst>
                    <a:ext uri="{9D8B030D-6E8A-4147-A177-3AD203B41FA5}">
                      <a16:colId xmlns:a16="http://schemas.microsoft.com/office/drawing/2014/main" val="1006150481"/>
                    </a:ext>
                  </a:extLst>
                </a:gridCol>
                <a:gridCol w="7501171">
                  <a:extLst>
                    <a:ext uri="{9D8B030D-6E8A-4147-A177-3AD203B41FA5}">
                      <a16:colId xmlns:a16="http://schemas.microsoft.com/office/drawing/2014/main" val="201223715"/>
                    </a:ext>
                  </a:extLst>
                </a:gridCol>
              </a:tblGrid>
              <a:tr h="248042">
                <a:tc>
                  <a:txBody>
                    <a:bodyPr/>
                    <a:lstStyle/>
                    <a:p>
                      <a:pPr algn="ctr" rtl="0" fontAlgn="base"/>
                      <a:r>
                        <a:rPr lang="en-US" sz="1100">
                          <a:effectLst/>
                        </a:rPr>
                        <a:t>Component​</a:t>
                      </a:r>
                      <a:endParaRPr lang="en-US" sz="1100" b="1">
                        <a:solidFill>
                          <a:srgbClr val="FFFFFF"/>
                        </a:solidFill>
                        <a:effectLst/>
                      </a:endParaRPr>
                    </a:p>
                  </a:txBody>
                  <a:tcPr marL="56373" marR="56373" marT="28187" marB="28187"/>
                </a:tc>
                <a:tc>
                  <a:txBody>
                    <a:bodyPr/>
                    <a:lstStyle/>
                    <a:p>
                      <a:pPr algn="ctr" rtl="0" fontAlgn="base"/>
                      <a:r>
                        <a:rPr lang="en-US" sz="1100">
                          <a:effectLst/>
                        </a:rPr>
                        <a:t>Description​</a:t>
                      </a:r>
                      <a:endParaRPr lang="en-US" sz="1100" b="1">
                        <a:solidFill>
                          <a:srgbClr val="FFFFFF"/>
                        </a:solidFill>
                        <a:effectLst/>
                      </a:endParaRPr>
                    </a:p>
                  </a:txBody>
                  <a:tcPr marL="56373" marR="56373" marT="28187" marB="28187"/>
                </a:tc>
                <a:extLst>
                  <a:ext uri="{0D108BD9-81ED-4DB2-BD59-A6C34878D82A}">
                    <a16:rowId xmlns:a16="http://schemas.microsoft.com/office/drawing/2014/main" val="3878966651"/>
                  </a:ext>
                </a:extLst>
              </a:tr>
              <a:tr h="417162">
                <a:tc>
                  <a:txBody>
                    <a:bodyPr/>
                    <a:lstStyle/>
                    <a:p>
                      <a:pPr algn="ctr" rtl="0" fontAlgn="base"/>
                      <a:r>
                        <a:rPr lang="en-US" sz="1100">
                          <a:effectLst/>
                        </a:rPr>
                        <a:t>Processor​</a:t>
                      </a:r>
                    </a:p>
                  </a:txBody>
                  <a:tcPr marL="56373" marR="56373" marT="28187" marB="28187"/>
                </a:tc>
                <a:tc>
                  <a:txBody>
                    <a:bodyPr/>
                    <a:lstStyle/>
                    <a:p>
                      <a:pPr algn="ctr" rtl="0" fontAlgn="base"/>
                      <a:r>
                        <a:rPr lang="en-US" sz="1100">
                          <a:effectLst/>
                        </a:rPr>
                        <a:t>Processors built especially for laptop computers have lower power consumption requirements and produce less heat than desktop processors. [X86 or ARM]​</a:t>
                      </a:r>
                    </a:p>
                  </a:txBody>
                  <a:tcPr marL="56373" marR="56373" marT="28187" marB="28187"/>
                </a:tc>
                <a:extLst>
                  <a:ext uri="{0D108BD9-81ED-4DB2-BD59-A6C34878D82A}">
                    <a16:rowId xmlns:a16="http://schemas.microsoft.com/office/drawing/2014/main" val="3902891206"/>
                  </a:ext>
                </a:extLst>
              </a:tr>
              <a:tr h="417162">
                <a:tc>
                  <a:txBody>
                    <a:bodyPr/>
                    <a:lstStyle/>
                    <a:p>
                      <a:pPr algn="ctr" rtl="0" fontAlgn="base"/>
                      <a:r>
                        <a:rPr lang="en-US" sz="1100">
                          <a:effectLst/>
                        </a:rPr>
                        <a:t>Memory​</a:t>
                      </a:r>
                    </a:p>
                  </a:txBody>
                  <a:tcPr marL="56373" marR="56373" marT="28187" marB="28187"/>
                </a:tc>
                <a:tc>
                  <a:txBody>
                    <a:bodyPr/>
                    <a:lstStyle/>
                    <a:p>
                      <a:pPr algn="ctr" rtl="0" fontAlgn="base"/>
                      <a:r>
                        <a:rPr lang="en-US" sz="1100">
                          <a:effectLst/>
                        </a:rPr>
                        <a:t>Laptop memory uses SODIMM and UniDIMM packages with SDRAM and DDR/DDR2/DDR3/DDR4 memory. These modules are sometimes called MicroDIMM​</a:t>
                      </a:r>
                    </a:p>
                  </a:txBody>
                  <a:tcPr marL="56373" marR="56373" marT="28187" marB="28187"/>
                </a:tc>
                <a:extLst>
                  <a:ext uri="{0D108BD9-81ED-4DB2-BD59-A6C34878D82A}">
                    <a16:rowId xmlns:a16="http://schemas.microsoft.com/office/drawing/2014/main" val="2832647637"/>
                  </a:ext>
                </a:extLst>
              </a:tr>
              <a:tr h="586281">
                <a:tc>
                  <a:txBody>
                    <a:bodyPr/>
                    <a:lstStyle/>
                    <a:p>
                      <a:pPr algn="ctr" rtl="0" fontAlgn="base"/>
                      <a:r>
                        <a:rPr lang="en-US" sz="1100">
                          <a:effectLst/>
                        </a:rPr>
                        <a:t>Keyboard​</a:t>
                      </a:r>
                    </a:p>
                  </a:txBody>
                  <a:tcPr marL="56373" marR="56373" marT="28187" marB="28187"/>
                </a:tc>
                <a:tc>
                  <a:txBody>
                    <a:bodyPr/>
                    <a:lstStyle/>
                    <a:p>
                      <a:pPr algn="ctr" rtl="0" fontAlgn="base"/>
                      <a:r>
                        <a:rPr lang="en-US" sz="1100">
                          <a:effectLst/>
                        </a:rPr>
                        <a:t>Notebook keyboards are smaller than standard keyboards. Keys are often a bit smaller and closer together. Keys such as the number pad and some function keys might be left off, but are accessible by pressing a special Fn key to provide alternate functions for regular keys​</a:t>
                      </a:r>
                    </a:p>
                  </a:txBody>
                  <a:tcPr marL="56373" marR="56373" marT="28187" marB="28187"/>
                </a:tc>
                <a:extLst>
                  <a:ext uri="{0D108BD9-81ED-4DB2-BD59-A6C34878D82A}">
                    <a16:rowId xmlns:a16="http://schemas.microsoft.com/office/drawing/2014/main" val="2283832214"/>
                  </a:ext>
                </a:extLst>
              </a:tr>
              <a:tr h="1262758">
                <a:tc>
                  <a:txBody>
                    <a:bodyPr/>
                    <a:lstStyle/>
                    <a:p>
                      <a:pPr algn="ctr" rtl="0" fontAlgn="base"/>
                      <a:r>
                        <a:rPr lang="en-US" sz="1100">
                          <a:effectLst/>
                        </a:rPr>
                        <a:t>Pointing Devices​</a:t>
                      </a:r>
                    </a:p>
                  </a:txBody>
                  <a:tcPr marL="56373" marR="56373" marT="28187" marB="28187"/>
                </a:tc>
                <a:tc>
                  <a:txBody>
                    <a:bodyPr/>
                    <a:lstStyle/>
                    <a:p>
                      <a:pPr rtl="0" fontAlgn="base"/>
                      <a:r>
                        <a:rPr lang="en-US" sz="1100">
                          <a:effectLst/>
                        </a:rPr>
                        <a:t>Instead of a mouse, notebooks use one (or more) of the following devices: ​</a:t>
                      </a:r>
                    </a:p>
                    <a:p>
                      <a:pPr marL="342900" lvl="0" indent="-342900" rtl="0" fontAlgn="base">
                        <a:buFont typeface="Arial" panose="020B0604020202020204" pitchFamily="34" charset="0"/>
                        <a:buChar char="•"/>
                      </a:pPr>
                      <a:r>
                        <a:rPr lang="en-US" sz="1100">
                          <a:effectLst/>
                        </a:rPr>
                        <a:t>Pointing sticks are small knobs in the center of the keyboard. Pushing on this knob moves the cursor.​</a:t>
                      </a:r>
                    </a:p>
                    <a:p>
                      <a:pPr marL="342900" lvl="0" indent="-342900" rtl="0" fontAlgn="base">
                        <a:buFont typeface="Arial" panose="020B0604020202020204" pitchFamily="34" charset="0"/>
                        <a:buChar char="•"/>
                      </a:pPr>
                      <a:r>
                        <a:rPr lang="en-US" sz="1100">
                          <a:effectLst/>
                        </a:rPr>
                        <a:t>The touchpad is located below the keyboard. Moving your finger across the pad moves the mouse. You can also tap the touchpad to click the mouse.​</a:t>
                      </a:r>
                    </a:p>
                    <a:p>
                      <a:pPr marL="342900" lvl="0" indent="-342900" rtl="0" fontAlgn="base">
                        <a:buFont typeface="Arial" panose="020B0604020202020204" pitchFamily="34" charset="0"/>
                        <a:buChar char="•"/>
                      </a:pPr>
                      <a:r>
                        <a:rPr lang="en-US" sz="1100">
                          <a:effectLst/>
                        </a:rPr>
                        <a:t>Buttons below the keyboard replace mouse buttons for clicks, double-clicks, and right-clicks.​</a:t>
                      </a:r>
                    </a:p>
                    <a:p>
                      <a:pPr rtl="0" fontAlgn="base"/>
                      <a:r>
                        <a:rPr lang="en-US" sz="1100">
                          <a:effectLst/>
                        </a:rPr>
                        <a:t>A digitizer pad is used in laptop and PDA systems to receive input. Input is written onto the pad with a stylus pen and then those motions are transferred into data that is processed by the system​</a:t>
                      </a:r>
                    </a:p>
                  </a:txBody>
                  <a:tcPr marL="56373" marR="56373" marT="28187" marB="28187"/>
                </a:tc>
                <a:extLst>
                  <a:ext uri="{0D108BD9-81ED-4DB2-BD59-A6C34878D82A}">
                    <a16:rowId xmlns:a16="http://schemas.microsoft.com/office/drawing/2014/main" val="2236386063"/>
                  </a:ext>
                </a:extLst>
              </a:tr>
              <a:tr h="1262758">
                <a:tc>
                  <a:txBody>
                    <a:bodyPr/>
                    <a:lstStyle/>
                    <a:p>
                      <a:pPr algn="ctr" rtl="0" fontAlgn="base"/>
                      <a:r>
                        <a:rPr lang="en-US" sz="1100">
                          <a:effectLst/>
                        </a:rPr>
                        <a:t>Video​</a:t>
                      </a:r>
                    </a:p>
                  </a:txBody>
                  <a:tcPr marL="56373" marR="56373" marT="28187" marB="28187"/>
                </a:tc>
                <a:tc>
                  <a:txBody>
                    <a:bodyPr/>
                    <a:lstStyle/>
                    <a:p>
                      <a:pPr rtl="0" fontAlgn="base"/>
                      <a:r>
                        <a:rPr lang="en-US" sz="1100">
                          <a:effectLst/>
                        </a:rPr>
                        <a:t>Be aware of the following facts about screens and video cards: ​</a:t>
                      </a:r>
                    </a:p>
                    <a:p>
                      <a:pPr marL="342900" lvl="0" indent="-342900" rtl="0" fontAlgn="base">
                        <a:buFont typeface="Arial" panose="020B0604020202020204" pitchFamily="34" charset="0"/>
                        <a:buChar char="•"/>
                      </a:pPr>
                      <a:r>
                        <a:rPr lang="en-US" sz="1100">
                          <a:effectLst/>
                        </a:rPr>
                        <a:t>XGA screens have the normal 4:3 aspect ratio. WXGA screens use a widescreen aspect ratio.​</a:t>
                      </a:r>
                    </a:p>
                    <a:p>
                      <a:pPr marL="342900" lvl="0" indent="-342900" rtl="0" fontAlgn="base">
                        <a:buFont typeface="Arial" panose="020B0604020202020204" pitchFamily="34" charset="0"/>
                        <a:buChar char="•"/>
                      </a:pPr>
                      <a:r>
                        <a:rPr lang="en-US" sz="1100">
                          <a:effectLst/>
                        </a:rPr>
                        <a:t>Some screens promise brighter display for crisper viewing or better viewing outdoors.​</a:t>
                      </a:r>
                    </a:p>
                    <a:p>
                      <a:pPr marL="342900" lvl="0" indent="-342900" rtl="0" fontAlgn="base">
                        <a:buFont typeface="Arial" panose="020B0604020202020204" pitchFamily="34" charset="0"/>
                        <a:buChar char="•"/>
                      </a:pPr>
                      <a:r>
                        <a:rPr lang="en-US" sz="1100">
                          <a:effectLst/>
                        </a:rPr>
                        <a:t>The video controller is either integrated onto the motherboard or it might be a separate board that can be replaced.​</a:t>
                      </a:r>
                    </a:p>
                    <a:p>
                      <a:pPr marL="342900" lvl="0" indent="-342900" rtl="0" fontAlgn="base">
                        <a:buFont typeface="Arial" panose="020B0604020202020204" pitchFamily="34" charset="0"/>
                        <a:buChar char="•"/>
                      </a:pPr>
                      <a:r>
                        <a:rPr lang="en-US" sz="1100">
                          <a:effectLst/>
                        </a:rPr>
                        <a:t>Video memory typically shares a portion of the system memory, although some notebooks have dedicated video memory.​</a:t>
                      </a:r>
                    </a:p>
                    <a:p>
                      <a:pPr rtl="0" fontAlgn="base"/>
                      <a:r>
                        <a:rPr lang="en-US" sz="1100">
                          <a:effectLst/>
                        </a:rPr>
                        <a:t>Most notebooks have an external video port that you can use to display the screen on a projector or a monitor​</a:t>
                      </a:r>
                    </a:p>
                  </a:txBody>
                  <a:tcPr marL="56373" marR="56373" marT="28187" marB="28187"/>
                </a:tc>
                <a:extLst>
                  <a:ext uri="{0D108BD9-81ED-4DB2-BD59-A6C34878D82A}">
                    <a16:rowId xmlns:a16="http://schemas.microsoft.com/office/drawing/2014/main" val="2830462758"/>
                  </a:ext>
                </a:extLst>
              </a:tr>
              <a:tr h="755400">
                <a:tc>
                  <a:txBody>
                    <a:bodyPr/>
                    <a:lstStyle/>
                    <a:p>
                      <a:pPr algn="ctr" rtl="0" fontAlgn="base"/>
                      <a:r>
                        <a:rPr lang="en-US" sz="1100">
                          <a:effectLst/>
                        </a:rPr>
                        <a:t>Networking​</a:t>
                      </a:r>
                    </a:p>
                  </a:txBody>
                  <a:tcPr marL="56373" marR="56373" marT="28187" marB="28187"/>
                </a:tc>
                <a:tc>
                  <a:txBody>
                    <a:bodyPr/>
                    <a:lstStyle/>
                    <a:p>
                      <a:pPr rtl="0" fontAlgn="base"/>
                      <a:r>
                        <a:rPr lang="en-US" sz="1100">
                          <a:effectLst/>
                        </a:rPr>
                        <a:t>Most notebooks include built-in networking devices such as an Ethernet port, a modem port, wireless, Bluetooth, and/or infrared. Wireless networking capabilities are often provided by a small card that plugs into an internal mini-PCI slot (located under the keyboard or accessible through the back). The wireless antennae might be a wire that extends around the screen​</a:t>
                      </a:r>
                    </a:p>
                  </a:txBody>
                  <a:tcPr marL="56373" marR="56373" marT="28187" marB="28187"/>
                </a:tc>
                <a:extLst>
                  <a:ext uri="{0D108BD9-81ED-4DB2-BD59-A6C34878D82A}">
                    <a16:rowId xmlns:a16="http://schemas.microsoft.com/office/drawing/2014/main" val="3495251897"/>
                  </a:ext>
                </a:extLst>
              </a:tr>
              <a:tr h="417162">
                <a:tc>
                  <a:txBody>
                    <a:bodyPr/>
                    <a:lstStyle/>
                    <a:p>
                      <a:pPr algn="ctr" rtl="0" fontAlgn="base"/>
                      <a:r>
                        <a:rPr lang="en-US" sz="1100">
                          <a:effectLst/>
                        </a:rPr>
                        <a:t>Internal hard Drives​</a:t>
                      </a:r>
                    </a:p>
                  </a:txBody>
                  <a:tcPr marL="56373" marR="56373" marT="28187" marB="28187"/>
                </a:tc>
                <a:tc>
                  <a:txBody>
                    <a:bodyPr/>
                    <a:lstStyle/>
                    <a:p>
                      <a:pPr algn="ctr" rtl="0" fontAlgn="base"/>
                      <a:r>
                        <a:rPr lang="en-US" sz="1100">
                          <a:effectLst/>
                        </a:rPr>
                        <a:t>Internal hard disks are typically 2.5" or 3.5" and very thin compared to desktop hard disks. SATA, solid state drives, and Flash drives are used in portable devices​</a:t>
                      </a:r>
                    </a:p>
                  </a:txBody>
                  <a:tcPr marL="56373" marR="56373" marT="28187" marB="28187"/>
                </a:tc>
                <a:extLst>
                  <a:ext uri="{0D108BD9-81ED-4DB2-BD59-A6C34878D82A}">
                    <a16:rowId xmlns:a16="http://schemas.microsoft.com/office/drawing/2014/main" val="1480626804"/>
                  </a:ext>
                </a:extLst>
              </a:tr>
            </a:tbl>
          </a:graphicData>
        </a:graphic>
      </p:graphicFrame>
      <p:sp>
        <p:nvSpPr>
          <p:cNvPr id="7" name="TextBox 1">
            <a:extLst>
              <a:ext uri="{FF2B5EF4-FFF2-40B4-BE49-F238E27FC236}">
                <a16:creationId xmlns:a16="http://schemas.microsoft.com/office/drawing/2014/main" id="{D79F2AA6-8315-4C27-A3E4-21E919B5538F}"/>
              </a:ext>
            </a:extLst>
          </p:cNvPr>
          <p:cNvSpPr txBox="1"/>
          <p:nvPr/>
        </p:nvSpPr>
        <p:spPr>
          <a:xfrm>
            <a:off x="5203451" y="272864"/>
            <a:ext cx="2743200" cy="369332"/>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cs typeface="Calibri"/>
              </a:rPr>
              <a:t>Laptop Components</a:t>
            </a:r>
          </a:p>
        </p:txBody>
      </p:sp>
    </p:spTree>
    <p:extLst>
      <p:ext uri="{BB962C8B-B14F-4D97-AF65-F5344CB8AC3E}">
        <p14:creationId xmlns:p14="http://schemas.microsoft.com/office/powerpoint/2010/main" val="1784870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404584-1A36-4EA6-B264-6C47733F07DB}"/>
              </a:ext>
            </a:extLst>
          </p:cNvPr>
          <p:cNvSpPr txBox="1"/>
          <p:nvPr/>
        </p:nvSpPr>
        <p:spPr>
          <a:xfrm>
            <a:off x="4941047" y="-41835"/>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Common </a:t>
            </a:r>
            <a:r>
              <a:rPr lang="en-US" dirty="0" err="1">
                <a:cs typeface="Calibri"/>
              </a:rPr>
              <a:t>Fn</a:t>
            </a:r>
            <a:r>
              <a:rPr lang="en-US" dirty="0">
                <a:cs typeface="Calibri"/>
              </a:rPr>
              <a:t> Laptop Keys</a:t>
            </a:r>
          </a:p>
        </p:txBody>
      </p:sp>
      <p:pic>
        <p:nvPicPr>
          <p:cNvPr id="3" name="Picture 3" descr="A picture containing monitor&#10;&#10;Description generated with very high confidence">
            <a:extLst>
              <a:ext uri="{FF2B5EF4-FFF2-40B4-BE49-F238E27FC236}">
                <a16:creationId xmlns:a16="http://schemas.microsoft.com/office/drawing/2014/main" id="{A3367865-1A98-481E-A0C8-E62EFF27BEEE}"/>
              </a:ext>
            </a:extLst>
          </p:cNvPr>
          <p:cNvPicPr>
            <a:picLocks noChangeAspect="1"/>
          </p:cNvPicPr>
          <p:nvPr/>
        </p:nvPicPr>
        <p:blipFill>
          <a:blip r:embed="rId2"/>
          <a:stretch>
            <a:fillRect/>
          </a:stretch>
        </p:blipFill>
        <p:spPr>
          <a:xfrm>
            <a:off x="192462" y="352051"/>
            <a:ext cx="466725" cy="476250"/>
          </a:xfrm>
          <a:prstGeom prst="rect">
            <a:avLst/>
          </a:prstGeom>
        </p:spPr>
      </p:pic>
      <p:graphicFrame>
        <p:nvGraphicFramePr>
          <p:cNvPr id="6" name="Table 5">
            <a:extLst>
              <a:ext uri="{FF2B5EF4-FFF2-40B4-BE49-F238E27FC236}">
                <a16:creationId xmlns:a16="http://schemas.microsoft.com/office/drawing/2014/main" id="{08DECDA4-F8DE-47E4-977B-5DE0F1290E4B}"/>
              </a:ext>
            </a:extLst>
          </p:cNvPr>
          <p:cNvGraphicFramePr>
            <a:graphicFrameLocks noGrp="1"/>
          </p:cNvGraphicFramePr>
          <p:nvPr>
            <p:extLst>
              <p:ext uri="{D42A27DB-BD31-4B8C-83A1-F6EECF244321}">
                <p14:modId xmlns:p14="http://schemas.microsoft.com/office/powerpoint/2010/main" val="868474163"/>
              </p:ext>
            </p:extLst>
          </p:nvPr>
        </p:nvGraphicFramePr>
        <p:xfrm>
          <a:off x="716466" y="477551"/>
          <a:ext cx="1338146" cy="325243"/>
        </p:xfrm>
        <a:graphic>
          <a:graphicData uri="http://schemas.openxmlformats.org/drawingml/2006/table">
            <a:tbl>
              <a:tblPr firstRow="1" firstCol="1" bandRow="1">
                <a:tableStyleId>{5C22544A-7EE6-4342-B048-85BDC9FD1C3A}</a:tableStyleId>
              </a:tblPr>
              <a:tblGrid>
                <a:gridCol w="1338146">
                  <a:extLst>
                    <a:ext uri="{9D8B030D-6E8A-4147-A177-3AD203B41FA5}">
                      <a16:colId xmlns:a16="http://schemas.microsoft.com/office/drawing/2014/main" val="1900291286"/>
                    </a:ext>
                  </a:extLst>
                </a:gridCol>
              </a:tblGrid>
              <a:tr h="325243">
                <a:tc>
                  <a:txBody>
                    <a:bodyPr/>
                    <a:lstStyle/>
                    <a:p>
                      <a:pPr>
                        <a:spcAft>
                          <a:spcPts val="0"/>
                        </a:spcAft>
                      </a:pPr>
                      <a:r>
                        <a:rPr lang="en-US" sz="1400" dirty="0">
                          <a:effectLst/>
                        </a:rPr>
                        <a:t>Dual displays</a:t>
                      </a:r>
                    </a:p>
                  </a:txBody>
                  <a:tcPr marL="68580" marR="68580" marT="0" marB="0"/>
                </a:tc>
                <a:extLst>
                  <a:ext uri="{0D108BD9-81ED-4DB2-BD59-A6C34878D82A}">
                    <a16:rowId xmlns:a16="http://schemas.microsoft.com/office/drawing/2014/main" val="2829575860"/>
                  </a:ext>
                </a:extLst>
              </a:tr>
            </a:tbl>
          </a:graphicData>
        </a:graphic>
      </p:graphicFrame>
      <p:pic>
        <p:nvPicPr>
          <p:cNvPr id="7" name="Picture 7">
            <a:extLst>
              <a:ext uri="{FF2B5EF4-FFF2-40B4-BE49-F238E27FC236}">
                <a16:creationId xmlns:a16="http://schemas.microsoft.com/office/drawing/2014/main" id="{7D216461-626A-4DCC-90B5-D5CE870564EB}"/>
              </a:ext>
            </a:extLst>
          </p:cNvPr>
          <p:cNvPicPr>
            <a:picLocks noChangeAspect="1"/>
          </p:cNvPicPr>
          <p:nvPr/>
        </p:nvPicPr>
        <p:blipFill>
          <a:blip r:embed="rId3"/>
          <a:stretch>
            <a:fillRect/>
          </a:stretch>
        </p:blipFill>
        <p:spPr>
          <a:xfrm>
            <a:off x="2405760" y="347314"/>
            <a:ext cx="466725" cy="476250"/>
          </a:xfrm>
          <a:prstGeom prst="rect">
            <a:avLst/>
          </a:prstGeom>
        </p:spPr>
      </p:pic>
      <p:sp>
        <p:nvSpPr>
          <p:cNvPr id="9" name="TextBox 8">
            <a:extLst>
              <a:ext uri="{FF2B5EF4-FFF2-40B4-BE49-F238E27FC236}">
                <a16:creationId xmlns:a16="http://schemas.microsoft.com/office/drawing/2014/main" id="{B114B910-DCCF-405D-87FB-901945B67BF2}"/>
              </a:ext>
            </a:extLst>
          </p:cNvPr>
          <p:cNvSpPr txBox="1"/>
          <p:nvPr/>
        </p:nvSpPr>
        <p:spPr>
          <a:xfrm>
            <a:off x="2916518" y="316753"/>
            <a:ext cx="1338729"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solidFill>
                  <a:srgbClr val="282828"/>
                </a:solidFill>
                <a:cs typeface="Calibri"/>
              </a:rPr>
              <a:t>Wireless (on/off)</a:t>
            </a:r>
            <a:endParaRPr lang="en-US" sz="1200" dirty="0"/>
          </a:p>
        </p:txBody>
      </p:sp>
      <p:graphicFrame>
        <p:nvGraphicFramePr>
          <p:cNvPr id="11" name="Table 10">
            <a:extLst>
              <a:ext uri="{FF2B5EF4-FFF2-40B4-BE49-F238E27FC236}">
                <a16:creationId xmlns:a16="http://schemas.microsoft.com/office/drawing/2014/main" id="{8C053CC5-7FCC-4E43-80CC-4D6A280C1E45}"/>
              </a:ext>
            </a:extLst>
          </p:cNvPr>
          <p:cNvGraphicFramePr>
            <a:graphicFrameLocks noGrp="1"/>
          </p:cNvGraphicFramePr>
          <p:nvPr>
            <p:extLst>
              <p:ext uri="{D42A27DB-BD31-4B8C-83A1-F6EECF244321}">
                <p14:modId xmlns:p14="http://schemas.microsoft.com/office/powerpoint/2010/main" val="2964309139"/>
              </p:ext>
            </p:extLst>
          </p:nvPr>
        </p:nvGraphicFramePr>
        <p:xfrm>
          <a:off x="2944906" y="569931"/>
          <a:ext cx="1405530" cy="283882"/>
        </p:xfrm>
        <a:graphic>
          <a:graphicData uri="http://schemas.openxmlformats.org/drawingml/2006/table">
            <a:tbl>
              <a:tblPr firstRow="1" firstCol="1" bandRow="1">
                <a:tableStyleId>{5C22544A-7EE6-4342-B048-85BDC9FD1C3A}</a:tableStyleId>
              </a:tblPr>
              <a:tblGrid>
                <a:gridCol w="1405530">
                  <a:extLst>
                    <a:ext uri="{9D8B030D-6E8A-4147-A177-3AD203B41FA5}">
                      <a16:colId xmlns:a16="http://schemas.microsoft.com/office/drawing/2014/main" val="3244387145"/>
                    </a:ext>
                  </a:extLst>
                </a:gridCol>
              </a:tblGrid>
              <a:tr h="283882">
                <a:tc>
                  <a:txBody>
                    <a:bodyPr/>
                    <a:lstStyle/>
                    <a:p>
                      <a:pPr>
                        <a:spcAft>
                          <a:spcPts val="0"/>
                        </a:spcAft>
                      </a:pPr>
                      <a:r>
                        <a:rPr lang="en-US" sz="1400" dirty="0">
                          <a:effectLst/>
                        </a:rPr>
                        <a:t>Cellular (on/off)</a:t>
                      </a:r>
                    </a:p>
                  </a:txBody>
                  <a:tcPr marL="68580" marR="68580" marT="0" marB="0"/>
                </a:tc>
                <a:extLst>
                  <a:ext uri="{0D108BD9-81ED-4DB2-BD59-A6C34878D82A}">
                    <a16:rowId xmlns:a16="http://schemas.microsoft.com/office/drawing/2014/main" val="1005772950"/>
                  </a:ext>
                </a:extLst>
              </a:tr>
            </a:tbl>
          </a:graphicData>
        </a:graphic>
      </p:graphicFrame>
      <p:pic>
        <p:nvPicPr>
          <p:cNvPr id="12" name="Picture 12" descr="A picture containing monitor, screen, television&#10;&#10;Description generated with very high confidence">
            <a:extLst>
              <a:ext uri="{FF2B5EF4-FFF2-40B4-BE49-F238E27FC236}">
                <a16:creationId xmlns:a16="http://schemas.microsoft.com/office/drawing/2014/main" id="{3135200C-110E-4506-99F3-5ACE2E5761E3}"/>
              </a:ext>
            </a:extLst>
          </p:cNvPr>
          <p:cNvPicPr>
            <a:picLocks noChangeAspect="1"/>
          </p:cNvPicPr>
          <p:nvPr/>
        </p:nvPicPr>
        <p:blipFill>
          <a:blip r:embed="rId4"/>
          <a:stretch>
            <a:fillRect/>
          </a:stretch>
        </p:blipFill>
        <p:spPr>
          <a:xfrm>
            <a:off x="4682285" y="352051"/>
            <a:ext cx="466725" cy="476250"/>
          </a:xfrm>
          <a:prstGeom prst="rect">
            <a:avLst/>
          </a:prstGeom>
        </p:spPr>
      </p:pic>
      <p:sp>
        <p:nvSpPr>
          <p:cNvPr id="14" name="TextBox 13">
            <a:extLst>
              <a:ext uri="{FF2B5EF4-FFF2-40B4-BE49-F238E27FC236}">
                <a16:creationId xmlns:a16="http://schemas.microsoft.com/office/drawing/2014/main" id="{94C57D04-C694-4C7F-8446-ACA673392D3F}"/>
              </a:ext>
            </a:extLst>
          </p:cNvPr>
          <p:cNvSpPr txBox="1"/>
          <p:nvPr/>
        </p:nvSpPr>
        <p:spPr>
          <a:xfrm>
            <a:off x="5172635" y="451224"/>
            <a:ext cx="1540436"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282828"/>
                </a:solidFill>
                <a:cs typeface="Calibri"/>
              </a:rPr>
              <a:t>Bluetooth (on/off)</a:t>
            </a:r>
            <a:endParaRPr lang="en-US" sz="1400" dirty="0"/>
          </a:p>
        </p:txBody>
      </p:sp>
      <p:pic>
        <p:nvPicPr>
          <p:cNvPr id="15" name="Picture 15" descr="A close up of a sign&#10;&#10;Description generated with high confidence">
            <a:extLst>
              <a:ext uri="{FF2B5EF4-FFF2-40B4-BE49-F238E27FC236}">
                <a16:creationId xmlns:a16="http://schemas.microsoft.com/office/drawing/2014/main" id="{D1E331C3-BE28-49E9-A3D2-4F9FB4A07639}"/>
              </a:ext>
            </a:extLst>
          </p:cNvPr>
          <p:cNvPicPr>
            <a:picLocks noChangeAspect="1"/>
          </p:cNvPicPr>
          <p:nvPr/>
        </p:nvPicPr>
        <p:blipFill>
          <a:blip r:embed="rId5"/>
          <a:stretch>
            <a:fillRect/>
          </a:stretch>
        </p:blipFill>
        <p:spPr>
          <a:xfrm>
            <a:off x="6751638" y="352051"/>
            <a:ext cx="466725" cy="476250"/>
          </a:xfrm>
          <a:prstGeom prst="rect">
            <a:avLst/>
          </a:prstGeom>
        </p:spPr>
      </p:pic>
      <p:sp>
        <p:nvSpPr>
          <p:cNvPr id="17" name="TextBox 16">
            <a:extLst>
              <a:ext uri="{FF2B5EF4-FFF2-40B4-BE49-F238E27FC236}">
                <a16:creationId xmlns:a16="http://schemas.microsoft.com/office/drawing/2014/main" id="{3032DA94-F108-4475-ACE5-1EBEB6365DF1}"/>
              </a:ext>
            </a:extLst>
          </p:cNvPr>
          <p:cNvSpPr txBox="1"/>
          <p:nvPr/>
        </p:nvSpPr>
        <p:spPr>
          <a:xfrm>
            <a:off x="7212106" y="451224"/>
            <a:ext cx="1077259"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282828"/>
                </a:solidFill>
                <a:cs typeface="Calibri"/>
              </a:rPr>
              <a:t>GPS (on/off)</a:t>
            </a:r>
            <a:endParaRPr lang="en-US" sz="1400" dirty="0"/>
          </a:p>
        </p:txBody>
      </p:sp>
      <p:pic>
        <p:nvPicPr>
          <p:cNvPr id="18" name="Picture 18">
            <a:extLst>
              <a:ext uri="{FF2B5EF4-FFF2-40B4-BE49-F238E27FC236}">
                <a16:creationId xmlns:a16="http://schemas.microsoft.com/office/drawing/2014/main" id="{37353D56-BFEA-4774-B38F-2D27501A6911}"/>
              </a:ext>
            </a:extLst>
          </p:cNvPr>
          <p:cNvPicPr>
            <a:picLocks noChangeAspect="1"/>
          </p:cNvPicPr>
          <p:nvPr/>
        </p:nvPicPr>
        <p:blipFill>
          <a:blip r:embed="rId6"/>
          <a:stretch>
            <a:fillRect/>
          </a:stretch>
        </p:blipFill>
        <p:spPr>
          <a:xfrm>
            <a:off x="8387697" y="352051"/>
            <a:ext cx="466725" cy="476250"/>
          </a:xfrm>
          <a:prstGeom prst="rect">
            <a:avLst/>
          </a:prstGeom>
        </p:spPr>
      </p:pic>
      <p:sp>
        <p:nvSpPr>
          <p:cNvPr id="20" name="TextBox 19">
            <a:extLst>
              <a:ext uri="{FF2B5EF4-FFF2-40B4-BE49-F238E27FC236}">
                <a16:creationId xmlns:a16="http://schemas.microsoft.com/office/drawing/2014/main" id="{3D305719-5E61-4B96-8C15-AFBA37696C71}"/>
              </a:ext>
            </a:extLst>
          </p:cNvPr>
          <p:cNvSpPr txBox="1"/>
          <p:nvPr/>
        </p:nvSpPr>
        <p:spPr>
          <a:xfrm>
            <a:off x="8885518" y="458694"/>
            <a:ext cx="1323789"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282828"/>
                </a:solidFill>
                <a:cs typeface="Calibri"/>
              </a:rPr>
              <a:t>Airplane mode</a:t>
            </a:r>
            <a:endParaRPr lang="en-US" sz="1400" dirty="0"/>
          </a:p>
        </p:txBody>
      </p:sp>
      <p:pic>
        <p:nvPicPr>
          <p:cNvPr id="21" name="Picture 21" descr="A picture containing monitor, object, clock&#10;&#10;Description generated with very high confidence">
            <a:extLst>
              <a:ext uri="{FF2B5EF4-FFF2-40B4-BE49-F238E27FC236}">
                <a16:creationId xmlns:a16="http://schemas.microsoft.com/office/drawing/2014/main" id="{131E41D7-7BB2-4CE1-BE83-BAE13AACDE55}"/>
              </a:ext>
            </a:extLst>
          </p:cNvPr>
          <p:cNvPicPr>
            <a:picLocks noChangeAspect="1"/>
          </p:cNvPicPr>
          <p:nvPr/>
        </p:nvPicPr>
        <p:blipFill>
          <a:blip r:embed="rId7"/>
          <a:stretch>
            <a:fillRect/>
          </a:stretch>
        </p:blipFill>
        <p:spPr>
          <a:xfrm>
            <a:off x="10165697" y="352051"/>
            <a:ext cx="466725" cy="476250"/>
          </a:xfrm>
          <a:prstGeom prst="rect">
            <a:avLst/>
          </a:prstGeom>
        </p:spPr>
      </p:pic>
      <p:sp>
        <p:nvSpPr>
          <p:cNvPr id="23" name="TextBox 22">
            <a:extLst>
              <a:ext uri="{FF2B5EF4-FFF2-40B4-BE49-F238E27FC236}">
                <a16:creationId xmlns:a16="http://schemas.microsoft.com/office/drawing/2014/main" id="{6A5FCFA8-E07C-4FF7-B756-58171D4769F1}"/>
              </a:ext>
            </a:extLst>
          </p:cNvPr>
          <p:cNvSpPr txBox="1"/>
          <p:nvPr/>
        </p:nvSpPr>
        <p:spPr>
          <a:xfrm>
            <a:off x="10626164" y="481106"/>
            <a:ext cx="1518024"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282828"/>
                </a:solidFill>
                <a:cs typeface="Calibri"/>
              </a:rPr>
              <a:t>Touchpad (on/off)</a:t>
            </a:r>
            <a:endParaRPr lang="en-US" sz="1400" dirty="0"/>
          </a:p>
        </p:txBody>
      </p:sp>
      <p:pic>
        <p:nvPicPr>
          <p:cNvPr id="24" name="Picture 24" descr="A picture containing electronics&#10;&#10;Description generated with high confidence">
            <a:extLst>
              <a:ext uri="{FF2B5EF4-FFF2-40B4-BE49-F238E27FC236}">
                <a16:creationId xmlns:a16="http://schemas.microsoft.com/office/drawing/2014/main" id="{A53CB846-471F-4E29-BD2D-CF4529793B78}"/>
              </a:ext>
            </a:extLst>
          </p:cNvPr>
          <p:cNvPicPr>
            <a:picLocks noChangeAspect="1"/>
          </p:cNvPicPr>
          <p:nvPr/>
        </p:nvPicPr>
        <p:blipFill>
          <a:blip r:embed="rId8"/>
          <a:stretch>
            <a:fillRect/>
          </a:stretch>
        </p:blipFill>
        <p:spPr>
          <a:xfrm>
            <a:off x="192462" y="1061757"/>
            <a:ext cx="466725" cy="476250"/>
          </a:xfrm>
          <a:prstGeom prst="rect">
            <a:avLst/>
          </a:prstGeom>
        </p:spPr>
      </p:pic>
      <p:sp>
        <p:nvSpPr>
          <p:cNvPr id="26" name="TextBox 25">
            <a:extLst>
              <a:ext uri="{FF2B5EF4-FFF2-40B4-BE49-F238E27FC236}">
                <a16:creationId xmlns:a16="http://schemas.microsoft.com/office/drawing/2014/main" id="{4A481630-CC5A-4991-BF0F-5CF1452086AD}"/>
              </a:ext>
            </a:extLst>
          </p:cNvPr>
          <p:cNvSpPr txBox="1"/>
          <p:nvPr/>
        </p:nvSpPr>
        <p:spPr>
          <a:xfrm>
            <a:off x="652929" y="1101165"/>
            <a:ext cx="153296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282828"/>
                </a:solidFill>
                <a:cs typeface="Calibri"/>
              </a:rPr>
              <a:t>Screen orientation</a:t>
            </a:r>
            <a:endParaRPr lang="en-US" sz="1400" dirty="0"/>
          </a:p>
        </p:txBody>
      </p:sp>
      <p:pic>
        <p:nvPicPr>
          <p:cNvPr id="27" name="Picture 27" descr="A close up of electronics&#10;&#10;Description generated with high confidence">
            <a:extLst>
              <a:ext uri="{FF2B5EF4-FFF2-40B4-BE49-F238E27FC236}">
                <a16:creationId xmlns:a16="http://schemas.microsoft.com/office/drawing/2014/main" id="{74494294-C212-4D73-A305-B5484C21C989}"/>
              </a:ext>
            </a:extLst>
          </p:cNvPr>
          <p:cNvPicPr>
            <a:picLocks noChangeAspect="1"/>
          </p:cNvPicPr>
          <p:nvPr/>
        </p:nvPicPr>
        <p:blipFill>
          <a:blip r:embed="rId9"/>
          <a:stretch>
            <a:fillRect/>
          </a:stretch>
        </p:blipFill>
        <p:spPr>
          <a:xfrm>
            <a:off x="2403756" y="1061757"/>
            <a:ext cx="466725" cy="476250"/>
          </a:xfrm>
          <a:prstGeom prst="rect">
            <a:avLst/>
          </a:prstGeom>
        </p:spPr>
      </p:pic>
      <p:pic>
        <p:nvPicPr>
          <p:cNvPr id="29" name="Picture 29" descr="A close up of electronics&#10;&#10;Description generated with high confidence">
            <a:extLst>
              <a:ext uri="{FF2B5EF4-FFF2-40B4-BE49-F238E27FC236}">
                <a16:creationId xmlns:a16="http://schemas.microsoft.com/office/drawing/2014/main" id="{A7D8DB7D-3F89-44BF-A354-FE2471F4C0F2}"/>
              </a:ext>
            </a:extLst>
          </p:cNvPr>
          <p:cNvPicPr>
            <a:picLocks noChangeAspect="1"/>
          </p:cNvPicPr>
          <p:nvPr/>
        </p:nvPicPr>
        <p:blipFill>
          <a:blip r:embed="rId10"/>
          <a:stretch>
            <a:fillRect/>
          </a:stretch>
        </p:blipFill>
        <p:spPr>
          <a:xfrm>
            <a:off x="2949109" y="1061757"/>
            <a:ext cx="466725" cy="476250"/>
          </a:xfrm>
          <a:prstGeom prst="rect">
            <a:avLst/>
          </a:prstGeom>
        </p:spPr>
      </p:pic>
      <p:sp>
        <p:nvSpPr>
          <p:cNvPr id="31" name="TextBox 30">
            <a:extLst>
              <a:ext uri="{FF2B5EF4-FFF2-40B4-BE49-F238E27FC236}">
                <a16:creationId xmlns:a16="http://schemas.microsoft.com/office/drawing/2014/main" id="{833647B3-9063-4068-A11F-6FB88BF08549}"/>
              </a:ext>
            </a:extLst>
          </p:cNvPr>
          <p:cNvSpPr txBox="1"/>
          <p:nvPr/>
        </p:nvSpPr>
        <p:spPr>
          <a:xfrm>
            <a:off x="3409576" y="1131047"/>
            <a:ext cx="2952376"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282828"/>
                </a:solidFill>
                <a:cs typeface="Calibri"/>
              </a:rPr>
              <a:t>Screen brightness (increase/decrease)</a:t>
            </a:r>
            <a:endParaRPr lang="en-US" sz="1400" dirty="0"/>
          </a:p>
        </p:txBody>
      </p:sp>
      <p:pic>
        <p:nvPicPr>
          <p:cNvPr id="32" name="Picture 32" descr="A picture containing monitor&#10;&#10;Description generated with very high confidence">
            <a:extLst>
              <a:ext uri="{FF2B5EF4-FFF2-40B4-BE49-F238E27FC236}">
                <a16:creationId xmlns:a16="http://schemas.microsoft.com/office/drawing/2014/main" id="{F69C836B-E797-4FA3-BBDA-7678C0C42DD0}"/>
              </a:ext>
            </a:extLst>
          </p:cNvPr>
          <p:cNvPicPr>
            <a:picLocks noChangeAspect="1"/>
          </p:cNvPicPr>
          <p:nvPr/>
        </p:nvPicPr>
        <p:blipFill>
          <a:blip r:embed="rId11"/>
          <a:stretch>
            <a:fillRect/>
          </a:stretch>
        </p:blipFill>
        <p:spPr>
          <a:xfrm>
            <a:off x="6751638" y="1061757"/>
            <a:ext cx="466725" cy="476250"/>
          </a:xfrm>
          <a:prstGeom prst="rect">
            <a:avLst/>
          </a:prstGeom>
        </p:spPr>
      </p:pic>
      <p:pic>
        <p:nvPicPr>
          <p:cNvPr id="34" name="Picture 34" descr="A close up of a computer&#10;&#10;Description generated with high confidence">
            <a:extLst>
              <a:ext uri="{FF2B5EF4-FFF2-40B4-BE49-F238E27FC236}">
                <a16:creationId xmlns:a16="http://schemas.microsoft.com/office/drawing/2014/main" id="{432B6821-0466-4ACF-B41C-0052B36213AF}"/>
              </a:ext>
            </a:extLst>
          </p:cNvPr>
          <p:cNvPicPr>
            <a:picLocks noChangeAspect="1"/>
          </p:cNvPicPr>
          <p:nvPr/>
        </p:nvPicPr>
        <p:blipFill>
          <a:blip r:embed="rId12"/>
          <a:stretch>
            <a:fillRect/>
          </a:stretch>
        </p:blipFill>
        <p:spPr>
          <a:xfrm>
            <a:off x="7289520" y="1061757"/>
            <a:ext cx="466725" cy="476250"/>
          </a:xfrm>
          <a:prstGeom prst="rect">
            <a:avLst/>
          </a:prstGeom>
        </p:spPr>
      </p:pic>
      <p:sp>
        <p:nvSpPr>
          <p:cNvPr id="36" name="TextBox 35">
            <a:extLst>
              <a:ext uri="{FF2B5EF4-FFF2-40B4-BE49-F238E27FC236}">
                <a16:creationId xmlns:a16="http://schemas.microsoft.com/office/drawing/2014/main" id="{05259050-2245-4DF0-B105-C717A29DA98C}"/>
              </a:ext>
            </a:extLst>
          </p:cNvPr>
          <p:cNvSpPr txBox="1"/>
          <p:nvPr/>
        </p:nvSpPr>
        <p:spPr>
          <a:xfrm>
            <a:off x="7862047" y="1131048"/>
            <a:ext cx="3109258"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282828"/>
                </a:solidFill>
                <a:cs typeface="Calibri"/>
              </a:rPr>
              <a:t>Keyboard backlight (increase/decrease)</a:t>
            </a:r>
            <a:endParaRPr lang="en-US" sz="1400" dirty="0"/>
          </a:p>
        </p:txBody>
      </p:sp>
      <p:pic>
        <p:nvPicPr>
          <p:cNvPr id="37" name="Picture 37">
            <a:extLst>
              <a:ext uri="{FF2B5EF4-FFF2-40B4-BE49-F238E27FC236}">
                <a16:creationId xmlns:a16="http://schemas.microsoft.com/office/drawing/2014/main" id="{C5B6D15C-D17E-44D2-88C7-798AB32435A6}"/>
              </a:ext>
            </a:extLst>
          </p:cNvPr>
          <p:cNvPicPr>
            <a:picLocks noChangeAspect="1"/>
          </p:cNvPicPr>
          <p:nvPr/>
        </p:nvPicPr>
        <p:blipFill>
          <a:blip r:embed="rId13"/>
          <a:stretch>
            <a:fillRect/>
          </a:stretch>
        </p:blipFill>
        <p:spPr>
          <a:xfrm>
            <a:off x="192462" y="1749051"/>
            <a:ext cx="466725" cy="476250"/>
          </a:xfrm>
          <a:prstGeom prst="rect">
            <a:avLst/>
          </a:prstGeom>
        </p:spPr>
      </p:pic>
      <p:pic>
        <p:nvPicPr>
          <p:cNvPr id="39" name="Picture 39">
            <a:extLst>
              <a:ext uri="{FF2B5EF4-FFF2-40B4-BE49-F238E27FC236}">
                <a16:creationId xmlns:a16="http://schemas.microsoft.com/office/drawing/2014/main" id="{59896812-F4ED-48A1-A797-CD9261499021}"/>
              </a:ext>
            </a:extLst>
          </p:cNvPr>
          <p:cNvPicPr>
            <a:picLocks noChangeAspect="1"/>
          </p:cNvPicPr>
          <p:nvPr/>
        </p:nvPicPr>
        <p:blipFill>
          <a:blip r:embed="rId14"/>
          <a:stretch>
            <a:fillRect/>
          </a:stretch>
        </p:blipFill>
        <p:spPr>
          <a:xfrm>
            <a:off x="730344" y="1749051"/>
            <a:ext cx="466725" cy="476250"/>
          </a:xfrm>
          <a:prstGeom prst="rect">
            <a:avLst/>
          </a:prstGeom>
        </p:spPr>
      </p:pic>
      <p:pic>
        <p:nvPicPr>
          <p:cNvPr id="41" name="Picture 41" descr="A picture containing clock, object&#10;&#10;Description generated with very high confidence">
            <a:extLst>
              <a:ext uri="{FF2B5EF4-FFF2-40B4-BE49-F238E27FC236}">
                <a16:creationId xmlns:a16="http://schemas.microsoft.com/office/drawing/2014/main" id="{D4038D81-B1DE-4E64-AE79-C6ADBAA1F31D}"/>
              </a:ext>
            </a:extLst>
          </p:cNvPr>
          <p:cNvPicPr>
            <a:picLocks noChangeAspect="1"/>
          </p:cNvPicPr>
          <p:nvPr/>
        </p:nvPicPr>
        <p:blipFill>
          <a:blip r:embed="rId15"/>
          <a:stretch>
            <a:fillRect/>
          </a:stretch>
        </p:blipFill>
        <p:spPr>
          <a:xfrm>
            <a:off x="1275697" y="1749051"/>
            <a:ext cx="466725" cy="476250"/>
          </a:xfrm>
          <a:prstGeom prst="rect">
            <a:avLst/>
          </a:prstGeom>
        </p:spPr>
      </p:pic>
      <p:sp>
        <p:nvSpPr>
          <p:cNvPr id="43" name="TextBox 42">
            <a:extLst>
              <a:ext uri="{FF2B5EF4-FFF2-40B4-BE49-F238E27FC236}">
                <a16:creationId xmlns:a16="http://schemas.microsoft.com/office/drawing/2014/main" id="{F2170F7E-2C66-4DFE-8387-1C94CE6B6D4D}"/>
              </a:ext>
            </a:extLst>
          </p:cNvPr>
          <p:cNvSpPr txBox="1"/>
          <p:nvPr/>
        </p:nvSpPr>
        <p:spPr>
          <a:xfrm>
            <a:off x="1773518" y="1863165"/>
            <a:ext cx="274320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282828"/>
                </a:solidFill>
                <a:cs typeface="Calibri"/>
              </a:rPr>
              <a:t>Volume settings (up/down/mute)</a:t>
            </a:r>
            <a:endParaRPr lang="en-US" sz="1400" dirty="0"/>
          </a:p>
        </p:txBody>
      </p:sp>
      <p:pic>
        <p:nvPicPr>
          <p:cNvPr id="44" name="Picture 44" descr="A close up of a screen&#10;&#10;Description generated with high confidence">
            <a:extLst>
              <a:ext uri="{FF2B5EF4-FFF2-40B4-BE49-F238E27FC236}">
                <a16:creationId xmlns:a16="http://schemas.microsoft.com/office/drawing/2014/main" id="{1801BAD5-D20D-43EF-A07A-366F8765F907}"/>
              </a:ext>
            </a:extLst>
          </p:cNvPr>
          <p:cNvPicPr>
            <a:picLocks noChangeAspect="1"/>
          </p:cNvPicPr>
          <p:nvPr/>
        </p:nvPicPr>
        <p:blipFill>
          <a:blip r:embed="rId16"/>
          <a:stretch>
            <a:fillRect/>
          </a:stretch>
        </p:blipFill>
        <p:spPr>
          <a:xfrm>
            <a:off x="4659873" y="1749051"/>
            <a:ext cx="466725" cy="476250"/>
          </a:xfrm>
          <a:prstGeom prst="rect">
            <a:avLst/>
          </a:prstGeom>
        </p:spPr>
      </p:pic>
      <p:pic>
        <p:nvPicPr>
          <p:cNvPr id="46" name="Picture 46">
            <a:extLst>
              <a:ext uri="{FF2B5EF4-FFF2-40B4-BE49-F238E27FC236}">
                <a16:creationId xmlns:a16="http://schemas.microsoft.com/office/drawing/2014/main" id="{428CC8F9-5AAE-454A-A2CE-D7E81016040A}"/>
              </a:ext>
            </a:extLst>
          </p:cNvPr>
          <p:cNvPicPr>
            <a:picLocks noChangeAspect="1"/>
          </p:cNvPicPr>
          <p:nvPr/>
        </p:nvPicPr>
        <p:blipFill>
          <a:blip r:embed="rId17"/>
          <a:stretch>
            <a:fillRect/>
          </a:stretch>
        </p:blipFill>
        <p:spPr>
          <a:xfrm>
            <a:off x="5175344" y="1749051"/>
            <a:ext cx="466725" cy="476250"/>
          </a:xfrm>
          <a:prstGeom prst="rect">
            <a:avLst/>
          </a:prstGeom>
        </p:spPr>
      </p:pic>
      <p:pic>
        <p:nvPicPr>
          <p:cNvPr id="48" name="Picture 48" descr="A picture containing monitor&#10;&#10;Description generated with very high confidence">
            <a:extLst>
              <a:ext uri="{FF2B5EF4-FFF2-40B4-BE49-F238E27FC236}">
                <a16:creationId xmlns:a16="http://schemas.microsoft.com/office/drawing/2014/main" id="{3995F78B-CB55-4406-8CD7-C36F4CC5B7AA}"/>
              </a:ext>
            </a:extLst>
          </p:cNvPr>
          <p:cNvPicPr>
            <a:picLocks noChangeAspect="1"/>
          </p:cNvPicPr>
          <p:nvPr/>
        </p:nvPicPr>
        <p:blipFill>
          <a:blip r:embed="rId18"/>
          <a:stretch>
            <a:fillRect/>
          </a:stretch>
        </p:blipFill>
        <p:spPr>
          <a:xfrm>
            <a:off x="5713227" y="1749051"/>
            <a:ext cx="466725" cy="476250"/>
          </a:xfrm>
          <a:prstGeom prst="rect">
            <a:avLst/>
          </a:prstGeom>
        </p:spPr>
      </p:pic>
      <p:pic>
        <p:nvPicPr>
          <p:cNvPr id="50" name="Picture 50" descr="A picture containing monitor&#10;&#10;Description generated with very high confidence">
            <a:extLst>
              <a:ext uri="{FF2B5EF4-FFF2-40B4-BE49-F238E27FC236}">
                <a16:creationId xmlns:a16="http://schemas.microsoft.com/office/drawing/2014/main" id="{C4DCA7F1-B06F-4780-ADCC-C5652254F850}"/>
              </a:ext>
            </a:extLst>
          </p:cNvPr>
          <p:cNvPicPr>
            <a:picLocks noChangeAspect="1"/>
          </p:cNvPicPr>
          <p:nvPr/>
        </p:nvPicPr>
        <p:blipFill>
          <a:blip r:embed="rId18"/>
          <a:stretch>
            <a:fillRect/>
          </a:stretch>
        </p:blipFill>
        <p:spPr>
          <a:xfrm>
            <a:off x="6198815" y="1749051"/>
            <a:ext cx="466725" cy="476250"/>
          </a:xfrm>
          <a:prstGeom prst="rect">
            <a:avLst/>
          </a:prstGeom>
        </p:spPr>
      </p:pic>
      <p:pic>
        <p:nvPicPr>
          <p:cNvPr id="52" name="Picture 52" descr="A picture containing monitor&#10;&#10;Description generated with very high confidence">
            <a:extLst>
              <a:ext uri="{FF2B5EF4-FFF2-40B4-BE49-F238E27FC236}">
                <a16:creationId xmlns:a16="http://schemas.microsoft.com/office/drawing/2014/main" id="{1A049575-EB27-4047-B356-D7220C993B46}"/>
              </a:ext>
            </a:extLst>
          </p:cNvPr>
          <p:cNvPicPr>
            <a:picLocks noChangeAspect="1"/>
          </p:cNvPicPr>
          <p:nvPr/>
        </p:nvPicPr>
        <p:blipFill>
          <a:blip r:embed="rId19"/>
          <a:stretch>
            <a:fillRect/>
          </a:stretch>
        </p:blipFill>
        <p:spPr>
          <a:xfrm>
            <a:off x="6721756" y="1749051"/>
            <a:ext cx="466725" cy="476250"/>
          </a:xfrm>
          <a:prstGeom prst="rect">
            <a:avLst/>
          </a:prstGeom>
        </p:spPr>
      </p:pic>
      <p:sp>
        <p:nvSpPr>
          <p:cNvPr id="54" name="TextBox 53">
            <a:extLst>
              <a:ext uri="{FF2B5EF4-FFF2-40B4-BE49-F238E27FC236}">
                <a16:creationId xmlns:a16="http://schemas.microsoft.com/office/drawing/2014/main" id="{A7AD0FD2-3EEA-4B25-B632-03F37F9ACB46}"/>
              </a:ext>
            </a:extLst>
          </p:cNvPr>
          <p:cNvSpPr txBox="1"/>
          <p:nvPr/>
        </p:nvSpPr>
        <p:spPr>
          <a:xfrm>
            <a:off x="7339106" y="1863165"/>
            <a:ext cx="1361142"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282828"/>
                </a:solidFill>
                <a:cs typeface="Calibri"/>
              </a:rPr>
              <a:t>Media controls</a:t>
            </a:r>
            <a:endParaRPr lang="en-US" sz="1400" dirty="0"/>
          </a:p>
        </p:txBody>
      </p:sp>
      <p:sp>
        <p:nvSpPr>
          <p:cNvPr id="55" name="TextBox 54">
            <a:extLst>
              <a:ext uri="{FF2B5EF4-FFF2-40B4-BE49-F238E27FC236}">
                <a16:creationId xmlns:a16="http://schemas.microsoft.com/office/drawing/2014/main" id="{64CFD13D-90DE-4092-B5C6-6EAF49E31FF7}"/>
              </a:ext>
            </a:extLst>
          </p:cNvPr>
          <p:cNvSpPr txBox="1"/>
          <p:nvPr/>
        </p:nvSpPr>
        <p:spPr>
          <a:xfrm>
            <a:off x="4277099" y="2469216"/>
            <a:ext cx="3587375"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Repair and Upgrade Considerations</a:t>
            </a:r>
          </a:p>
        </p:txBody>
      </p:sp>
      <p:sp>
        <p:nvSpPr>
          <p:cNvPr id="56" name="TextBox 55">
            <a:extLst>
              <a:ext uri="{FF2B5EF4-FFF2-40B4-BE49-F238E27FC236}">
                <a16:creationId xmlns:a16="http://schemas.microsoft.com/office/drawing/2014/main" id="{BB1D4D08-22FF-460E-BF39-637BF37735FC}"/>
              </a:ext>
            </a:extLst>
          </p:cNvPr>
          <p:cNvSpPr txBox="1"/>
          <p:nvPr/>
        </p:nvSpPr>
        <p:spPr>
          <a:xfrm>
            <a:off x="189753" y="2774576"/>
            <a:ext cx="11797552" cy="35394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282828"/>
                </a:solidFill>
                <a:cs typeface="Calibri"/>
              </a:rPr>
              <a:t>When upgrading or repairing laptop components, keep in mind the following considerations:</a:t>
            </a:r>
            <a:endParaRPr lang="en-US" sz="1400">
              <a:cs typeface="Calibri"/>
            </a:endParaRPr>
          </a:p>
          <a:p>
            <a:pPr marL="171450" indent="-171450">
              <a:buFont typeface="Arial"/>
              <a:buChar char="•"/>
            </a:pPr>
            <a:r>
              <a:rPr lang="en-US" sz="1400" dirty="0">
                <a:solidFill>
                  <a:srgbClr val="282828"/>
                </a:solidFill>
                <a:cs typeface="Calibri"/>
              </a:rPr>
              <a:t>To identify the source of problems on a notebook, plug in a known good external component. For example:</a:t>
            </a:r>
          </a:p>
          <a:p>
            <a:pPr marL="171450" indent="-171450">
              <a:buFont typeface="Arial"/>
              <a:buChar char="•"/>
            </a:pPr>
            <a:r>
              <a:rPr lang="en-US" sz="1400" dirty="0">
                <a:solidFill>
                  <a:srgbClr val="282828"/>
                </a:solidFill>
                <a:cs typeface="Calibri"/>
              </a:rPr>
              <a:t>If the keyboard doesn't work, plug a keyboard into the USB or PS/2 slot.</a:t>
            </a:r>
          </a:p>
          <a:p>
            <a:pPr marL="171450" indent="-171450">
              <a:buFont typeface="Arial"/>
              <a:buChar char="•"/>
            </a:pPr>
            <a:r>
              <a:rPr lang="en-US" sz="1400" dirty="0">
                <a:solidFill>
                  <a:srgbClr val="282828"/>
                </a:solidFill>
                <a:cs typeface="Calibri"/>
              </a:rPr>
              <a:t>If the video display doesn't work, connect an external monitor.</a:t>
            </a:r>
          </a:p>
          <a:p>
            <a:pPr marL="171450" indent="-171450">
              <a:buFont typeface="Arial"/>
              <a:buChar char="•"/>
            </a:pPr>
            <a:r>
              <a:rPr lang="en-US" sz="1400" dirty="0">
                <a:solidFill>
                  <a:srgbClr val="282828"/>
                </a:solidFill>
                <a:cs typeface="Calibri"/>
              </a:rPr>
              <a:t>If the external device works but the internal device doesn't, then replace the internal device if the component is removable.</a:t>
            </a:r>
          </a:p>
          <a:p>
            <a:pPr marL="171450" indent="-171450">
              <a:buFont typeface="Arial"/>
              <a:buChar char="•"/>
            </a:pPr>
            <a:r>
              <a:rPr lang="en-US" sz="1400" dirty="0">
                <a:solidFill>
                  <a:srgbClr val="282828"/>
                </a:solidFill>
                <a:cs typeface="Calibri"/>
              </a:rPr>
              <a:t>Some notebook components are built into the motherboard and cannot be replaced without replacing the entire motherboard. In those cases, add a similar component using an external bus type (such as PC Card/PCMCIA, </a:t>
            </a:r>
            <a:r>
              <a:rPr lang="en-US" sz="1400" dirty="0" err="1">
                <a:solidFill>
                  <a:srgbClr val="282828"/>
                </a:solidFill>
                <a:cs typeface="Calibri"/>
              </a:rPr>
              <a:t>ExpressCard</a:t>
            </a:r>
            <a:r>
              <a:rPr lang="en-US" sz="1400" dirty="0">
                <a:solidFill>
                  <a:srgbClr val="282828"/>
                </a:solidFill>
                <a:cs typeface="Calibri"/>
              </a:rPr>
              <a:t>, or USB).</a:t>
            </a:r>
          </a:p>
          <a:p>
            <a:pPr marL="171450" indent="-171450">
              <a:buFont typeface="Arial"/>
              <a:buChar char="•"/>
            </a:pPr>
            <a:r>
              <a:rPr lang="en-US" sz="1400" dirty="0">
                <a:solidFill>
                  <a:srgbClr val="282828"/>
                </a:solidFill>
                <a:cs typeface="Calibri"/>
              </a:rPr>
              <a:t>An alternative to replacing failed components (because of cost) is to add external components. For example, you can use your notebook as a desktop computer by connecting an external monitor.</a:t>
            </a:r>
          </a:p>
          <a:p>
            <a:pPr marL="171450" indent="-171450">
              <a:buFont typeface="Arial"/>
              <a:buChar char="•"/>
            </a:pPr>
            <a:r>
              <a:rPr lang="en-US" sz="1400" dirty="0">
                <a:solidFill>
                  <a:srgbClr val="282828"/>
                </a:solidFill>
                <a:cs typeface="Calibri"/>
              </a:rPr>
              <a:t>Notebooks vary considerably in design and composition. Consult the documentation to find the location of screws and to identify installation sequences for accessing system components.</a:t>
            </a:r>
          </a:p>
          <a:p>
            <a:pPr marL="171450" indent="-171450">
              <a:buFont typeface="Arial"/>
              <a:buChar char="•"/>
            </a:pPr>
            <a:r>
              <a:rPr lang="en-US" sz="1400" dirty="0">
                <a:solidFill>
                  <a:srgbClr val="282828"/>
                </a:solidFill>
                <a:cs typeface="Calibri"/>
              </a:rPr>
              <a:t>Notebook parts are not as standardized as other PC components. In many cases, you will need to order from the manufacturer to get the correct part.</a:t>
            </a:r>
          </a:p>
          <a:p>
            <a:pPr marL="171450" indent="-171450">
              <a:buFont typeface="Arial"/>
              <a:buChar char="•"/>
            </a:pPr>
            <a:r>
              <a:rPr lang="en-US" sz="1400" dirty="0">
                <a:solidFill>
                  <a:srgbClr val="282828"/>
                </a:solidFill>
                <a:cs typeface="Calibri"/>
              </a:rPr>
              <a:t>Components with a high degree of standardization include the processor, memory, and internal hard drives.</a:t>
            </a:r>
          </a:p>
          <a:p>
            <a:pPr marL="171450" indent="-171450">
              <a:buFont typeface="Arial"/>
              <a:buChar char="•"/>
            </a:pPr>
            <a:r>
              <a:rPr lang="en-US" sz="1400" dirty="0">
                <a:solidFill>
                  <a:srgbClr val="282828"/>
                </a:solidFill>
                <a:cs typeface="Calibri"/>
              </a:rPr>
              <a:t>Before servicing a portable device, unplug it and remove any batteries.</a:t>
            </a:r>
          </a:p>
          <a:p>
            <a:pPr marL="171450" indent="-171450">
              <a:buFont typeface="Arial"/>
              <a:buChar char="•"/>
            </a:pPr>
            <a:r>
              <a:rPr lang="en-US" sz="1400" dirty="0">
                <a:solidFill>
                  <a:srgbClr val="282828"/>
                </a:solidFill>
                <a:cs typeface="Calibri"/>
              </a:rPr>
              <a:t>Plastic case components are sometimes screwed into place and sometimes snapped into place. For pieces of the case that snap into place, use a plastic tool to carefully pry the piece off</a:t>
            </a:r>
            <a:endParaRPr lang="en-US" sz="1400">
              <a:cs typeface="Calibri" panose="020F0502020204030204"/>
            </a:endParaRPr>
          </a:p>
        </p:txBody>
      </p:sp>
    </p:spTree>
    <p:extLst>
      <p:ext uri="{BB962C8B-B14F-4D97-AF65-F5344CB8AC3E}">
        <p14:creationId xmlns:p14="http://schemas.microsoft.com/office/powerpoint/2010/main" val="23482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2FE65-B375-434B-9133-022EF07A9D62}"/>
              </a:ext>
            </a:extLst>
          </p:cNvPr>
          <p:cNvSpPr>
            <a:spLocks noGrp="1"/>
          </p:cNvSpPr>
          <p:nvPr>
            <p:ph type="title"/>
          </p:nvPr>
        </p:nvSpPr>
        <p:spPr>
          <a:xfrm>
            <a:off x="838200" y="365125"/>
            <a:ext cx="10515600" cy="823759"/>
          </a:xfrm>
        </p:spPr>
        <p:txBody>
          <a:bodyPr/>
          <a:lstStyle/>
          <a:p>
            <a:pPr algn="ctr"/>
            <a:r>
              <a:rPr lang="en-US">
                <a:cs typeface="Calibri Light" panose="020F0302020204030204"/>
              </a:rPr>
              <a:t>Connection Method</a:t>
            </a:r>
          </a:p>
        </p:txBody>
      </p:sp>
      <p:sp>
        <p:nvSpPr>
          <p:cNvPr id="3" name="Content Placeholder 2">
            <a:extLst>
              <a:ext uri="{FF2B5EF4-FFF2-40B4-BE49-F238E27FC236}">
                <a16:creationId xmlns:a16="http://schemas.microsoft.com/office/drawing/2014/main" id="{C628D074-095B-4BB4-AE2E-AC04CC1AACFB}"/>
              </a:ext>
            </a:extLst>
          </p:cNvPr>
          <p:cNvSpPr>
            <a:spLocks noGrp="1"/>
          </p:cNvSpPr>
          <p:nvPr>
            <p:ph sz="half" idx="1"/>
          </p:nvPr>
        </p:nvSpPr>
        <p:spPr/>
        <p:txBody>
          <a:bodyPr vert="horz" lIns="91440" tIns="45720" rIns="91440" bIns="45720" rtlCol="0" anchor="t">
            <a:normAutofit/>
          </a:bodyPr>
          <a:lstStyle/>
          <a:p>
            <a:pPr marL="0" indent="0">
              <a:buNone/>
            </a:pPr>
            <a:r>
              <a:rPr lang="en-US" b="1">
                <a:cs typeface="Calibri" panose="020F0502020204030204"/>
              </a:rPr>
              <a:t>Ad-hoc</a:t>
            </a:r>
            <a:r>
              <a:rPr lang="en-US">
                <a:cs typeface="Calibri" panose="020F0502020204030204"/>
              </a:rPr>
              <a:t>: </a:t>
            </a:r>
            <a:r>
              <a:rPr lang="en-US" sz="2400">
                <a:cs typeface="Calibri" panose="020F0502020204030204"/>
              </a:rPr>
              <a:t>An ad hoc network works in peer-to-peer mode. The wireless NICs in each host communicate directly with one another. An ad hoc network is difficult to maintain for a large number of hosts because connections must be created between a host and every other host, and special configurations are required to reach wired networks. You will typically use an ad hoc network only to create a direct, temporary connection between two hosts.</a:t>
            </a:r>
          </a:p>
        </p:txBody>
      </p:sp>
      <p:sp>
        <p:nvSpPr>
          <p:cNvPr id="4" name="Content Placeholder 3">
            <a:extLst>
              <a:ext uri="{FF2B5EF4-FFF2-40B4-BE49-F238E27FC236}">
                <a16:creationId xmlns:a16="http://schemas.microsoft.com/office/drawing/2014/main" id="{E260EFDB-4BFC-4DB5-98B7-C23A9967AD0A}"/>
              </a:ext>
            </a:extLst>
          </p:cNvPr>
          <p:cNvSpPr>
            <a:spLocks noGrp="1"/>
          </p:cNvSpPr>
          <p:nvPr>
            <p:ph sz="half" idx="2"/>
          </p:nvPr>
        </p:nvSpPr>
        <p:spPr/>
        <p:txBody>
          <a:bodyPr vert="horz" lIns="91440" tIns="45720" rIns="91440" bIns="45720" rtlCol="0" anchor="t">
            <a:normAutofit/>
          </a:bodyPr>
          <a:lstStyle/>
          <a:p>
            <a:pPr marL="0" indent="0">
              <a:buNone/>
            </a:pPr>
            <a:r>
              <a:rPr lang="en-US" b="1">
                <a:cs typeface="Calibri" panose="020F0502020204030204"/>
              </a:rPr>
              <a:t>Infrastructure</a:t>
            </a:r>
            <a:r>
              <a:rPr lang="en-US">
                <a:cs typeface="Calibri" panose="020F0502020204030204"/>
              </a:rPr>
              <a:t>: </a:t>
            </a:r>
            <a:r>
              <a:rPr lang="en-US" sz="2400">
                <a:cs typeface="Calibri" panose="020F0502020204030204"/>
              </a:rPr>
              <a:t>An infrastructure wireless network employs an access point that functions like a hub on an Ethernet network. With an infrastructure network, you can easily add hosts without increasing administrative efforts (scalable), and the access point can be easily connected to a wired network, allowing clients to access both wired and wireless hosts</a:t>
            </a:r>
            <a:r>
              <a:rPr lang="en-US" dirty="0">
                <a:cs typeface="Calibri" panose="020F0502020204030204"/>
              </a:rPr>
              <a:t> </a:t>
            </a:r>
          </a:p>
        </p:txBody>
      </p:sp>
      <p:sp>
        <p:nvSpPr>
          <p:cNvPr id="7" name="TextBox 6">
            <a:extLst>
              <a:ext uri="{FF2B5EF4-FFF2-40B4-BE49-F238E27FC236}">
                <a16:creationId xmlns:a16="http://schemas.microsoft.com/office/drawing/2014/main" id="{78C43B76-E3CD-4CB9-8782-89E3EA471A7C}"/>
              </a:ext>
            </a:extLst>
          </p:cNvPr>
          <p:cNvSpPr txBox="1"/>
          <p:nvPr/>
        </p:nvSpPr>
        <p:spPr>
          <a:xfrm>
            <a:off x="6174059" y="5328424"/>
            <a:ext cx="5744736" cy="12003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cs typeface="Calibri"/>
              </a:rPr>
              <a:t>Service Set Identifier:</a:t>
            </a:r>
            <a:r>
              <a:rPr lang="en-US">
                <a:cs typeface="Calibri"/>
              </a:rPr>
              <a:t> The SSID, also called the network name, groups wireless devices together into the same logical network. All devices on the same network must use the same SSID.</a:t>
            </a:r>
            <a:endParaRPr lang="en-US" dirty="0">
              <a:cs typeface="Calibri"/>
            </a:endParaRPr>
          </a:p>
        </p:txBody>
      </p:sp>
    </p:spTree>
    <p:extLst>
      <p:ext uri="{BB962C8B-B14F-4D97-AF65-F5344CB8AC3E}">
        <p14:creationId xmlns:p14="http://schemas.microsoft.com/office/powerpoint/2010/main" val="21176774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A07B228-DCC8-4CAB-89F0-11A599FBB7BC}"/>
              </a:ext>
            </a:extLst>
          </p:cNvPr>
          <p:cNvSpPr txBox="1"/>
          <p:nvPr/>
        </p:nvSpPr>
        <p:spPr>
          <a:xfrm>
            <a:off x="5157694" y="2988"/>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Laptop Considerations</a:t>
            </a:r>
          </a:p>
        </p:txBody>
      </p:sp>
      <p:graphicFrame>
        <p:nvGraphicFramePr>
          <p:cNvPr id="3" name="Table 3">
            <a:extLst>
              <a:ext uri="{FF2B5EF4-FFF2-40B4-BE49-F238E27FC236}">
                <a16:creationId xmlns:a16="http://schemas.microsoft.com/office/drawing/2014/main" id="{A076AEA9-2058-4361-B0F9-91FA82850642}"/>
              </a:ext>
            </a:extLst>
          </p:cNvPr>
          <p:cNvGraphicFramePr>
            <a:graphicFrameLocks noGrp="1"/>
          </p:cNvGraphicFramePr>
          <p:nvPr>
            <p:extLst>
              <p:ext uri="{D42A27DB-BD31-4B8C-83A1-F6EECF244321}">
                <p14:modId xmlns:p14="http://schemas.microsoft.com/office/powerpoint/2010/main" val="3082772245"/>
              </p:ext>
            </p:extLst>
          </p:nvPr>
        </p:nvGraphicFramePr>
        <p:xfrm>
          <a:off x="-14941" y="343647"/>
          <a:ext cx="12214074" cy="6583680"/>
        </p:xfrm>
        <a:graphic>
          <a:graphicData uri="http://schemas.openxmlformats.org/drawingml/2006/table">
            <a:tbl>
              <a:tblPr firstRow="1" bandRow="1">
                <a:tableStyleId>{5C22544A-7EE6-4342-B048-85BDC9FD1C3A}</a:tableStyleId>
              </a:tblPr>
              <a:tblGrid>
                <a:gridCol w="6107037">
                  <a:extLst>
                    <a:ext uri="{9D8B030D-6E8A-4147-A177-3AD203B41FA5}">
                      <a16:colId xmlns:a16="http://schemas.microsoft.com/office/drawing/2014/main" val="1869674421"/>
                    </a:ext>
                  </a:extLst>
                </a:gridCol>
                <a:gridCol w="6107037">
                  <a:extLst>
                    <a:ext uri="{9D8B030D-6E8A-4147-A177-3AD203B41FA5}">
                      <a16:colId xmlns:a16="http://schemas.microsoft.com/office/drawing/2014/main" val="4172267799"/>
                    </a:ext>
                  </a:extLst>
                </a:gridCol>
              </a:tblGrid>
              <a:tr h="268941">
                <a:tc>
                  <a:txBody>
                    <a:bodyPr/>
                    <a:lstStyle/>
                    <a:p>
                      <a:pPr algn="ctr"/>
                      <a:r>
                        <a:rPr lang="en-US" sz="1200" dirty="0"/>
                        <a:t>Device</a:t>
                      </a:r>
                    </a:p>
                  </a:txBody>
                  <a:tcPr/>
                </a:tc>
                <a:tc>
                  <a:txBody>
                    <a:bodyPr/>
                    <a:lstStyle/>
                    <a:p>
                      <a:pPr algn="ctr"/>
                      <a:r>
                        <a:rPr lang="en-US" sz="1200" dirty="0"/>
                        <a:t>Consideration</a:t>
                      </a:r>
                    </a:p>
                  </a:txBody>
                  <a:tcPr/>
                </a:tc>
                <a:extLst>
                  <a:ext uri="{0D108BD9-81ED-4DB2-BD59-A6C34878D82A}">
                    <a16:rowId xmlns:a16="http://schemas.microsoft.com/office/drawing/2014/main" val="2813594917"/>
                  </a:ext>
                </a:extLst>
              </a:tr>
              <a:tr h="370840">
                <a:tc>
                  <a:txBody>
                    <a:bodyPr/>
                    <a:lstStyle/>
                    <a:p>
                      <a:r>
                        <a:rPr lang="en-US" sz="1200" dirty="0"/>
                        <a:t>Hard Drive</a:t>
                      </a:r>
                    </a:p>
                  </a:txBody>
                  <a:tcPr/>
                </a:tc>
                <a:tc>
                  <a:txBody>
                    <a:bodyPr/>
                    <a:lstStyle/>
                    <a:p>
                      <a:pPr lvl="0" algn="l">
                        <a:lnSpc>
                          <a:spcPct val="100000"/>
                        </a:lnSpc>
                        <a:spcBef>
                          <a:spcPts val="0"/>
                        </a:spcBef>
                        <a:spcAft>
                          <a:spcPts val="0"/>
                        </a:spcAft>
                        <a:buNone/>
                      </a:pPr>
                      <a:r>
                        <a:rPr lang="en-US" sz="1200" b="0" i="0" u="none" strike="noStrike" noProof="0" dirty="0">
                          <a:solidFill>
                            <a:srgbClr val="000000"/>
                          </a:solidFill>
                          <a:latin typeface="Calibri"/>
                        </a:rPr>
                        <a:t>Internal hard drives are usually 2.5" or 3.5" in size. </a:t>
                      </a:r>
                      <a:endParaRPr lang="en-US"/>
                    </a:p>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Verify the interface type (SATA), speed, capacity, and RPM speed supported by the notebook before purchasing a replacement drive.</a:t>
                      </a:r>
                      <a:endParaRPr lang="en-US" dirty="0"/>
                    </a:p>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Most hard drives are replaced by removing a cover on the bottom or side of the computer.</a:t>
                      </a:r>
                      <a:endParaRPr lang="en-US" dirty="0"/>
                    </a:p>
                    <a:p>
                      <a:pPr lvl="0">
                        <a:buNone/>
                      </a:pPr>
                      <a:r>
                        <a:rPr lang="en-US" sz="1200" b="0" i="0" u="none" strike="noStrike" noProof="0" dirty="0">
                          <a:solidFill>
                            <a:srgbClr val="000000"/>
                          </a:solidFill>
                          <a:latin typeface="Calibri"/>
                        </a:rPr>
                        <a:t>Some disk drives are placed inside a caddy with a special connector. You will need this caddy when replacing the drive</a:t>
                      </a:r>
                      <a:endParaRPr lang="en-US" dirty="0"/>
                    </a:p>
                  </a:txBody>
                  <a:tcPr/>
                </a:tc>
                <a:extLst>
                  <a:ext uri="{0D108BD9-81ED-4DB2-BD59-A6C34878D82A}">
                    <a16:rowId xmlns:a16="http://schemas.microsoft.com/office/drawing/2014/main" val="3985911087"/>
                  </a:ext>
                </a:extLst>
              </a:tr>
              <a:tr h="370840">
                <a:tc>
                  <a:txBody>
                    <a:bodyPr/>
                    <a:lstStyle/>
                    <a:p>
                      <a:r>
                        <a:rPr lang="en-US" sz="1200" dirty="0"/>
                        <a:t>Memory</a:t>
                      </a:r>
                    </a:p>
                  </a:txBody>
                  <a:tcPr/>
                </a:tc>
                <a:tc>
                  <a:txBody>
                    <a:bodyPr/>
                    <a:lstStyle/>
                    <a:p>
                      <a:pPr lvl="0">
                        <a:buNone/>
                      </a:pPr>
                      <a:r>
                        <a:rPr lang="en-US" sz="1200" b="0" i="0" u="none" strike="noStrike" noProof="0" dirty="0">
                          <a:solidFill>
                            <a:srgbClr val="000000"/>
                          </a:solidFill>
                          <a:latin typeface="Calibri"/>
                        </a:rPr>
                        <a:t>Most notebooks use a small panel on the bottom to access the additional memory slots. (Can also be installed on MB)</a:t>
                      </a:r>
                      <a:endParaRPr lang="en-US" dirty="0"/>
                    </a:p>
                  </a:txBody>
                  <a:tcPr/>
                </a:tc>
                <a:extLst>
                  <a:ext uri="{0D108BD9-81ED-4DB2-BD59-A6C34878D82A}">
                    <a16:rowId xmlns:a16="http://schemas.microsoft.com/office/drawing/2014/main" val="2999594915"/>
                  </a:ext>
                </a:extLst>
              </a:tr>
              <a:tr h="370840">
                <a:tc>
                  <a:txBody>
                    <a:bodyPr/>
                    <a:lstStyle/>
                    <a:p>
                      <a:r>
                        <a:rPr lang="en-US" sz="1200" dirty="0"/>
                        <a:t>Keyboard</a:t>
                      </a:r>
                    </a:p>
                  </a:txBody>
                  <a:tcPr/>
                </a:tc>
                <a:tc>
                  <a:txBody>
                    <a:bodyPr/>
                    <a:lstStyle/>
                    <a:p>
                      <a:pPr lvl="0" algn="l">
                        <a:lnSpc>
                          <a:spcPct val="100000"/>
                        </a:lnSpc>
                        <a:spcBef>
                          <a:spcPts val="0"/>
                        </a:spcBef>
                        <a:spcAft>
                          <a:spcPts val="0"/>
                        </a:spcAft>
                        <a:buNone/>
                      </a:pPr>
                      <a:r>
                        <a:rPr lang="en-US" sz="1200" b="0" i="0" u="none" strike="noStrike" noProof="0" dirty="0">
                          <a:solidFill>
                            <a:srgbClr val="000000"/>
                          </a:solidFill>
                          <a:latin typeface="Calibri"/>
                        </a:rPr>
                        <a:t>When experiencing problems with the keyboard: </a:t>
                      </a:r>
                      <a:endParaRPr lang="en-US"/>
                    </a:p>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Cleaning the keyboard might correct stuck keys or keys that will not display a character when typed.</a:t>
                      </a:r>
                      <a:endParaRPr lang="en-US" dirty="0"/>
                    </a:p>
                    <a:p>
                      <a:pPr marL="171450" lvl="0" indent="-171450">
                        <a:buFont typeface="Arial"/>
                        <a:buChar char="•"/>
                      </a:pPr>
                      <a:r>
                        <a:rPr lang="en-US" sz="1200" b="0" i="0" u="none" strike="noStrike" noProof="0" dirty="0">
                          <a:solidFill>
                            <a:srgbClr val="000000"/>
                          </a:solidFill>
                          <a:latin typeface="Calibri"/>
                        </a:rPr>
                        <a:t>If numbers type instead of letters (such as 1 for J, 2 for K, etc.), make sure that the Num Lock is turned off</a:t>
                      </a:r>
                      <a:endParaRPr lang="en-US" dirty="0"/>
                    </a:p>
                  </a:txBody>
                  <a:tcPr/>
                </a:tc>
                <a:extLst>
                  <a:ext uri="{0D108BD9-81ED-4DB2-BD59-A6C34878D82A}">
                    <a16:rowId xmlns:a16="http://schemas.microsoft.com/office/drawing/2014/main" val="1831058101"/>
                  </a:ext>
                </a:extLst>
              </a:tr>
              <a:tr h="370840">
                <a:tc>
                  <a:txBody>
                    <a:bodyPr/>
                    <a:lstStyle/>
                    <a:p>
                      <a:r>
                        <a:rPr lang="en-US" sz="1200" dirty="0"/>
                        <a:t>Touchpad</a:t>
                      </a:r>
                    </a:p>
                  </a:txBody>
                  <a:tcPr/>
                </a:tc>
                <a:tc>
                  <a:txBody>
                    <a:bodyPr/>
                    <a:lstStyle/>
                    <a:p>
                      <a:pPr lvl="0" algn="l">
                        <a:lnSpc>
                          <a:spcPct val="100000"/>
                        </a:lnSpc>
                        <a:spcBef>
                          <a:spcPts val="0"/>
                        </a:spcBef>
                        <a:spcAft>
                          <a:spcPts val="0"/>
                        </a:spcAft>
                        <a:buNone/>
                      </a:pPr>
                      <a:r>
                        <a:rPr lang="en-US" sz="1200" b="0" i="0" u="none" strike="noStrike" noProof="0" dirty="0">
                          <a:solidFill>
                            <a:srgbClr val="000000"/>
                          </a:solidFill>
                          <a:latin typeface="Calibri"/>
                        </a:rPr>
                        <a:t>The touchpad takes the place of a mouse. </a:t>
                      </a:r>
                      <a:endParaRPr lang="en-US"/>
                    </a:p>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The most common problem for the touchpad is that the mouse cursor is not controlled properly based on where you press. In this case, recalibrate the touchpad.</a:t>
                      </a:r>
                      <a:endParaRPr lang="en-US" dirty="0"/>
                    </a:p>
                    <a:p>
                      <a:pPr marL="742950" lvl="1"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Some notebooks recalibrate the touchpad at every system boot. Reboot the computer, making sure not to press the touchpad during startup.</a:t>
                      </a:r>
                      <a:endParaRPr lang="en-US" dirty="0"/>
                    </a:p>
                    <a:p>
                      <a:pPr marL="742950" lvl="1"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Most notebooks include a utility for calibrating the touchpad. Run the utility and follow the instructions to recalibrate.</a:t>
                      </a:r>
                      <a:endParaRPr lang="en-US" dirty="0"/>
                    </a:p>
                  </a:txBody>
                  <a:tcPr/>
                </a:tc>
                <a:extLst>
                  <a:ext uri="{0D108BD9-81ED-4DB2-BD59-A6C34878D82A}">
                    <a16:rowId xmlns:a16="http://schemas.microsoft.com/office/drawing/2014/main" val="2930411604"/>
                  </a:ext>
                </a:extLst>
              </a:tr>
              <a:tr h="370840">
                <a:tc>
                  <a:txBody>
                    <a:bodyPr/>
                    <a:lstStyle/>
                    <a:p>
                      <a:r>
                        <a:rPr lang="en-US" sz="1200" dirty="0"/>
                        <a:t>Wireless Network Card</a:t>
                      </a:r>
                    </a:p>
                  </a:txBody>
                  <a:tcPr/>
                </a:tc>
                <a:tc>
                  <a:txBody>
                    <a:bodyPr/>
                    <a:lstStyle/>
                    <a:p>
                      <a:pPr marL="0" lvl="0" indent="0">
                        <a:buNone/>
                      </a:pPr>
                      <a:r>
                        <a:rPr lang="en-US" sz="1200" b="0" i="0" u="none" strike="noStrike" noProof="0" dirty="0">
                          <a:solidFill>
                            <a:srgbClr val="000000"/>
                          </a:solidFill>
                          <a:latin typeface="Calibri"/>
                        </a:rPr>
                        <a:t>Wireless network cards might be integrated onto the motherboard, or added through add-on cards. </a:t>
                      </a:r>
                      <a:endParaRPr lang="en-US" dirty="0"/>
                    </a:p>
                    <a:p>
                      <a:pPr marL="171450" lvl="0" indent="-171450">
                        <a:buFont typeface="Arial"/>
                        <a:buChar char="•"/>
                      </a:pPr>
                      <a:r>
                        <a:rPr lang="en-US" sz="1200" b="0" i="0" u="none" strike="noStrike" noProof="0" dirty="0">
                          <a:solidFill>
                            <a:srgbClr val="000000"/>
                          </a:solidFill>
                          <a:latin typeface="Calibri"/>
                        </a:rPr>
                        <a:t>Mini-PCI or mini-PCIe slots are used to add devices such as a wireless card</a:t>
                      </a:r>
                      <a:endParaRPr lang="en-US" dirty="0"/>
                    </a:p>
                    <a:p>
                      <a:pPr marL="171450" lvl="0" indent="-171450">
                        <a:buFont typeface="Arial"/>
                        <a:buChar char="•"/>
                      </a:pPr>
                      <a:r>
                        <a:rPr lang="en-US" sz="1200" b="0" i="0" u="none" strike="noStrike" noProof="0" dirty="0">
                          <a:solidFill>
                            <a:srgbClr val="000000"/>
                          </a:solidFill>
                          <a:latin typeface="Calibri"/>
                        </a:rPr>
                        <a:t>Wireless cards require an antenna. Connectors on the card connect to the antenna, which is usually a wire routed into the lid and around the display.</a:t>
                      </a:r>
                      <a:endParaRPr lang="en-US" dirty="0"/>
                    </a:p>
                  </a:txBody>
                  <a:tcPr/>
                </a:tc>
                <a:extLst>
                  <a:ext uri="{0D108BD9-81ED-4DB2-BD59-A6C34878D82A}">
                    <a16:rowId xmlns:a16="http://schemas.microsoft.com/office/drawing/2014/main" val="700149811"/>
                  </a:ext>
                </a:extLst>
              </a:tr>
              <a:tr h="370840">
                <a:tc>
                  <a:txBody>
                    <a:bodyPr/>
                    <a:lstStyle/>
                    <a:p>
                      <a:r>
                        <a:rPr lang="en-US" sz="1200" dirty="0"/>
                        <a:t>Processor</a:t>
                      </a:r>
                    </a:p>
                  </a:txBody>
                  <a:tcPr/>
                </a:tc>
                <a:tc>
                  <a:txBody>
                    <a:bodyPr/>
                    <a:lstStyle/>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Remove the keyboard to expose the processor.</a:t>
                      </a:r>
                      <a:endParaRPr lang="en-US" dirty="0"/>
                    </a:p>
                    <a:p>
                      <a:pPr marL="171450" lvl="0" indent="-171450">
                        <a:buFont typeface="Arial"/>
                        <a:buChar char="•"/>
                      </a:pPr>
                      <a:r>
                        <a:rPr lang="en-US" sz="1200" b="0" i="0" u="none" strike="noStrike" noProof="0" dirty="0">
                          <a:solidFill>
                            <a:srgbClr val="000000"/>
                          </a:solidFill>
                          <a:latin typeface="Calibri"/>
                        </a:rPr>
                        <a:t>Some notebooks have processors soldered onto the motherboard. On these systems, you will not be able to upgrade or replace the processor</a:t>
                      </a:r>
                      <a:endParaRPr lang="en-US" dirty="0"/>
                    </a:p>
                  </a:txBody>
                  <a:tcPr/>
                </a:tc>
                <a:extLst>
                  <a:ext uri="{0D108BD9-81ED-4DB2-BD59-A6C34878D82A}">
                    <a16:rowId xmlns:a16="http://schemas.microsoft.com/office/drawing/2014/main" val="1088556001"/>
                  </a:ext>
                </a:extLst>
              </a:tr>
              <a:tr h="370840">
                <a:tc>
                  <a:txBody>
                    <a:bodyPr/>
                    <a:lstStyle/>
                    <a:p>
                      <a:r>
                        <a:rPr lang="en-US" sz="1200" dirty="0"/>
                        <a:t>LCD Display</a:t>
                      </a:r>
                    </a:p>
                  </a:txBody>
                  <a:tcPr/>
                </a:tc>
                <a:tc>
                  <a:txBody>
                    <a:bodyPr/>
                    <a:lstStyle/>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The </a:t>
                      </a:r>
                      <a:r>
                        <a:rPr lang="en-US" sz="1200" b="0" i="1" u="none" strike="noStrike" noProof="0" dirty="0">
                          <a:solidFill>
                            <a:srgbClr val="000000"/>
                          </a:solidFill>
                          <a:latin typeface="Calibri"/>
                        </a:rPr>
                        <a:t>bezel</a:t>
                      </a:r>
                      <a:r>
                        <a:rPr lang="en-US" sz="1200" b="0" i="0" u="none" strike="noStrike" noProof="0" dirty="0">
                          <a:solidFill>
                            <a:srgbClr val="000000"/>
                          </a:solidFill>
                          <a:latin typeface="Calibri"/>
                        </a:rPr>
                        <a:t> is the case in which the LCD is set.</a:t>
                      </a:r>
                      <a:endParaRPr lang="en-US" dirty="0"/>
                    </a:p>
                    <a:p>
                      <a:pPr marL="285750" lvl="0" indent="-285750" algn="l">
                        <a:lnSpc>
                          <a:spcPct val="100000"/>
                        </a:lnSpc>
                        <a:spcBef>
                          <a:spcPts val="0"/>
                        </a:spcBef>
                        <a:spcAft>
                          <a:spcPts val="0"/>
                        </a:spcAft>
                        <a:buFont typeface="Arial"/>
                        <a:buChar char="•"/>
                      </a:pPr>
                      <a:r>
                        <a:rPr lang="en-US" sz="1200" b="0" i="0" u="none" strike="noStrike" noProof="0" dirty="0">
                          <a:solidFill>
                            <a:srgbClr val="000000"/>
                          </a:solidFill>
                          <a:latin typeface="Calibri"/>
                        </a:rPr>
                        <a:t>The backlight illuminates the LCD by evenly dispersing light over the entire screen. These backlights are usually cold cathode fluorescent lamps (CCFL) or LEDs.</a:t>
                      </a:r>
                      <a:endParaRPr lang="en-US" dirty="0"/>
                    </a:p>
                  </a:txBody>
                  <a:tcPr/>
                </a:tc>
                <a:extLst>
                  <a:ext uri="{0D108BD9-81ED-4DB2-BD59-A6C34878D82A}">
                    <a16:rowId xmlns:a16="http://schemas.microsoft.com/office/drawing/2014/main" val="1023770637"/>
                  </a:ext>
                </a:extLst>
              </a:tr>
            </a:tbl>
          </a:graphicData>
        </a:graphic>
      </p:graphicFrame>
    </p:spTree>
    <p:extLst>
      <p:ext uri="{BB962C8B-B14F-4D97-AF65-F5344CB8AC3E}">
        <p14:creationId xmlns:p14="http://schemas.microsoft.com/office/powerpoint/2010/main" val="5192772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459F3C-A155-4703-8CA3-4F4D8F28435C}"/>
              </a:ext>
            </a:extLst>
          </p:cNvPr>
          <p:cNvSpPr txBox="1"/>
          <p:nvPr/>
        </p:nvSpPr>
        <p:spPr>
          <a:xfrm>
            <a:off x="5105400" y="-26894"/>
            <a:ext cx="1630083"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Laptop Power</a:t>
            </a:r>
          </a:p>
        </p:txBody>
      </p:sp>
      <p:sp>
        <p:nvSpPr>
          <p:cNvPr id="3" name="TextBox 2">
            <a:extLst>
              <a:ext uri="{FF2B5EF4-FFF2-40B4-BE49-F238E27FC236}">
                <a16:creationId xmlns:a16="http://schemas.microsoft.com/office/drawing/2014/main" id="{6C190EED-2329-4E8D-8D19-5D889453E8A3}"/>
              </a:ext>
            </a:extLst>
          </p:cNvPr>
          <p:cNvSpPr txBox="1"/>
          <p:nvPr/>
        </p:nvSpPr>
        <p:spPr>
          <a:xfrm>
            <a:off x="77694" y="346635"/>
            <a:ext cx="12059023" cy="235449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solidFill>
                  <a:srgbClr val="282828"/>
                </a:solidFill>
                <a:cs typeface="Calibri"/>
              </a:rPr>
              <a:t>Laptop systems are designed to use as little power as possible. Common ways laptops save power are:</a:t>
            </a:r>
          </a:p>
          <a:p>
            <a:pPr marL="171450" indent="-171450">
              <a:buFont typeface="Arial"/>
              <a:buChar char="•"/>
            </a:pPr>
            <a:r>
              <a:rPr lang="en-US" sz="1050" dirty="0">
                <a:solidFill>
                  <a:srgbClr val="282828"/>
                </a:solidFill>
                <a:cs typeface="Calibri"/>
              </a:rPr>
              <a:t>Turning off any drives that aren't currently being used.</a:t>
            </a:r>
          </a:p>
          <a:p>
            <a:pPr marL="171450" indent="-171450">
              <a:buFont typeface="Arial"/>
              <a:buChar char="•"/>
            </a:pPr>
            <a:r>
              <a:rPr lang="en-US" sz="1050" dirty="0">
                <a:solidFill>
                  <a:srgbClr val="282828"/>
                </a:solidFill>
                <a:cs typeface="Calibri"/>
              </a:rPr>
              <a:t>Stepping down the bus speed in the CPU.</a:t>
            </a:r>
          </a:p>
          <a:p>
            <a:pPr marL="171450" indent="-171450">
              <a:buFont typeface="Arial"/>
              <a:buChar char="•"/>
            </a:pPr>
            <a:r>
              <a:rPr lang="en-US" sz="1050" dirty="0">
                <a:solidFill>
                  <a:srgbClr val="282828"/>
                </a:solidFill>
                <a:cs typeface="Calibri"/>
              </a:rPr>
              <a:t>Turning off the monitor after a period of inactivity.</a:t>
            </a:r>
          </a:p>
          <a:p>
            <a:pPr marL="171450" indent="-171450">
              <a:buFont typeface="Arial"/>
              <a:buChar char="•"/>
            </a:pPr>
            <a:r>
              <a:rPr lang="en-US" sz="1050" dirty="0">
                <a:solidFill>
                  <a:srgbClr val="282828"/>
                </a:solidFill>
                <a:cs typeface="Calibri"/>
              </a:rPr>
              <a:t>Putting the computer to sleep or turning it off automatically.</a:t>
            </a:r>
          </a:p>
          <a:p>
            <a:r>
              <a:rPr lang="en-US" sz="1050" dirty="0">
                <a:solidFill>
                  <a:srgbClr val="282828"/>
                </a:solidFill>
                <a:cs typeface="Calibri"/>
              </a:rPr>
              <a:t>When your laptop is plugged into the wall, it receives power through an adapter that converts the AC power from the outlet to DC power usable by the computer. Most adapters can be used on both 110 and 220 AC volt power sources. The energy received through the adapter is divided between running the laptop system and charging the battery.</a:t>
            </a:r>
          </a:p>
          <a:p>
            <a:endParaRPr lang="en-US" sz="1050" dirty="0">
              <a:solidFill>
                <a:srgbClr val="282828"/>
              </a:solidFill>
              <a:cs typeface="Calibri"/>
            </a:endParaRPr>
          </a:p>
          <a:p>
            <a:r>
              <a:rPr lang="en-US" sz="1050" dirty="0">
                <a:solidFill>
                  <a:srgbClr val="282828"/>
                </a:solidFill>
                <a:cs typeface="Calibri"/>
              </a:rPr>
              <a:t>Remember that most adapters are not interchangeable between laptops because laptops require varying amounts of voltage and amperage and also have different plugs. Before connecting a laptop to an adapter, look at the information listed on the adapter to make sure that it supplies the correct amount of voltage and amperage necessary for your specific laptop and has a plug that will fit properly. Failing to use the correct adapter can cause a laptop to:</a:t>
            </a:r>
            <a:endParaRPr lang="en-US"/>
          </a:p>
          <a:p>
            <a:pPr marL="171450" indent="-171450">
              <a:buFont typeface="Arial"/>
              <a:buChar char="•"/>
            </a:pPr>
            <a:r>
              <a:rPr lang="en-US" sz="1050" dirty="0">
                <a:solidFill>
                  <a:srgbClr val="282828"/>
                </a:solidFill>
                <a:cs typeface="Calibri"/>
              </a:rPr>
              <a:t>Receive insufficient power to turn on.</a:t>
            </a:r>
          </a:p>
          <a:p>
            <a:pPr marL="171450" indent="-171450">
              <a:buFont typeface="Arial"/>
              <a:buChar char="•"/>
            </a:pPr>
            <a:r>
              <a:rPr lang="en-US" sz="1050" dirty="0">
                <a:solidFill>
                  <a:srgbClr val="282828"/>
                </a:solidFill>
                <a:cs typeface="Calibri"/>
              </a:rPr>
              <a:t>Receive insufficient power to charge the battery.</a:t>
            </a:r>
          </a:p>
          <a:p>
            <a:pPr marL="171450" indent="-171450">
              <a:buFont typeface="Arial"/>
              <a:buChar char="•"/>
            </a:pPr>
            <a:r>
              <a:rPr lang="en-US" sz="1050" dirty="0">
                <a:solidFill>
                  <a:srgbClr val="282828"/>
                </a:solidFill>
                <a:cs typeface="Calibri"/>
              </a:rPr>
              <a:t>Receive an excess of power that will fry the system</a:t>
            </a:r>
            <a:endParaRPr lang="en-US">
              <a:cs typeface="Calibri" panose="020F0502020204030204"/>
            </a:endParaRPr>
          </a:p>
        </p:txBody>
      </p:sp>
      <p:sp>
        <p:nvSpPr>
          <p:cNvPr id="4" name="TextBox 3">
            <a:extLst>
              <a:ext uri="{FF2B5EF4-FFF2-40B4-BE49-F238E27FC236}">
                <a16:creationId xmlns:a16="http://schemas.microsoft.com/office/drawing/2014/main" id="{BEEAAA84-803A-4708-A167-14F648516E24}"/>
              </a:ext>
            </a:extLst>
          </p:cNvPr>
          <p:cNvSpPr txBox="1"/>
          <p:nvPr/>
        </p:nvSpPr>
        <p:spPr>
          <a:xfrm>
            <a:off x="5106334" y="2289922"/>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Laptop Batteries</a:t>
            </a:r>
          </a:p>
        </p:txBody>
      </p:sp>
      <p:graphicFrame>
        <p:nvGraphicFramePr>
          <p:cNvPr id="5" name="Table 5">
            <a:extLst>
              <a:ext uri="{FF2B5EF4-FFF2-40B4-BE49-F238E27FC236}">
                <a16:creationId xmlns:a16="http://schemas.microsoft.com/office/drawing/2014/main" id="{41460A14-06F9-4E07-89E7-CF7FDE7759C3}"/>
              </a:ext>
            </a:extLst>
          </p:cNvPr>
          <p:cNvGraphicFramePr>
            <a:graphicFrameLocks noGrp="1"/>
          </p:cNvGraphicFramePr>
          <p:nvPr>
            <p:extLst>
              <p:ext uri="{D42A27DB-BD31-4B8C-83A1-F6EECF244321}">
                <p14:modId xmlns:p14="http://schemas.microsoft.com/office/powerpoint/2010/main" val="3256090490"/>
              </p:ext>
            </p:extLst>
          </p:nvPr>
        </p:nvGraphicFramePr>
        <p:xfrm>
          <a:off x="-14941" y="2659529"/>
          <a:ext cx="12215136" cy="4204324"/>
        </p:xfrm>
        <a:graphic>
          <a:graphicData uri="http://schemas.openxmlformats.org/drawingml/2006/table">
            <a:tbl>
              <a:tblPr firstRow="1" bandRow="1">
                <a:tableStyleId>{5C22544A-7EE6-4342-B048-85BDC9FD1C3A}</a:tableStyleId>
              </a:tblPr>
              <a:tblGrid>
                <a:gridCol w="6107568">
                  <a:extLst>
                    <a:ext uri="{9D8B030D-6E8A-4147-A177-3AD203B41FA5}">
                      <a16:colId xmlns:a16="http://schemas.microsoft.com/office/drawing/2014/main" val="2324825346"/>
                    </a:ext>
                  </a:extLst>
                </a:gridCol>
                <a:gridCol w="6107568">
                  <a:extLst>
                    <a:ext uri="{9D8B030D-6E8A-4147-A177-3AD203B41FA5}">
                      <a16:colId xmlns:a16="http://schemas.microsoft.com/office/drawing/2014/main" val="1391183871"/>
                    </a:ext>
                  </a:extLst>
                </a:gridCol>
              </a:tblGrid>
              <a:tr h="296630">
                <a:tc>
                  <a:txBody>
                    <a:bodyPr/>
                    <a:lstStyle/>
                    <a:p>
                      <a:pPr algn="ctr"/>
                      <a:r>
                        <a:rPr lang="en-US" sz="1000" dirty="0"/>
                        <a:t>Battery</a:t>
                      </a:r>
                    </a:p>
                  </a:txBody>
                  <a:tcPr/>
                </a:tc>
                <a:tc>
                  <a:txBody>
                    <a:bodyPr/>
                    <a:lstStyle/>
                    <a:p>
                      <a:pPr algn="ctr"/>
                      <a:r>
                        <a:rPr lang="en-US" sz="1000" dirty="0"/>
                        <a:t>Characteristics</a:t>
                      </a:r>
                    </a:p>
                  </a:txBody>
                  <a:tcPr/>
                </a:tc>
                <a:extLst>
                  <a:ext uri="{0D108BD9-81ED-4DB2-BD59-A6C34878D82A}">
                    <a16:rowId xmlns:a16="http://schemas.microsoft.com/office/drawing/2014/main" val="1381035366"/>
                  </a:ext>
                </a:extLst>
              </a:tr>
              <a:tr h="851863">
                <a:tc>
                  <a:txBody>
                    <a:bodyPr/>
                    <a:lstStyle/>
                    <a:p>
                      <a:pPr algn="ctr"/>
                      <a:r>
                        <a:rPr lang="en-US" sz="1000" dirty="0"/>
                        <a:t>Nickel </a:t>
                      </a:r>
                      <a:r>
                        <a:rPr lang="en-US" sz="1000" dirty="0" err="1"/>
                        <a:t>Cadium</a:t>
                      </a:r>
                      <a:r>
                        <a:rPr lang="en-US" sz="1000" dirty="0"/>
                        <a:t> (</a:t>
                      </a:r>
                      <a:r>
                        <a:rPr lang="en-US" sz="1000" dirty="0" err="1"/>
                        <a:t>NiCAD</a:t>
                      </a:r>
                      <a:r>
                        <a:rPr lang="en-US" sz="1000" dirty="0"/>
                        <a:t>)</a:t>
                      </a:r>
                    </a:p>
                  </a:txBody>
                  <a:tcPr/>
                </a:tc>
                <a:tc>
                  <a:txBody>
                    <a:bodyPr/>
                    <a:lstStyle/>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Develops a memory and begins to store less power as it is repeatedly recharged. To avoid battery memory problems, completely drain the battery before recharging it.</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Takes up more physical space than lithium ion batteries.</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Very heat sensitive.</a:t>
                      </a:r>
                      <a:endParaRPr lang="en-US" sz="1000" dirty="0"/>
                    </a:p>
                    <a:p>
                      <a:pPr lvl="0">
                        <a:buNone/>
                      </a:pPr>
                      <a:r>
                        <a:rPr lang="en-US" sz="1000" b="1" i="0" u="none" strike="noStrike" noProof="0" dirty="0">
                          <a:solidFill>
                            <a:srgbClr val="000000"/>
                          </a:solidFill>
                          <a:latin typeface="Calibri"/>
                        </a:rPr>
                        <a:t>No longer used on new laptops</a:t>
                      </a:r>
                      <a:endParaRPr lang="en-US" sz="1000" b="1"/>
                    </a:p>
                  </a:txBody>
                  <a:tcPr/>
                </a:tc>
                <a:extLst>
                  <a:ext uri="{0D108BD9-81ED-4DB2-BD59-A6C34878D82A}">
                    <a16:rowId xmlns:a16="http://schemas.microsoft.com/office/drawing/2014/main" val="3096020933"/>
                  </a:ext>
                </a:extLst>
              </a:tr>
              <a:tr h="851863">
                <a:tc>
                  <a:txBody>
                    <a:bodyPr/>
                    <a:lstStyle/>
                    <a:p>
                      <a:pPr algn="ctr"/>
                      <a:r>
                        <a:rPr lang="en-US" sz="1000" dirty="0"/>
                        <a:t>Mickel Metal Hydride (NiMH)</a:t>
                      </a:r>
                    </a:p>
                  </a:txBody>
                  <a:tcPr/>
                </a:tc>
                <a:tc>
                  <a:txBody>
                    <a:bodyPr/>
                    <a:lstStyle/>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Does not develop a memory.</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40% longer lifetime than nickel cadmium.</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Greater charge capacity than nickel cadmium.</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Less toxic than nickel cadmium.</a:t>
                      </a:r>
                      <a:endParaRPr lang="en-US" sz="1000" dirty="0"/>
                    </a:p>
                    <a:p>
                      <a:pPr lvl="0">
                        <a:buNone/>
                      </a:pPr>
                      <a:r>
                        <a:rPr lang="en-US" sz="1000" b="0" i="0" u="none" strike="noStrike" noProof="0" dirty="0">
                          <a:solidFill>
                            <a:srgbClr val="000000"/>
                          </a:solidFill>
                          <a:latin typeface="Calibri"/>
                        </a:rPr>
                        <a:t>Slightly more expensive than nickel cadmium</a:t>
                      </a:r>
                      <a:endParaRPr lang="en-US" sz="1000" dirty="0"/>
                    </a:p>
                  </a:txBody>
                  <a:tcPr/>
                </a:tc>
                <a:extLst>
                  <a:ext uri="{0D108BD9-81ED-4DB2-BD59-A6C34878D82A}">
                    <a16:rowId xmlns:a16="http://schemas.microsoft.com/office/drawing/2014/main" val="2775445522"/>
                  </a:ext>
                </a:extLst>
              </a:tr>
              <a:tr h="1460335">
                <a:tc>
                  <a:txBody>
                    <a:bodyPr/>
                    <a:lstStyle/>
                    <a:p>
                      <a:pPr algn="ctr"/>
                      <a:r>
                        <a:rPr lang="en-US" sz="1000" dirty="0"/>
                        <a:t>Lithium Ion / Polymer (Li – ion)</a:t>
                      </a:r>
                    </a:p>
                  </a:txBody>
                  <a:tcPr/>
                </a:tc>
                <a:tc>
                  <a:txBody>
                    <a:bodyPr/>
                    <a:lstStyle/>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Does not develop a memory</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A rechargeable battery with twice the capacity of a nickel cadmium battery with significantly increased stability and safety.</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Takes up less physical space and weighs less than nickel cadmium or nickel metal hydride batteries for comparable power output.</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Has a shorter lifespan than nickel metal hydride.</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Not heat sensitive like nickel cadmium.</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Cannot be overcharged.</a:t>
                      </a:r>
                      <a:endParaRPr lang="en-US" sz="1000" dirty="0"/>
                    </a:p>
                    <a:p>
                      <a:pPr lvl="0">
                        <a:buNone/>
                      </a:pPr>
                      <a:r>
                        <a:rPr lang="en-US" sz="1000" b="0" i="0" u="none" strike="noStrike" noProof="0" dirty="0">
                          <a:solidFill>
                            <a:srgbClr val="000000"/>
                          </a:solidFill>
                          <a:latin typeface="Calibri"/>
                        </a:rPr>
                        <a:t>More expensive than nickel cadmium or nickel metal hydride</a:t>
                      </a:r>
                      <a:endParaRPr lang="en-US" sz="1000" dirty="0"/>
                    </a:p>
                  </a:txBody>
                  <a:tcPr/>
                </a:tc>
                <a:extLst>
                  <a:ext uri="{0D108BD9-81ED-4DB2-BD59-A6C34878D82A}">
                    <a16:rowId xmlns:a16="http://schemas.microsoft.com/office/drawing/2014/main" val="1420434415"/>
                  </a:ext>
                </a:extLst>
              </a:tr>
              <a:tr h="737774">
                <a:tc>
                  <a:txBody>
                    <a:bodyPr/>
                    <a:lstStyle/>
                    <a:p>
                      <a:pPr algn="ctr"/>
                      <a:r>
                        <a:rPr lang="en-US" sz="1000" dirty="0"/>
                        <a:t>Fuel Cells</a:t>
                      </a:r>
                    </a:p>
                  </a:txBody>
                  <a:tcPr/>
                </a:tc>
                <a:tc>
                  <a:txBody>
                    <a:bodyPr/>
                    <a:lstStyle/>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A growing technology that is still developing and is being implemented into the small electronic device market.</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Not truly a battery.</a:t>
                      </a:r>
                      <a:endParaRPr lang="en-US" sz="1000" dirty="0"/>
                    </a:p>
                    <a:p>
                      <a:pPr marL="285750" lvl="0" indent="-285750" algn="l">
                        <a:lnSpc>
                          <a:spcPct val="100000"/>
                        </a:lnSpc>
                        <a:spcBef>
                          <a:spcPts val="0"/>
                        </a:spcBef>
                        <a:spcAft>
                          <a:spcPts val="0"/>
                        </a:spcAft>
                        <a:buFont typeface="Arial"/>
                        <a:buChar char="•"/>
                      </a:pPr>
                      <a:r>
                        <a:rPr lang="en-US" sz="1000" b="0" i="0" u="none" strike="noStrike" noProof="0" dirty="0">
                          <a:solidFill>
                            <a:srgbClr val="000000"/>
                          </a:solidFill>
                          <a:latin typeface="Calibri"/>
                        </a:rPr>
                        <a:t>Offers instant power and uses replaceable cartridges.</a:t>
                      </a:r>
                      <a:endParaRPr lang="en-US" sz="1000" dirty="0"/>
                    </a:p>
                  </a:txBody>
                  <a:tcPr/>
                </a:tc>
                <a:extLst>
                  <a:ext uri="{0D108BD9-81ED-4DB2-BD59-A6C34878D82A}">
                    <a16:rowId xmlns:a16="http://schemas.microsoft.com/office/drawing/2014/main" val="3757177755"/>
                  </a:ext>
                </a:extLst>
              </a:tr>
            </a:tbl>
          </a:graphicData>
        </a:graphic>
      </p:graphicFrame>
    </p:spTree>
    <p:extLst>
      <p:ext uri="{BB962C8B-B14F-4D97-AF65-F5344CB8AC3E}">
        <p14:creationId xmlns:p14="http://schemas.microsoft.com/office/powerpoint/2010/main" val="38221508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A1A3775-37C9-4BFC-A4B0-6338025C24CA}"/>
              </a:ext>
            </a:extLst>
          </p:cNvPr>
          <p:cNvSpPr txBox="1"/>
          <p:nvPr/>
        </p:nvSpPr>
        <p:spPr>
          <a:xfrm>
            <a:off x="3857813" y="2988"/>
            <a:ext cx="5014257"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ACPI: Advanced Configuration and Power Interface</a:t>
            </a:r>
          </a:p>
        </p:txBody>
      </p:sp>
      <p:sp>
        <p:nvSpPr>
          <p:cNvPr id="3" name="TextBox 2">
            <a:extLst>
              <a:ext uri="{FF2B5EF4-FFF2-40B4-BE49-F238E27FC236}">
                <a16:creationId xmlns:a16="http://schemas.microsoft.com/office/drawing/2014/main" id="{9A9A721A-F939-46AF-9380-A452111DAAFE}"/>
              </a:ext>
            </a:extLst>
          </p:cNvPr>
          <p:cNvSpPr txBox="1"/>
          <p:nvPr/>
        </p:nvSpPr>
        <p:spPr>
          <a:xfrm>
            <a:off x="1631577" y="324224"/>
            <a:ext cx="9608670" cy="90024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ACPI is also known as Instant Available and Always On. Is often mistakenly referred to as APM (an older standard).</a:t>
            </a:r>
          </a:p>
          <a:p>
            <a:r>
              <a:rPr lang="en-US" sz="1050">
                <a:solidFill>
                  <a:srgbClr val="282828"/>
                </a:solidFill>
                <a:cs typeface="Calibri"/>
              </a:rPr>
              <a:t>The operating system, BIOS, and devices interact to manage power.</a:t>
            </a:r>
          </a:p>
          <a:p>
            <a:r>
              <a:rPr lang="en-US" sz="1050">
                <a:solidFill>
                  <a:srgbClr val="282828"/>
                </a:solidFill>
                <a:cs typeface="Calibri"/>
              </a:rPr>
              <a:t>Users can configure settings that identify events and power consumption characteristics. For example, you can configure the display to turn off after 5 minutes of inactivity.</a:t>
            </a:r>
          </a:p>
          <a:p>
            <a:r>
              <a:rPr lang="en-US" sz="1050">
                <a:solidFill>
                  <a:srgbClr val="282828"/>
                </a:solidFill>
                <a:cs typeface="Calibri"/>
              </a:rPr>
              <a:t>The system can monitor the battery and other device states and dynamically change power consumption on one or more devices.</a:t>
            </a:r>
          </a:p>
          <a:p>
            <a:r>
              <a:rPr lang="en-US" sz="1050">
                <a:solidFill>
                  <a:srgbClr val="282828"/>
                </a:solidFill>
                <a:cs typeface="Calibri"/>
              </a:rPr>
              <a:t>ACPI supports Plug and Play</a:t>
            </a:r>
            <a:endParaRPr lang="en-US"/>
          </a:p>
        </p:txBody>
      </p:sp>
      <p:sp>
        <p:nvSpPr>
          <p:cNvPr id="4" name="TextBox 3">
            <a:extLst>
              <a:ext uri="{FF2B5EF4-FFF2-40B4-BE49-F238E27FC236}">
                <a16:creationId xmlns:a16="http://schemas.microsoft.com/office/drawing/2014/main" id="{1E2C39E7-7AB3-45D8-83DC-41837F1DACC7}"/>
              </a:ext>
            </a:extLst>
          </p:cNvPr>
          <p:cNvSpPr txBox="1"/>
          <p:nvPr/>
        </p:nvSpPr>
        <p:spPr>
          <a:xfrm>
            <a:off x="5427569" y="1109569"/>
            <a:ext cx="1420906"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Power States</a:t>
            </a:r>
          </a:p>
        </p:txBody>
      </p:sp>
      <p:graphicFrame>
        <p:nvGraphicFramePr>
          <p:cNvPr id="7" name="Table 7">
            <a:extLst>
              <a:ext uri="{FF2B5EF4-FFF2-40B4-BE49-F238E27FC236}">
                <a16:creationId xmlns:a16="http://schemas.microsoft.com/office/drawing/2014/main" id="{1DF7C12B-F175-416D-9D4F-D88F26E3523C}"/>
              </a:ext>
            </a:extLst>
          </p:cNvPr>
          <p:cNvGraphicFramePr>
            <a:graphicFrameLocks noGrp="1"/>
          </p:cNvGraphicFramePr>
          <p:nvPr>
            <p:extLst>
              <p:ext uri="{D42A27DB-BD31-4B8C-83A1-F6EECF244321}">
                <p14:modId xmlns:p14="http://schemas.microsoft.com/office/powerpoint/2010/main" val="2210083735"/>
              </p:ext>
            </p:extLst>
          </p:nvPr>
        </p:nvGraphicFramePr>
        <p:xfrm>
          <a:off x="14941" y="1509059"/>
          <a:ext cx="12215556" cy="4399280"/>
        </p:xfrm>
        <a:graphic>
          <a:graphicData uri="http://schemas.openxmlformats.org/drawingml/2006/table">
            <a:tbl>
              <a:tblPr firstRow="1" bandRow="1">
                <a:tableStyleId>{5C22544A-7EE6-4342-B048-85BDC9FD1C3A}</a:tableStyleId>
              </a:tblPr>
              <a:tblGrid>
                <a:gridCol w="6107778">
                  <a:extLst>
                    <a:ext uri="{9D8B030D-6E8A-4147-A177-3AD203B41FA5}">
                      <a16:colId xmlns:a16="http://schemas.microsoft.com/office/drawing/2014/main" val="477765540"/>
                    </a:ext>
                  </a:extLst>
                </a:gridCol>
                <a:gridCol w="6107778">
                  <a:extLst>
                    <a:ext uri="{9D8B030D-6E8A-4147-A177-3AD203B41FA5}">
                      <a16:colId xmlns:a16="http://schemas.microsoft.com/office/drawing/2014/main" val="1382696399"/>
                    </a:ext>
                  </a:extLst>
                </a:gridCol>
              </a:tblGrid>
              <a:tr h="370840">
                <a:tc>
                  <a:txBody>
                    <a:bodyPr/>
                    <a:lstStyle/>
                    <a:p>
                      <a:r>
                        <a:rPr lang="en-US" dirty="0"/>
                        <a:t>Power State</a:t>
                      </a:r>
                    </a:p>
                  </a:txBody>
                  <a:tcPr/>
                </a:tc>
                <a:tc>
                  <a:txBody>
                    <a:bodyPr/>
                    <a:lstStyle/>
                    <a:p>
                      <a:r>
                        <a:rPr lang="en-US" dirty="0"/>
                        <a:t>Characteristic</a:t>
                      </a:r>
                    </a:p>
                  </a:txBody>
                  <a:tcPr/>
                </a:tc>
                <a:extLst>
                  <a:ext uri="{0D108BD9-81ED-4DB2-BD59-A6C34878D82A}">
                    <a16:rowId xmlns:a16="http://schemas.microsoft.com/office/drawing/2014/main" val="1863052085"/>
                  </a:ext>
                </a:extLst>
              </a:tr>
              <a:tr h="370840">
                <a:tc>
                  <a:txBody>
                    <a:bodyPr/>
                    <a:lstStyle/>
                    <a:p>
                      <a:r>
                        <a:rPr lang="en-US" sz="1400" dirty="0"/>
                        <a:t>Working</a:t>
                      </a:r>
                    </a:p>
                  </a:txBody>
                  <a:tcPr/>
                </a:tc>
                <a:tc>
                  <a:txBody>
                    <a:bodyPr/>
                    <a:lstStyle/>
                    <a:p>
                      <a:pPr marL="285750" lvl="0" indent="-285750" algn="l">
                        <a:lnSpc>
                          <a:spcPct val="100000"/>
                        </a:lnSpc>
                        <a:spcBef>
                          <a:spcPts val="0"/>
                        </a:spcBef>
                        <a:spcAft>
                          <a:spcPts val="0"/>
                        </a:spcAft>
                        <a:buFont typeface="Arial"/>
                        <a:buChar char="•"/>
                      </a:pPr>
                      <a:r>
                        <a:rPr lang="en-US" sz="1400" b="0" i="0" u="none" strike="noStrike" noProof="0" dirty="0">
                          <a:solidFill>
                            <a:srgbClr val="000000"/>
                          </a:solidFill>
                          <a:latin typeface="Calibri"/>
                        </a:rPr>
                        <a:t>The whole system is usable.</a:t>
                      </a:r>
                      <a:endParaRPr lang="en-US" sz="1400" dirty="0"/>
                    </a:p>
                    <a:p>
                      <a:pPr marL="285750" lvl="0" indent="-285750">
                        <a:buFont typeface="Arial"/>
                        <a:buChar char="•"/>
                      </a:pPr>
                      <a:r>
                        <a:rPr lang="en-US" sz="1400" b="0" i="0" u="none" strike="noStrike" noProof="0" dirty="0">
                          <a:solidFill>
                            <a:srgbClr val="000000"/>
                          </a:solidFill>
                          <a:latin typeface="Calibri"/>
                        </a:rPr>
                        <a:t>Unused save power in a low power state</a:t>
                      </a:r>
                      <a:endParaRPr lang="en-US" sz="1400" dirty="0"/>
                    </a:p>
                  </a:txBody>
                  <a:tcPr/>
                </a:tc>
                <a:extLst>
                  <a:ext uri="{0D108BD9-81ED-4DB2-BD59-A6C34878D82A}">
                    <a16:rowId xmlns:a16="http://schemas.microsoft.com/office/drawing/2014/main" val="3494241337"/>
                  </a:ext>
                </a:extLst>
              </a:tr>
              <a:tr h="370840">
                <a:tc>
                  <a:txBody>
                    <a:bodyPr/>
                    <a:lstStyle/>
                    <a:p>
                      <a:r>
                        <a:rPr lang="en-US" sz="1400" dirty="0"/>
                        <a:t>Sleep (Modern Standby)</a:t>
                      </a:r>
                    </a:p>
                  </a:txBody>
                  <a:tcPr/>
                </a:tc>
                <a:tc>
                  <a:txBody>
                    <a:bodyPr/>
                    <a:lstStyle/>
                    <a:p>
                      <a:pPr lvl="0">
                        <a:buNone/>
                      </a:pPr>
                      <a:r>
                        <a:rPr lang="en-US" sz="1400" b="0" i="0" u="none" strike="noStrike" noProof="0" dirty="0">
                          <a:solidFill>
                            <a:srgbClr val="000000"/>
                          </a:solidFill>
                          <a:latin typeface="Calibri"/>
                        </a:rPr>
                        <a:t>Able to switch from a low-power state to a high-power state quickly</a:t>
                      </a:r>
                      <a:endParaRPr lang="en-US" sz="1400" dirty="0"/>
                    </a:p>
                  </a:txBody>
                  <a:tcPr/>
                </a:tc>
                <a:extLst>
                  <a:ext uri="{0D108BD9-81ED-4DB2-BD59-A6C34878D82A}">
                    <a16:rowId xmlns:a16="http://schemas.microsoft.com/office/drawing/2014/main" val="1785191187"/>
                  </a:ext>
                </a:extLst>
              </a:tr>
              <a:tr h="370840">
                <a:tc>
                  <a:txBody>
                    <a:bodyPr/>
                    <a:lstStyle/>
                    <a:p>
                      <a:r>
                        <a:rPr lang="en-US" sz="1400" dirty="0"/>
                        <a:t>Sleep</a:t>
                      </a:r>
                    </a:p>
                  </a:txBody>
                  <a:tcPr/>
                </a:tc>
                <a:tc>
                  <a:txBody>
                    <a:bodyPr/>
                    <a:lstStyle/>
                    <a:p>
                      <a:pPr marL="285750" lvl="0" indent="-285750" algn="l">
                        <a:lnSpc>
                          <a:spcPct val="100000"/>
                        </a:lnSpc>
                        <a:spcBef>
                          <a:spcPts val="0"/>
                        </a:spcBef>
                        <a:spcAft>
                          <a:spcPts val="0"/>
                        </a:spcAft>
                        <a:buFont typeface="Arial"/>
                        <a:buChar char="•"/>
                      </a:pPr>
                      <a:r>
                        <a:rPr lang="en-US" sz="1400" b="0" i="0" u="none" strike="noStrike" noProof="0" dirty="0">
                          <a:solidFill>
                            <a:srgbClr val="000000"/>
                          </a:solidFill>
                          <a:latin typeface="Calibri"/>
                        </a:rPr>
                        <a:t>The system appears to be off.</a:t>
                      </a:r>
                      <a:endParaRPr lang="en-US" sz="1400" dirty="0"/>
                    </a:p>
                    <a:p>
                      <a:pPr marL="285750" lvl="0" indent="-285750" algn="l">
                        <a:lnSpc>
                          <a:spcPct val="100000"/>
                        </a:lnSpc>
                        <a:spcBef>
                          <a:spcPts val="0"/>
                        </a:spcBef>
                        <a:spcAft>
                          <a:spcPts val="0"/>
                        </a:spcAft>
                        <a:buFont typeface="Arial"/>
                        <a:buChar char="•"/>
                      </a:pPr>
                      <a:r>
                        <a:rPr lang="en-US" sz="1400" b="0" i="0" u="none" strike="noStrike" noProof="0" dirty="0">
                          <a:solidFill>
                            <a:srgbClr val="000000"/>
                          </a:solidFill>
                          <a:latin typeface="Calibri"/>
                        </a:rPr>
                        <a:t>Volatile memory is refreshed.</a:t>
                      </a:r>
                      <a:endParaRPr lang="en-US" sz="1400" dirty="0"/>
                    </a:p>
                    <a:p>
                      <a:pPr marL="285750" lvl="0" indent="-285750">
                        <a:buFont typeface="Arial"/>
                        <a:buChar char="•"/>
                      </a:pPr>
                      <a:r>
                        <a:rPr lang="en-US" sz="1400" b="0" i="0" u="none" strike="noStrike" noProof="0" dirty="0">
                          <a:solidFill>
                            <a:srgbClr val="000000"/>
                          </a:solidFill>
                          <a:latin typeface="Calibri"/>
                        </a:rPr>
                        <a:t>Some components are powered so the computer can wake from keyboard, LAN, or USB input</a:t>
                      </a:r>
                      <a:endParaRPr lang="en-US" sz="1400" dirty="0"/>
                    </a:p>
                  </a:txBody>
                  <a:tcPr/>
                </a:tc>
                <a:extLst>
                  <a:ext uri="{0D108BD9-81ED-4DB2-BD59-A6C34878D82A}">
                    <a16:rowId xmlns:a16="http://schemas.microsoft.com/office/drawing/2014/main" val="4228196754"/>
                  </a:ext>
                </a:extLst>
              </a:tr>
              <a:tr h="370840">
                <a:tc>
                  <a:txBody>
                    <a:bodyPr/>
                    <a:lstStyle/>
                    <a:p>
                      <a:r>
                        <a:rPr lang="en-US" sz="1400" dirty="0"/>
                        <a:t>Hibernate</a:t>
                      </a:r>
                    </a:p>
                  </a:txBody>
                  <a:tcPr/>
                </a:tc>
                <a:tc>
                  <a:txBody>
                    <a:bodyPr/>
                    <a:lstStyle/>
                    <a:p>
                      <a:pPr marL="285750" lvl="0" indent="-285750" algn="l">
                        <a:lnSpc>
                          <a:spcPct val="100000"/>
                        </a:lnSpc>
                        <a:spcBef>
                          <a:spcPts val="0"/>
                        </a:spcBef>
                        <a:spcAft>
                          <a:spcPts val="0"/>
                        </a:spcAft>
                        <a:buFont typeface="Arial"/>
                        <a:buChar char="•"/>
                      </a:pPr>
                      <a:r>
                        <a:rPr lang="en-US" sz="1400" b="0" i="0" u="none" strike="noStrike" noProof="0" dirty="0">
                          <a:solidFill>
                            <a:srgbClr val="000000"/>
                          </a:solidFill>
                          <a:latin typeface="Calibri"/>
                        </a:rPr>
                        <a:t>The system appears to be off.</a:t>
                      </a:r>
                      <a:endParaRPr lang="en-US" sz="1400" dirty="0"/>
                    </a:p>
                    <a:p>
                      <a:pPr marL="285750" lvl="0" indent="-285750" algn="l">
                        <a:lnSpc>
                          <a:spcPct val="100000"/>
                        </a:lnSpc>
                        <a:spcBef>
                          <a:spcPts val="0"/>
                        </a:spcBef>
                        <a:spcAft>
                          <a:spcPts val="0"/>
                        </a:spcAft>
                        <a:buFont typeface="Arial"/>
                        <a:buChar char="•"/>
                      </a:pPr>
                      <a:r>
                        <a:rPr lang="en-US" sz="1400" b="0" i="0" u="none" strike="noStrike" noProof="0" dirty="0">
                          <a:solidFill>
                            <a:srgbClr val="000000"/>
                          </a:solidFill>
                          <a:latin typeface="Calibri"/>
                        </a:rPr>
                        <a:t>Power consumption is at the lowest level.</a:t>
                      </a:r>
                      <a:endParaRPr lang="en-US" sz="1400" dirty="0"/>
                    </a:p>
                    <a:p>
                      <a:pPr marL="285750" lvl="0" indent="-285750" algn="l">
                        <a:lnSpc>
                          <a:spcPct val="100000"/>
                        </a:lnSpc>
                        <a:spcBef>
                          <a:spcPts val="0"/>
                        </a:spcBef>
                        <a:spcAft>
                          <a:spcPts val="0"/>
                        </a:spcAft>
                        <a:buFont typeface="Arial"/>
                        <a:buChar char="•"/>
                      </a:pPr>
                      <a:r>
                        <a:rPr lang="en-US" sz="1400" b="0" i="0" u="none" strike="noStrike" noProof="0" dirty="0">
                          <a:solidFill>
                            <a:srgbClr val="000000"/>
                          </a:solidFill>
                          <a:latin typeface="Calibri"/>
                        </a:rPr>
                        <a:t>Volatile memory is saved to a hibernation file to preserve the system state.</a:t>
                      </a:r>
                      <a:endParaRPr lang="en-US" sz="1400" dirty="0"/>
                    </a:p>
                    <a:p>
                      <a:pPr lvl="0">
                        <a:buNone/>
                      </a:pPr>
                      <a:r>
                        <a:rPr lang="en-US" sz="1400" b="0" i="0" u="none" strike="noStrike" noProof="0" dirty="0">
                          <a:solidFill>
                            <a:srgbClr val="000000"/>
                          </a:solidFill>
                          <a:latin typeface="Calibri"/>
                        </a:rPr>
                        <a:t>Some components are powered so the computer can wake from keyboard, LAN, or USB input</a:t>
                      </a:r>
                      <a:endParaRPr lang="en-US" sz="1400" dirty="0"/>
                    </a:p>
                  </a:txBody>
                  <a:tcPr/>
                </a:tc>
                <a:extLst>
                  <a:ext uri="{0D108BD9-81ED-4DB2-BD59-A6C34878D82A}">
                    <a16:rowId xmlns:a16="http://schemas.microsoft.com/office/drawing/2014/main" val="2525538074"/>
                  </a:ext>
                </a:extLst>
              </a:tr>
              <a:tr h="370840">
                <a:tc>
                  <a:txBody>
                    <a:bodyPr/>
                    <a:lstStyle/>
                    <a:p>
                      <a:r>
                        <a:rPr lang="en-US" sz="1400" dirty="0"/>
                        <a:t>Soft Off</a:t>
                      </a:r>
                    </a:p>
                  </a:txBody>
                  <a:tcPr/>
                </a:tc>
                <a:tc>
                  <a:txBody>
                    <a:bodyPr/>
                    <a:lstStyle/>
                    <a:p>
                      <a:pPr marL="285750" lvl="0" indent="-285750" algn="l">
                        <a:lnSpc>
                          <a:spcPct val="100000"/>
                        </a:lnSpc>
                        <a:spcBef>
                          <a:spcPts val="0"/>
                        </a:spcBef>
                        <a:spcAft>
                          <a:spcPts val="0"/>
                        </a:spcAft>
                        <a:buFont typeface="Arial"/>
                        <a:buChar char="•"/>
                      </a:pPr>
                      <a:r>
                        <a:rPr lang="en-US" sz="1400" b="0" i="0" u="none" strike="noStrike" noProof="0" dirty="0">
                          <a:solidFill>
                            <a:srgbClr val="000000"/>
                          </a:solidFill>
                          <a:latin typeface="Calibri"/>
                        </a:rPr>
                        <a:t>The system appears to be off.</a:t>
                      </a:r>
                      <a:endParaRPr lang="en-US" sz="1400" dirty="0"/>
                    </a:p>
                    <a:p>
                      <a:pPr marL="285750" lvl="0" indent="-285750">
                        <a:buFont typeface="Arial"/>
                        <a:buChar char="•"/>
                      </a:pPr>
                      <a:r>
                        <a:rPr lang="en-US" sz="1400" b="0" i="0" u="none" strike="noStrike" noProof="0" dirty="0">
                          <a:solidFill>
                            <a:srgbClr val="000000"/>
                          </a:solidFill>
                          <a:latin typeface="Calibri"/>
                        </a:rPr>
                        <a:t>This state is comprised of a full shutdown and boot cycle</a:t>
                      </a:r>
                      <a:endParaRPr lang="en-US" sz="1400" dirty="0"/>
                    </a:p>
                  </a:txBody>
                  <a:tcPr/>
                </a:tc>
                <a:extLst>
                  <a:ext uri="{0D108BD9-81ED-4DB2-BD59-A6C34878D82A}">
                    <a16:rowId xmlns:a16="http://schemas.microsoft.com/office/drawing/2014/main" val="1843405379"/>
                  </a:ext>
                </a:extLst>
              </a:tr>
              <a:tr h="370840">
                <a:tc>
                  <a:txBody>
                    <a:bodyPr/>
                    <a:lstStyle/>
                    <a:p>
                      <a:r>
                        <a:rPr lang="en-US" sz="1400" dirty="0"/>
                        <a:t>Mechanical Off</a:t>
                      </a:r>
                    </a:p>
                  </a:txBody>
                  <a:tcPr/>
                </a:tc>
                <a:tc>
                  <a:txBody>
                    <a:bodyPr/>
                    <a:lstStyle/>
                    <a:p>
                      <a:pPr marL="285750" lvl="0" indent="-285750" algn="l">
                        <a:lnSpc>
                          <a:spcPct val="100000"/>
                        </a:lnSpc>
                        <a:spcBef>
                          <a:spcPts val="0"/>
                        </a:spcBef>
                        <a:spcAft>
                          <a:spcPts val="0"/>
                        </a:spcAft>
                        <a:buFont typeface="Arial"/>
                        <a:buChar char="•"/>
                      </a:pPr>
                      <a:r>
                        <a:rPr lang="en-US" sz="1400" b="0" i="0" u="none" strike="noStrike" noProof="0" dirty="0">
                          <a:solidFill>
                            <a:srgbClr val="000000"/>
                          </a:solidFill>
                          <a:latin typeface="Calibri"/>
                        </a:rPr>
                        <a:t>The system is completely off and consumes no power.</a:t>
                      </a:r>
                      <a:endParaRPr lang="en-US" sz="1400" dirty="0"/>
                    </a:p>
                    <a:p>
                      <a:pPr marL="285750" lvl="0" indent="-285750">
                        <a:buFont typeface="Arial"/>
                        <a:buChar char="•"/>
                      </a:pPr>
                      <a:r>
                        <a:rPr lang="en-US" sz="1400" b="0" i="0" u="none" strike="noStrike" noProof="0" dirty="0">
                          <a:solidFill>
                            <a:srgbClr val="000000"/>
                          </a:solidFill>
                          <a:latin typeface="Calibri"/>
                        </a:rPr>
                        <a:t>The system returns to a working state only after a full reboot</a:t>
                      </a:r>
                      <a:endParaRPr lang="en-US" sz="1400" dirty="0"/>
                    </a:p>
                  </a:txBody>
                  <a:tcPr/>
                </a:tc>
                <a:extLst>
                  <a:ext uri="{0D108BD9-81ED-4DB2-BD59-A6C34878D82A}">
                    <a16:rowId xmlns:a16="http://schemas.microsoft.com/office/drawing/2014/main" val="884679599"/>
                  </a:ext>
                </a:extLst>
              </a:tr>
            </a:tbl>
          </a:graphicData>
        </a:graphic>
      </p:graphicFrame>
    </p:spTree>
    <p:extLst>
      <p:ext uri="{BB962C8B-B14F-4D97-AF65-F5344CB8AC3E}">
        <p14:creationId xmlns:p14="http://schemas.microsoft.com/office/powerpoint/2010/main" val="40527586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E19E1F-4466-4729-B378-36977E1DD8C1}"/>
              </a:ext>
            </a:extLst>
          </p:cNvPr>
          <p:cNvSpPr txBox="1"/>
          <p:nvPr/>
        </p:nvSpPr>
        <p:spPr>
          <a:xfrm>
            <a:off x="5239871" y="2988"/>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Power Schemes / Settings</a:t>
            </a:r>
          </a:p>
        </p:txBody>
      </p:sp>
      <p:sp>
        <p:nvSpPr>
          <p:cNvPr id="3" name="TextBox 2">
            <a:extLst>
              <a:ext uri="{FF2B5EF4-FFF2-40B4-BE49-F238E27FC236}">
                <a16:creationId xmlns:a16="http://schemas.microsoft.com/office/drawing/2014/main" id="{FE9C4C57-04B8-4FBE-B232-C3549499E88F}"/>
              </a:ext>
            </a:extLst>
          </p:cNvPr>
          <p:cNvSpPr txBox="1"/>
          <p:nvPr/>
        </p:nvSpPr>
        <p:spPr>
          <a:xfrm>
            <a:off x="55282" y="533400"/>
            <a:ext cx="3550023" cy="380873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1050" dirty="0">
                <a:solidFill>
                  <a:srgbClr val="282828"/>
                </a:solidFill>
                <a:cs typeface="Calibri"/>
              </a:rPr>
              <a:t>Each power scheme controls power down settings for the monitor, hard drives, and the entire system, and has settings for when running on AC power or on battery power.</a:t>
            </a:r>
            <a:endParaRPr lang="en-US" dirty="0"/>
          </a:p>
          <a:p>
            <a:pPr marL="171450" indent="-171450">
              <a:buFont typeface="Arial"/>
              <a:buChar char="•"/>
            </a:pPr>
            <a:r>
              <a:rPr lang="en-US" sz="1050" dirty="0">
                <a:solidFill>
                  <a:srgbClr val="282828"/>
                </a:solidFill>
                <a:cs typeface="Calibri"/>
              </a:rPr>
              <a:t>You can modify the existing schemes or create new ones to meet your needs through the Power Options utility in the Control Panel. In Windows 10, you can edit power schemes by right-clicking the </a:t>
            </a:r>
            <a:r>
              <a:rPr lang="en-US" sz="1050" b="1" dirty="0">
                <a:solidFill>
                  <a:srgbClr val="282828"/>
                </a:solidFill>
                <a:cs typeface="Calibri"/>
              </a:rPr>
              <a:t>desktop</a:t>
            </a:r>
            <a:r>
              <a:rPr lang="en-US" sz="1050" dirty="0">
                <a:solidFill>
                  <a:srgbClr val="282828"/>
                </a:solidFill>
                <a:cs typeface="Calibri"/>
              </a:rPr>
              <a:t> and selecting </a:t>
            </a:r>
            <a:r>
              <a:rPr lang="en-US" sz="1050" b="1" dirty="0">
                <a:solidFill>
                  <a:srgbClr val="282828"/>
                </a:solidFill>
                <a:cs typeface="Calibri"/>
              </a:rPr>
              <a:t>Display Settings</a:t>
            </a:r>
            <a:r>
              <a:rPr lang="en-US" sz="1050" dirty="0">
                <a:solidFill>
                  <a:srgbClr val="282828"/>
                </a:solidFill>
                <a:cs typeface="Calibri"/>
              </a:rPr>
              <a:t> &gt; </a:t>
            </a:r>
            <a:r>
              <a:rPr lang="en-US" sz="1050" b="1" dirty="0">
                <a:solidFill>
                  <a:srgbClr val="282828"/>
                </a:solidFill>
                <a:cs typeface="Calibri"/>
              </a:rPr>
              <a:t>Power &amp; Sleep</a:t>
            </a:r>
            <a:r>
              <a:rPr lang="en-US" sz="1050" dirty="0">
                <a:solidFill>
                  <a:srgbClr val="282828"/>
                </a:solidFill>
                <a:cs typeface="Calibri"/>
              </a:rPr>
              <a:t>.</a:t>
            </a:r>
          </a:p>
          <a:p>
            <a:pPr marL="171450" indent="-171450">
              <a:buFont typeface="Arial"/>
              <a:buChar char="•"/>
            </a:pPr>
            <a:r>
              <a:rPr lang="en-US" sz="1050" dirty="0">
                <a:solidFill>
                  <a:srgbClr val="282828"/>
                </a:solidFill>
                <a:cs typeface="Calibri"/>
              </a:rPr>
              <a:t>The preconfigured power schemes available depend on the operating system version and the computer type (laptop or desktop). Some manufacturers also include preconfigured power schemes. Default power schemes are often included to maximize performance or power savings.</a:t>
            </a:r>
          </a:p>
          <a:p>
            <a:pPr marL="171450" indent="-171450">
              <a:buFont typeface="Arial"/>
              <a:buChar char="•"/>
            </a:pPr>
            <a:r>
              <a:rPr lang="en-US" sz="1050" dirty="0">
                <a:solidFill>
                  <a:srgbClr val="282828"/>
                </a:solidFill>
                <a:cs typeface="Calibri"/>
              </a:rPr>
              <a:t>Power schemes work for both laptop and desktop systems.</a:t>
            </a:r>
          </a:p>
          <a:p>
            <a:pPr marL="171450" indent="-171450">
              <a:buFont typeface="Arial"/>
              <a:buChar char="•"/>
            </a:pPr>
            <a:r>
              <a:rPr lang="en-US" sz="1050" dirty="0">
                <a:solidFill>
                  <a:srgbClr val="282828"/>
                </a:solidFill>
                <a:cs typeface="Calibri"/>
              </a:rPr>
              <a:t>Edit the power scheme to control what the device does when you press the power button, shut down the system, or close the laptop lid.</a:t>
            </a:r>
          </a:p>
          <a:p>
            <a:pPr marL="171450" indent="-171450">
              <a:buFont typeface="Arial"/>
              <a:buChar char="•"/>
            </a:pPr>
            <a:r>
              <a:rPr lang="en-US" sz="1050" dirty="0">
                <a:solidFill>
                  <a:srgbClr val="282828"/>
                </a:solidFill>
                <a:cs typeface="Calibri"/>
              </a:rPr>
              <a:t>In Windows, sleep corresponds to the suspend ACPI state. With hybrid sleep, data in memory is retained as well as written to the hard disk. If the computer is turned off while in hybrid sleep, it can be resumed using the data stored on disk</a:t>
            </a:r>
            <a:endParaRPr lang="en-US" dirty="0">
              <a:cs typeface="Calibri" panose="020F0502020204030204"/>
            </a:endParaRPr>
          </a:p>
        </p:txBody>
      </p:sp>
      <p:sp>
        <p:nvSpPr>
          <p:cNvPr id="4" name="TextBox 3">
            <a:extLst>
              <a:ext uri="{FF2B5EF4-FFF2-40B4-BE49-F238E27FC236}">
                <a16:creationId xmlns:a16="http://schemas.microsoft.com/office/drawing/2014/main" id="{75F4CA8D-100B-44A2-8B7F-FBD8E98B74B7}"/>
              </a:ext>
            </a:extLst>
          </p:cNvPr>
          <p:cNvSpPr txBox="1"/>
          <p:nvPr/>
        </p:nvSpPr>
        <p:spPr>
          <a:xfrm>
            <a:off x="4261224" y="533400"/>
            <a:ext cx="3751729" cy="432426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1100" dirty="0">
                <a:solidFill>
                  <a:srgbClr val="282828"/>
                </a:solidFill>
                <a:cs typeface="Calibri"/>
              </a:rPr>
              <a:t>Power management must be supported by the BIOS, devices, and the operating system.</a:t>
            </a:r>
            <a:endParaRPr lang="en-US" sz="1100">
              <a:cs typeface="Calibri"/>
            </a:endParaRPr>
          </a:p>
          <a:p>
            <a:pPr marL="171450" indent="-171450">
              <a:buFont typeface="Arial"/>
              <a:buChar char="•"/>
            </a:pPr>
            <a:r>
              <a:rPr lang="en-US" sz="1100" dirty="0">
                <a:solidFill>
                  <a:srgbClr val="282828"/>
                </a:solidFill>
                <a:cs typeface="Calibri"/>
              </a:rPr>
              <a:t>In Windows, hibernation must be enabled before you can select Hibernate as an option for shutting down the system or in a power scheme.</a:t>
            </a:r>
          </a:p>
          <a:p>
            <a:pPr marL="171450" indent="-171450">
              <a:buFont typeface="Arial"/>
              <a:buChar char="•"/>
            </a:pPr>
            <a:r>
              <a:rPr lang="en-US" sz="1100" dirty="0">
                <a:solidFill>
                  <a:srgbClr val="282828"/>
                </a:solidFill>
                <a:cs typeface="Calibri"/>
              </a:rPr>
              <a:t>The BIOS must have ACPI support enabled before you can enable hibernation in Windows. If the Hibernate tab is missing, check the BIOS. If the BIOS does not have a setting for ACPI, you might need to upgrade the BIOS.</a:t>
            </a:r>
          </a:p>
          <a:p>
            <a:pPr marL="171450" indent="-171450">
              <a:buFont typeface="Arial"/>
              <a:buChar char="•"/>
            </a:pPr>
            <a:r>
              <a:rPr lang="en-US" sz="1100" dirty="0">
                <a:solidFill>
                  <a:srgbClr val="282828"/>
                </a:solidFill>
                <a:cs typeface="Calibri"/>
              </a:rPr>
              <a:t>By default, Windows is allowed to control power to all devices that support the feature. You can edit the device properties in Device Manager to prevent Windows from controlling the device.</a:t>
            </a:r>
          </a:p>
          <a:p>
            <a:pPr marL="171450" indent="-171450">
              <a:buFont typeface="Arial"/>
              <a:buChar char="•"/>
            </a:pPr>
            <a:r>
              <a:rPr lang="en-US" sz="1100" dirty="0">
                <a:solidFill>
                  <a:srgbClr val="282828"/>
                </a:solidFill>
                <a:cs typeface="Calibri"/>
              </a:rPr>
              <a:t>The Wake on LAN (</a:t>
            </a:r>
            <a:r>
              <a:rPr lang="en-US" sz="1100" dirty="0" err="1">
                <a:solidFill>
                  <a:srgbClr val="282828"/>
                </a:solidFill>
                <a:cs typeface="Calibri"/>
              </a:rPr>
              <a:t>WoL</a:t>
            </a:r>
            <a:r>
              <a:rPr lang="en-US" sz="1100" dirty="0">
                <a:solidFill>
                  <a:srgbClr val="282828"/>
                </a:solidFill>
                <a:cs typeface="Calibri"/>
              </a:rPr>
              <a:t>) feature allows a device that receives a special network signal to wake the computer from a sleeping or hibernated state. </a:t>
            </a:r>
            <a:r>
              <a:rPr lang="en-US" sz="1100" dirty="0" err="1">
                <a:solidFill>
                  <a:srgbClr val="282828"/>
                </a:solidFill>
                <a:cs typeface="Calibri"/>
              </a:rPr>
              <a:t>WoL</a:t>
            </a:r>
            <a:r>
              <a:rPr lang="en-US" sz="1100" dirty="0">
                <a:solidFill>
                  <a:srgbClr val="282828"/>
                </a:solidFill>
                <a:cs typeface="Calibri"/>
              </a:rPr>
              <a:t> is often used by desktop administrators to remotely start up computers for management purposes.</a:t>
            </a:r>
          </a:p>
          <a:p>
            <a:pPr marL="171450" indent="-171450">
              <a:buFont typeface="Arial"/>
              <a:buChar char="•"/>
            </a:pPr>
            <a:r>
              <a:rPr lang="en-US" sz="1100" dirty="0">
                <a:solidFill>
                  <a:srgbClr val="282828"/>
                </a:solidFill>
                <a:cs typeface="Calibri"/>
              </a:rPr>
              <a:t>By default, devices are not allowed to wake the computer, although they might support this feature.</a:t>
            </a:r>
          </a:p>
          <a:p>
            <a:pPr marL="171450" indent="-171450">
              <a:buFont typeface="Arial"/>
              <a:buChar char="•"/>
            </a:pPr>
            <a:r>
              <a:rPr lang="en-US" sz="1100" dirty="0">
                <a:solidFill>
                  <a:srgbClr val="282828"/>
                </a:solidFill>
                <a:cs typeface="Calibri"/>
              </a:rPr>
              <a:t>Edit the device properties in Device Manager to allow a device to wake the computer.</a:t>
            </a:r>
          </a:p>
          <a:p>
            <a:pPr marL="171450" indent="-171450">
              <a:buFont typeface="Arial"/>
              <a:buChar char="•"/>
            </a:pPr>
            <a:r>
              <a:rPr lang="en-US" sz="1100" dirty="0" err="1">
                <a:solidFill>
                  <a:srgbClr val="282828"/>
                </a:solidFill>
                <a:cs typeface="Calibri"/>
              </a:rPr>
              <a:t>WoL</a:t>
            </a:r>
            <a:r>
              <a:rPr lang="en-US" sz="1100" dirty="0">
                <a:solidFill>
                  <a:srgbClr val="282828"/>
                </a:solidFill>
                <a:cs typeface="Calibri"/>
              </a:rPr>
              <a:t> is not recommended for laptop computers, as the computer will periodically come out of standby to check its network state which runs down the battery</a:t>
            </a:r>
            <a:endParaRPr lang="en-US" sz="1100" dirty="0">
              <a:cs typeface="Calibri" panose="020F0502020204030204"/>
            </a:endParaRPr>
          </a:p>
        </p:txBody>
      </p:sp>
      <p:sp>
        <p:nvSpPr>
          <p:cNvPr id="5" name="TextBox 4">
            <a:extLst>
              <a:ext uri="{FF2B5EF4-FFF2-40B4-BE49-F238E27FC236}">
                <a16:creationId xmlns:a16="http://schemas.microsoft.com/office/drawing/2014/main" id="{7B3D81CD-0DC8-4CFB-9512-A8892AAA53C3}"/>
              </a:ext>
            </a:extLst>
          </p:cNvPr>
          <p:cNvSpPr txBox="1"/>
          <p:nvPr/>
        </p:nvSpPr>
        <p:spPr>
          <a:xfrm>
            <a:off x="8145929" y="533400"/>
            <a:ext cx="3968376" cy="637866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950" dirty="0">
                <a:solidFill>
                  <a:srgbClr val="282828"/>
                </a:solidFill>
                <a:cs typeface="Calibri"/>
              </a:rPr>
              <a:t>Most laptop manufacturers provide service manuals on their websites that you can use to learn specific disassembly/reassembly procedures for a particular laptop make and model.</a:t>
            </a:r>
            <a:endParaRPr lang="en-US" sz="950">
              <a:cs typeface="Calibri"/>
            </a:endParaRPr>
          </a:p>
          <a:p>
            <a:pPr marL="171450" indent="-171450">
              <a:buFont typeface="Arial"/>
              <a:buChar char="•"/>
            </a:pPr>
            <a:r>
              <a:rPr lang="en-US" sz="950" dirty="0">
                <a:solidFill>
                  <a:srgbClr val="282828"/>
                </a:solidFill>
                <a:cs typeface="Calibri"/>
              </a:rPr>
              <a:t>The components used in laptop systems are much smaller than those used in desktop system. You should carefully organize and label each part as you remove it from the system to ensure that it doesn't get lost and that it gets reinstalled in the correct location.</a:t>
            </a:r>
          </a:p>
          <a:p>
            <a:pPr marL="171450" indent="-171450">
              <a:buFont typeface="Arial"/>
              <a:buChar char="•"/>
            </a:pPr>
            <a:r>
              <a:rPr lang="en-US" sz="950" dirty="0">
                <a:solidFill>
                  <a:srgbClr val="282828"/>
                </a:solidFill>
                <a:cs typeface="Calibri"/>
              </a:rPr>
              <a:t>Keep devices away from food and drink. Liquid spills are especially damaging to a portable device. Liquid can easily run beneath the keyboard and onto internal components.</a:t>
            </a:r>
          </a:p>
          <a:p>
            <a:pPr marL="171450" indent="-171450">
              <a:buFont typeface="Arial"/>
              <a:buChar char="•"/>
            </a:pPr>
            <a:r>
              <a:rPr lang="en-US" sz="950" dirty="0">
                <a:solidFill>
                  <a:srgbClr val="282828"/>
                </a:solidFill>
                <a:cs typeface="Calibri"/>
              </a:rPr>
              <a:t>For individual keys that stick, you might be able to remove the key and clean underneath it. If that does not work, you will need to replace the keyboard.</a:t>
            </a:r>
          </a:p>
          <a:p>
            <a:pPr marL="171450" indent="-171450">
              <a:buFont typeface="Arial"/>
              <a:buChar char="•"/>
            </a:pPr>
            <a:r>
              <a:rPr lang="en-US" sz="950" dirty="0">
                <a:solidFill>
                  <a:srgbClr val="282828"/>
                </a:solidFill>
                <a:cs typeface="Calibri"/>
              </a:rPr>
              <a:t>Clean the display with lint-free cloth and isopropyl alcohol. Spray the cleaner on the cloth, not directly on the screen, to avoid getting cleaner on other components.</a:t>
            </a:r>
          </a:p>
          <a:p>
            <a:pPr marL="171450" indent="-171450">
              <a:buFont typeface="Arial"/>
              <a:buChar char="•"/>
            </a:pPr>
            <a:r>
              <a:rPr lang="en-US" sz="950" dirty="0">
                <a:solidFill>
                  <a:srgbClr val="282828"/>
                </a:solidFill>
                <a:cs typeface="Calibri"/>
              </a:rPr>
              <a:t>Cooling is a major concern for portable devices. Follow these recommendations:</a:t>
            </a:r>
          </a:p>
          <a:p>
            <a:pPr marL="171450" indent="-171450">
              <a:buFont typeface="Arial"/>
              <a:buChar char="•"/>
            </a:pPr>
            <a:r>
              <a:rPr lang="en-US" sz="950" dirty="0">
                <a:solidFill>
                  <a:srgbClr val="282828"/>
                </a:solidFill>
                <a:cs typeface="Calibri"/>
              </a:rPr>
              <a:t>Keep all air vents clear and unobstructed. Vents are typically located on the back of the unit.</a:t>
            </a:r>
          </a:p>
          <a:p>
            <a:pPr marL="171450" indent="-171450">
              <a:buFont typeface="Arial"/>
              <a:buChar char="•"/>
            </a:pPr>
            <a:r>
              <a:rPr lang="en-US" sz="950" dirty="0">
                <a:solidFill>
                  <a:srgbClr val="282828"/>
                </a:solidFill>
                <a:cs typeface="Calibri"/>
              </a:rPr>
              <a:t>To help heat dissipation, do not place a laptop on a surface where air cannot circulate beneath it evenly The best way to keep a laptop properly ventilated is to purchase special laptop cooling bases that provide fans for the bottom of the unit. If a laptop cooling base is not available, set it on top of a hard, solid surface, such as a desk or countertop. Soft surfaces, such as a couch or your lap, should be avoided because it is likely they will obstruct even air flow.</a:t>
            </a:r>
          </a:p>
          <a:p>
            <a:pPr marL="171450" indent="-171450">
              <a:buFont typeface="Arial"/>
              <a:buChar char="•"/>
            </a:pPr>
            <a:r>
              <a:rPr lang="en-US" sz="950" dirty="0">
                <a:solidFill>
                  <a:srgbClr val="282828"/>
                </a:solidFill>
                <a:cs typeface="Calibri"/>
              </a:rPr>
              <a:t>Adjust processor throttling (if supported) and configure Power Options to reduce power consumption. Lower power consumption not only saves battery life, it lowers the heat output.</a:t>
            </a:r>
          </a:p>
          <a:p>
            <a:pPr marL="171450" indent="-171450">
              <a:buFont typeface="Arial"/>
              <a:buChar char="•"/>
            </a:pPr>
            <a:r>
              <a:rPr lang="en-US" sz="950" dirty="0">
                <a:solidFill>
                  <a:srgbClr val="282828"/>
                </a:solidFill>
                <a:cs typeface="Calibri"/>
              </a:rPr>
              <a:t>When moving from outside to inside, allow the computer to warm up before using it. One of the main reasons is to prevent water vapor condensation that can occur when the system is powered on and warms up quickly.</a:t>
            </a:r>
          </a:p>
          <a:p>
            <a:pPr marL="171450" indent="-171450">
              <a:buFont typeface="Arial"/>
              <a:buChar char="•"/>
            </a:pPr>
            <a:r>
              <a:rPr lang="en-US" sz="950" dirty="0">
                <a:solidFill>
                  <a:srgbClr val="282828"/>
                </a:solidFill>
                <a:cs typeface="Calibri"/>
              </a:rPr>
              <a:t>Do not leave portable devices in cars where the temperature can reach extremes or where direct sunlight can be magnified.</a:t>
            </a:r>
          </a:p>
          <a:p>
            <a:pPr marL="171450" indent="-171450">
              <a:buFont typeface="Arial"/>
              <a:buChar char="•"/>
            </a:pPr>
            <a:r>
              <a:rPr lang="en-US" sz="950" dirty="0">
                <a:solidFill>
                  <a:srgbClr val="282828"/>
                </a:solidFill>
                <a:cs typeface="Calibri"/>
              </a:rPr>
              <a:t>Although they are built to withstand portability, protect portable devices in properly-padded cases or include proper packaging materials when shipping them.</a:t>
            </a:r>
          </a:p>
          <a:p>
            <a:pPr marL="171450" indent="-171450">
              <a:buFont typeface="Arial"/>
              <a:buChar char="•"/>
            </a:pPr>
            <a:r>
              <a:rPr lang="en-US" sz="950" dirty="0">
                <a:solidFill>
                  <a:srgbClr val="282828"/>
                </a:solidFill>
                <a:cs typeface="Calibri"/>
              </a:rPr>
              <a:t>When installed, both PCMCIA and </a:t>
            </a:r>
            <a:r>
              <a:rPr lang="en-US" sz="950" dirty="0" err="1">
                <a:solidFill>
                  <a:srgbClr val="282828"/>
                </a:solidFill>
                <a:cs typeface="Calibri"/>
              </a:rPr>
              <a:t>ExpressCard</a:t>
            </a:r>
            <a:r>
              <a:rPr lang="en-US" sz="950" dirty="0">
                <a:solidFill>
                  <a:srgbClr val="282828"/>
                </a:solidFill>
                <a:cs typeface="Calibri"/>
              </a:rPr>
              <a:t> cards extend past the outer edge of the laptop. You should remove the cards from the slots before putting them in a case to prevent them from catching on objects and breaking</a:t>
            </a:r>
            <a:endParaRPr lang="en-US" sz="950">
              <a:cs typeface="Calibri" panose="020F0502020204030204"/>
            </a:endParaRPr>
          </a:p>
        </p:txBody>
      </p:sp>
    </p:spTree>
    <p:extLst>
      <p:ext uri="{BB962C8B-B14F-4D97-AF65-F5344CB8AC3E}">
        <p14:creationId xmlns:p14="http://schemas.microsoft.com/office/powerpoint/2010/main" val="8520558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C34B7-B06C-49DC-AEA8-8C5C59D1B3BB}"/>
              </a:ext>
            </a:extLst>
          </p:cNvPr>
          <p:cNvSpPr>
            <a:spLocks noGrp="1"/>
          </p:cNvSpPr>
          <p:nvPr>
            <p:ph type="title"/>
          </p:nvPr>
        </p:nvSpPr>
        <p:spPr>
          <a:xfrm>
            <a:off x="3101788" y="-45758"/>
            <a:ext cx="5241365" cy="429093"/>
          </a:xfrm>
        </p:spPr>
        <p:txBody>
          <a:bodyPr>
            <a:normAutofit fontScale="90000"/>
          </a:bodyPr>
          <a:lstStyle/>
          <a:p>
            <a:r>
              <a:rPr lang="en-US" dirty="0">
                <a:cs typeface="Calibri Light"/>
              </a:rPr>
              <a:t>Troubleshooting Laptops</a:t>
            </a:r>
            <a:endParaRPr lang="en-US" dirty="0"/>
          </a:p>
        </p:txBody>
      </p:sp>
      <p:sp>
        <p:nvSpPr>
          <p:cNvPr id="3" name="Content Placeholder 2">
            <a:extLst>
              <a:ext uri="{FF2B5EF4-FFF2-40B4-BE49-F238E27FC236}">
                <a16:creationId xmlns:a16="http://schemas.microsoft.com/office/drawing/2014/main" id="{AFF044E5-4467-49AB-B368-C7B9CEB38F5F}"/>
              </a:ext>
            </a:extLst>
          </p:cNvPr>
          <p:cNvSpPr>
            <a:spLocks noGrp="1"/>
          </p:cNvSpPr>
          <p:nvPr>
            <p:ph sz="half" idx="1"/>
          </p:nvPr>
        </p:nvSpPr>
        <p:spPr>
          <a:xfrm>
            <a:off x="942788" y="451037"/>
            <a:ext cx="5166659" cy="2513574"/>
          </a:xfrm>
        </p:spPr>
        <p:txBody>
          <a:bodyPr vert="horz" lIns="91440" tIns="45720" rIns="91440" bIns="45720" rtlCol="0" anchor="t">
            <a:normAutofit/>
          </a:bodyPr>
          <a:lstStyle/>
          <a:p>
            <a:pPr marL="514350" indent="-514350">
              <a:buAutoNum type="arabicPeriod"/>
            </a:pPr>
            <a:r>
              <a:rPr lang="en-US" sz="1600" dirty="0">
                <a:cs typeface="Calibri" panose="020F0502020204030204"/>
              </a:rPr>
              <a:t>Power</a:t>
            </a:r>
          </a:p>
          <a:p>
            <a:pPr marL="514350" indent="-514350">
              <a:buAutoNum type="arabicPeriod"/>
            </a:pPr>
            <a:r>
              <a:rPr lang="en-US" sz="1600" dirty="0">
                <a:cs typeface="Calibri" panose="020F0502020204030204"/>
              </a:rPr>
              <a:t>Video</a:t>
            </a:r>
          </a:p>
          <a:p>
            <a:pPr marL="514350" indent="-514350">
              <a:buAutoNum type="arabicPeriod"/>
            </a:pPr>
            <a:r>
              <a:rPr lang="en-US" sz="1600" dirty="0">
                <a:cs typeface="Calibri" panose="020F0502020204030204"/>
              </a:rPr>
              <a:t>Applications</a:t>
            </a:r>
          </a:p>
          <a:p>
            <a:pPr marL="514350" indent="-514350">
              <a:buAutoNum type="arabicPeriod"/>
            </a:pPr>
            <a:r>
              <a:rPr lang="en-US" sz="1600" dirty="0">
                <a:cs typeface="Calibri" panose="020F0502020204030204"/>
              </a:rPr>
              <a:t>Components</a:t>
            </a:r>
          </a:p>
        </p:txBody>
      </p:sp>
      <p:sp>
        <p:nvSpPr>
          <p:cNvPr id="4" name="Content Placeholder 3">
            <a:extLst>
              <a:ext uri="{FF2B5EF4-FFF2-40B4-BE49-F238E27FC236}">
                <a16:creationId xmlns:a16="http://schemas.microsoft.com/office/drawing/2014/main" id="{A8B3DCF1-BADB-4FA3-8177-4ADBD1C1315F}"/>
              </a:ext>
            </a:extLst>
          </p:cNvPr>
          <p:cNvSpPr>
            <a:spLocks noGrp="1"/>
          </p:cNvSpPr>
          <p:nvPr>
            <p:ph sz="half" idx="2"/>
          </p:nvPr>
        </p:nvSpPr>
        <p:spPr>
          <a:xfrm>
            <a:off x="6187141" y="451037"/>
            <a:ext cx="5181600" cy="2513574"/>
          </a:xfrm>
        </p:spPr>
        <p:txBody>
          <a:bodyPr vert="horz" lIns="91440" tIns="45720" rIns="91440" bIns="45720" rtlCol="0" anchor="t">
            <a:normAutofit/>
          </a:bodyPr>
          <a:lstStyle/>
          <a:p>
            <a:pPr marL="514350" indent="-514350">
              <a:buAutoNum type="arabicPeriod"/>
            </a:pPr>
            <a:r>
              <a:rPr lang="en-US" sz="1600" dirty="0">
                <a:cs typeface="Calibri" panose="020F0502020204030204"/>
              </a:rPr>
              <a:t>Laptops can run from either AC power through the transformer or from battery power..</a:t>
            </a:r>
          </a:p>
          <a:p>
            <a:pPr marL="514350" indent="-514350">
              <a:buAutoNum type="arabicPeriod"/>
            </a:pPr>
            <a:r>
              <a:rPr lang="en-US" sz="1600" dirty="0">
                <a:cs typeface="Calibri" panose="020F0502020204030204"/>
              </a:rPr>
              <a:t>If your laptop has no display at all..</a:t>
            </a:r>
          </a:p>
          <a:p>
            <a:pPr marL="514350" indent="-514350">
              <a:buAutoNum type="arabicPeriod"/>
            </a:pPr>
            <a:r>
              <a:rPr lang="en-US" sz="1600" dirty="0">
                <a:cs typeface="Calibri" panose="020F0502020204030204"/>
              </a:rPr>
              <a:t>If you cannot load an app from the Microsoft Store, use the Windows Store Apps Troubleshooter to search for and correct problems</a:t>
            </a:r>
          </a:p>
          <a:p>
            <a:pPr marL="514350" indent="-514350">
              <a:buAutoNum type="arabicPeriod"/>
            </a:pPr>
            <a:r>
              <a:rPr lang="en-US" sz="1600" dirty="0">
                <a:cs typeface="Calibri" panose="020F0502020204030204"/>
              </a:rPr>
              <a:t>The most common portable components used with laptop systems are keyboards, mice, digitizer pads, and antennae..</a:t>
            </a:r>
          </a:p>
        </p:txBody>
      </p:sp>
      <p:sp>
        <p:nvSpPr>
          <p:cNvPr id="5" name="TextBox 4">
            <a:extLst>
              <a:ext uri="{FF2B5EF4-FFF2-40B4-BE49-F238E27FC236}">
                <a16:creationId xmlns:a16="http://schemas.microsoft.com/office/drawing/2014/main" id="{5FD86131-BCAB-49DE-AAF9-8BE6AB2770D3}"/>
              </a:ext>
            </a:extLst>
          </p:cNvPr>
          <p:cNvSpPr txBox="1"/>
          <p:nvPr/>
        </p:nvSpPr>
        <p:spPr>
          <a:xfrm>
            <a:off x="3080871" y="3663576"/>
            <a:ext cx="6060140" cy="12003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Due to the custom layout and form factor of most laptops, it is best to consult the manufacturer website/forum or consult the documentation that came with the laptop. Most problems cannot be "fixed" directly, just replaced with alternatives.</a:t>
            </a:r>
          </a:p>
        </p:txBody>
      </p:sp>
    </p:spTree>
    <p:extLst>
      <p:ext uri="{BB962C8B-B14F-4D97-AF65-F5344CB8AC3E}">
        <p14:creationId xmlns:p14="http://schemas.microsoft.com/office/powerpoint/2010/main" val="41861178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29B7A8-C06D-4D42-9E5E-653AFAC97D3F}"/>
              </a:ext>
            </a:extLst>
          </p:cNvPr>
          <p:cNvSpPr txBox="1"/>
          <p:nvPr/>
        </p:nvSpPr>
        <p:spPr>
          <a:xfrm>
            <a:off x="4574989" y="2988"/>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Common Mobile Devices</a:t>
            </a:r>
          </a:p>
        </p:txBody>
      </p:sp>
      <p:graphicFrame>
        <p:nvGraphicFramePr>
          <p:cNvPr id="3" name="Table 3">
            <a:extLst>
              <a:ext uri="{FF2B5EF4-FFF2-40B4-BE49-F238E27FC236}">
                <a16:creationId xmlns:a16="http://schemas.microsoft.com/office/drawing/2014/main" id="{79217847-0AFA-4ABA-B2F2-B5E8F0339611}"/>
              </a:ext>
            </a:extLst>
          </p:cNvPr>
          <p:cNvGraphicFramePr>
            <a:graphicFrameLocks noGrp="1"/>
          </p:cNvGraphicFramePr>
          <p:nvPr>
            <p:extLst>
              <p:ext uri="{D42A27DB-BD31-4B8C-83A1-F6EECF244321}">
                <p14:modId xmlns:p14="http://schemas.microsoft.com/office/powerpoint/2010/main" val="5049133"/>
              </p:ext>
            </p:extLst>
          </p:nvPr>
        </p:nvGraphicFramePr>
        <p:xfrm>
          <a:off x="2011680" y="722376"/>
          <a:ext cx="8168640" cy="4942840"/>
        </p:xfrm>
        <a:graphic>
          <a:graphicData uri="http://schemas.openxmlformats.org/drawingml/2006/table">
            <a:tbl>
              <a:tblPr firstRow="1" bandRow="1">
                <a:tableStyleId>{5C22544A-7EE6-4342-B048-85BDC9FD1C3A}</a:tableStyleId>
              </a:tblPr>
              <a:tblGrid>
                <a:gridCol w="4084320">
                  <a:extLst>
                    <a:ext uri="{9D8B030D-6E8A-4147-A177-3AD203B41FA5}">
                      <a16:colId xmlns:a16="http://schemas.microsoft.com/office/drawing/2014/main" val="2165695833"/>
                    </a:ext>
                  </a:extLst>
                </a:gridCol>
                <a:gridCol w="4084320">
                  <a:extLst>
                    <a:ext uri="{9D8B030D-6E8A-4147-A177-3AD203B41FA5}">
                      <a16:colId xmlns:a16="http://schemas.microsoft.com/office/drawing/2014/main" val="1082503684"/>
                    </a:ext>
                  </a:extLst>
                </a:gridCol>
              </a:tblGrid>
              <a:tr h="370840">
                <a:tc>
                  <a:txBody>
                    <a:bodyPr/>
                    <a:lstStyle/>
                    <a:p>
                      <a:pPr algn="ctr"/>
                      <a:r>
                        <a:rPr lang="en-US" dirty="0"/>
                        <a:t>Device</a:t>
                      </a:r>
                    </a:p>
                  </a:txBody>
                  <a:tcPr/>
                </a:tc>
                <a:tc>
                  <a:txBody>
                    <a:bodyPr/>
                    <a:lstStyle/>
                    <a:p>
                      <a:pPr algn="ctr"/>
                      <a:r>
                        <a:rPr lang="en-US" dirty="0"/>
                        <a:t>Description</a:t>
                      </a:r>
                    </a:p>
                  </a:txBody>
                  <a:tcPr/>
                </a:tc>
                <a:extLst>
                  <a:ext uri="{0D108BD9-81ED-4DB2-BD59-A6C34878D82A}">
                    <a16:rowId xmlns:a16="http://schemas.microsoft.com/office/drawing/2014/main" val="635127986"/>
                  </a:ext>
                </a:extLst>
              </a:tr>
              <a:tr h="370840">
                <a:tc>
                  <a:txBody>
                    <a:bodyPr/>
                    <a:lstStyle/>
                    <a:p>
                      <a:pPr algn="ctr"/>
                      <a:r>
                        <a:rPr lang="en-US" dirty="0"/>
                        <a:t>Tablets</a:t>
                      </a:r>
                    </a:p>
                  </a:txBody>
                  <a:tcPr/>
                </a:tc>
                <a:tc>
                  <a:txBody>
                    <a:bodyPr/>
                    <a:lstStyle/>
                    <a:p>
                      <a:pPr lvl="0">
                        <a:buNone/>
                      </a:pPr>
                      <a:r>
                        <a:rPr lang="en-US" sz="1800" b="0" i="0" u="none" strike="noStrike" noProof="0" dirty="0">
                          <a:solidFill>
                            <a:srgbClr val="000000"/>
                          </a:solidFill>
                          <a:latin typeface="Calibri"/>
                        </a:rPr>
                        <a:t>Tablet devices use a touchscreen interface instead of the touchpad and keyboard used by notebook PC</a:t>
                      </a:r>
                      <a:endParaRPr lang="en-US" dirty="0"/>
                    </a:p>
                  </a:txBody>
                  <a:tcPr/>
                </a:tc>
                <a:extLst>
                  <a:ext uri="{0D108BD9-81ED-4DB2-BD59-A6C34878D82A}">
                    <a16:rowId xmlns:a16="http://schemas.microsoft.com/office/drawing/2014/main" val="2665362001"/>
                  </a:ext>
                </a:extLst>
              </a:tr>
              <a:tr h="370840">
                <a:tc>
                  <a:txBody>
                    <a:bodyPr/>
                    <a:lstStyle/>
                    <a:p>
                      <a:pPr algn="ctr"/>
                      <a:r>
                        <a:rPr lang="en-US" dirty="0"/>
                        <a:t>Smart Phones</a:t>
                      </a:r>
                    </a:p>
                  </a:txBody>
                  <a:tcPr/>
                </a:tc>
                <a:tc>
                  <a:txBody>
                    <a:bodyPr/>
                    <a:lstStyle/>
                    <a:p>
                      <a:pPr lvl="0">
                        <a:buNone/>
                      </a:pPr>
                      <a:r>
                        <a:rPr lang="en-US" sz="1800" b="0" i="0" u="none" strike="noStrike" noProof="0" dirty="0">
                          <a:solidFill>
                            <a:srgbClr val="000000"/>
                          </a:solidFill>
                          <a:latin typeface="Calibri"/>
                        </a:rPr>
                        <a:t>Smart phones combine the functionality of a cellular phone with the features of a desktop computer</a:t>
                      </a:r>
                      <a:endParaRPr lang="en-US" dirty="0"/>
                    </a:p>
                  </a:txBody>
                  <a:tcPr/>
                </a:tc>
                <a:extLst>
                  <a:ext uri="{0D108BD9-81ED-4DB2-BD59-A6C34878D82A}">
                    <a16:rowId xmlns:a16="http://schemas.microsoft.com/office/drawing/2014/main" val="1070086847"/>
                  </a:ext>
                </a:extLst>
              </a:tr>
              <a:tr h="370840">
                <a:tc>
                  <a:txBody>
                    <a:bodyPr/>
                    <a:lstStyle/>
                    <a:p>
                      <a:pPr algn="ctr"/>
                      <a:r>
                        <a:rPr lang="en-US" dirty="0"/>
                        <a:t>Wearable Devices</a:t>
                      </a:r>
                    </a:p>
                  </a:txBody>
                  <a:tcPr/>
                </a:tc>
                <a:tc>
                  <a:txBody>
                    <a:bodyPr/>
                    <a:lstStyle/>
                    <a:p>
                      <a:pPr lvl="0">
                        <a:buNone/>
                      </a:pPr>
                      <a:r>
                        <a:rPr lang="en-US" sz="1800" b="0" i="0" u="none" strike="noStrike" noProof="0" dirty="0">
                          <a:solidFill>
                            <a:srgbClr val="000000"/>
                          </a:solidFill>
                          <a:latin typeface="Calibri"/>
                        </a:rPr>
                        <a:t>Wearable devices are a type of mobile device meant to be worn somewhere on the body</a:t>
                      </a:r>
                      <a:endParaRPr lang="en-US" dirty="0"/>
                    </a:p>
                  </a:txBody>
                  <a:tcPr/>
                </a:tc>
                <a:extLst>
                  <a:ext uri="{0D108BD9-81ED-4DB2-BD59-A6C34878D82A}">
                    <a16:rowId xmlns:a16="http://schemas.microsoft.com/office/drawing/2014/main" val="1411823884"/>
                  </a:ext>
                </a:extLst>
              </a:tr>
              <a:tr h="370840">
                <a:tc>
                  <a:txBody>
                    <a:bodyPr/>
                    <a:lstStyle/>
                    <a:p>
                      <a:pPr algn="ctr"/>
                      <a:r>
                        <a:rPr lang="en-US" dirty="0"/>
                        <a:t>Webcam</a:t>
                      </a:r>
                    </a:p>
                  </a:txBody>
                  <a:tcPr/>
                </a:tc>
                <a:tc>
                  <a:txBody>
                    <a:bodyPr/>
                    <a:lstStyle/>
                    <a:p>
                      <a:pPr lvl="0">
                        <a:buNone/>
                      </a:pPr>
                      <a:r>
                        <a:rPr lang="en-US" sz="1800" b="0" i="0" u="none" strike="noStrike" noProof="0" dirty="0">
                          <a:solidFill>
                            <a:srgbClr val="000000"/>
                          </a:solidFill>
                          <a:latin typeface="Calibri"/>
                        </a:rPr>
                        <a:t>Webcams are camera and microphone systems that allow users to communicate through the internet with audio and video</a:t>
                      </a:r>
                      <a:endParaRPr lang="en-US" dirty="0"/>
                    </a:p>
                  </a:txBody>
                  <a:tcPr/>
                </a:tc>
                <a:extLst>
                  <a:ext uri="{0D108BD9-81ED-4DB2-BD59-A6C34878D82A}">
                    <a16:rowId xmlns:a16="http://schemas.microsoft.com/office/drawing/2014/main" val="4166614944"/>
                  </a:ext>
                </a:extLst>
              </a:tr>
              <a:tr h="370840">
                <a:tc>
                  <a:txBody>
                    <a:bodyPr/>
                    <a:lstStyle/>
                    <a:p>
                      <a:pPr algn="ctr"/>
                      <a:r>
                        <a:rPr lang="en-US" dirty="0"/>
                        <a:t>E-Readers</a:t>
                      </a:r>
                    </a:p>
                  </a:txBody>
                  <a:tcPr/>
                </a:tc>
                <a:tc>
                  <a:txBody>
                    <a:bodyPr/>
                    <a:lstStyle/>
                    <a:p>
                      <a:pPr lvl="0">
                        <a:buNone/>
                      </a:pPr>
                      <a:r>
                        <a:rPr lang="en-US" sz="1800" b="0" i="0" u="none" strike="noStrike" noProof="0" dirty="0">
                          <a:solidFill>
                            <a:srgbClr val="000000"/>
                          </a:solidFill>
                          <a:latin typeface="Calibri"/>
                        </a:rPr>
                        <a:t>E-readers are similar in size to tablets, but they lack the functionality of a tablet</a:t>
                      </a:r>
                      <a:endParaRPr lang="en-US" dirty="0"/>
                    </a:p>
                  </a:txBody>
                  <a:tcPr/>
                </a:tc>
                <a:extLst>
                  <a:ext uri="{0D108BD9-81ED-4DB2-BD59-A6C34878D82A}">
                    <a16:rowId xmlns:a16="http://schemas.microsoft.com/office/drawing/2014/main" val="1179196870"/>
                  </a:ext>
                </a:extLst>
              </a:tr>
            </a:tbl>
          </a:graphicData>
        </a:graphic>
      </p:graphicFrame>
    </p:spTree>
    <p:extLst>
      <p:ext uri="{BB962C8B-B14F-4D97-AF65-F5344CB8AC3E}">
        <p14:creationId xmlns:p14="http://schemas.microsoft.com/office/powerpoint/2010/main" val="5767919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6A4164-8907-40F9-A424-6E0853370C34}"/>
              </a:ext>
            </a:extLst>
          </p:cNvPr>
          <p:cNvSpPr txBox="1"/>
          <p:nvPr/>
        </p:nvSpPr>
        <p:spPr>
          <a:xfrm>
            <a:off x="4552576" y="47812"/>
            <a:ext cx="287767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Key Features Mobile Devices</a:t>
            </a:r>
          </a:p>
        </p:txBody>
      </p:sp>
      <p:sp>
        <p:nvSpPr>
          <p:cNvPr id="3" name="TextBox 2">
            <a:extLst>
              <a:ext uri="{FF2B5EF4-FFF2-40B4-BE49-F238E27FC236}">
                <a16:creationId xmlns:a16="http://schemas.microsoft.com/office/drawing/2014/main" id="{D48AA218-D86D-4668-8575-F4FAC915A844}"/>
              </a:ext>
            </a:extLst>
          </p:cNvPr>
          <p:cNvSpPr txBox="1"/>
          <p:nvPr/>
        </p:nvSpPr>
        <p:spPr>
          <a:xfrm>
            <a:off x="301812" y="346635"/>
            <a:ext cx="2743200" cy="10618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An accelerometer is also called a g-sensor. It detects a tablet's physical movements by measuring its linear acceleration in one dimension. The user interface can be automatically rotated to portrait or landscape mode, depending on the unit's orientation</a:t>
            </a:r>
            <a:endParaRPr lang="en-US"/>
          </a:p>
        </p:txBody>
      </p:sp>
      <p:sp>
        <p:nvSpPr>
          <p:cNvPr id="4" name="TextBox 3">
            <a:extLst>
              <a:ext uri="{FF2B5EF4-FFF2-40B4-BE49-F238E27FC236}">
                <a16:creationId xmlns:a16="http://schemas.microsoft.com/office/drawing/2014/main" id="{265D016F-7345-4BAA-9DDC-0ECE361248B2}"/>
              </a:ext>
            </a:extLst>
          </p:cNvPr>
          <p:cNvSpPr txBox="1"/>
          <p:nvPr/>
        </p:nvSpPr>
        <p:spPr>
          <a:xfrm>
            <a:off x="3290047" y="346635"/>
            <a:ext cx="2743200" cy="73866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Applications must be written to run on mobile devices based on the operating system and system architecture. App distribution is provided online by platform</a:t>
            </a:r>
            <a:endParaRPr lang="en-US"/>
          </a:p>
        </p:txBody>
      </p:sp>
      <p:sp>
        <p:nvSpPr>
          <p:cNvPr id="5" name="TextBox 4">
            <a:extLst>
              <a:ext uri="{FF2B5EF4-FFF2-40B4-BE49-F238E27FC236}">
                <a16:creationId xmlns:a16="http://schemas.microsoft.com/office/drawing/2014/main" id="{5B0BF139-0B9B-4F47-B4A4-C91A85CE2C7A}"/>
              </a:ext>
            </a:extLst>
          </p:cNvPr>
          <p:cNvSpPr txBox="1"/>
          <p:nvPr/>
        </p:nvSpPr>
        <p:spPr>
          <a:xfrm>
            <a:off x="6061635" y="346635"/>
            <a:ext cx="2743200" cy="203132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solidFill>
                  <a:srgbClr val="282828"/>
                </a:solidFill>
              </a:rPr>
              <a:t>Two computer architectures are used by mobile devices:</a:t>
            </a:r>
          </a:p>
          <a:p>
            <a:r>
              <a:rPr lang="en-US" sz="1050" dirty="0">
                <a:solidFill>
                  <a:srgbClr val="282828"/>
                </a:solidFill>
              </a:rPr>
              <a:t>x86: The x86 architecture is compatible with standard x86 PC hardware and software, which allows the device to run operating systems such as Windows. Some newer versions of Android can also run on the x86 architecture.</a:t>
            </a:r>
            <a:endParaRPr lang="en-US" sz="1050" dirty="0">
              <a:solidFill>
                <a:srgbClr val="282828"/>
              </a:solidFill>
              <a:cs typeface="Calibri"/>
            </a:endParaRPr>
          </a:p>
          <a:p>
            <a:endParaRPr lang="en-US" sz="1050" dirty="0">
              <a:solidFill>
                <a:srgbClr val="282828"/>
              </a:solidFill>
              <a:cs typeface="Calibri"/>
            </a:endParaRPr>
          </a:p>
          <a:p>
            <a:r>
              <a:rPr lang="en-US" sz="1050" dirty="0">
                <a:solidFill>
                  <a:srgbClr val="282828"/>
                </a:solidFill>
                <a:cs typeface="Calibri"/>
              </a:rPr>
              <a:t>ARM: Some tablets, such as the iPad, use the ARM architecture. ARM is more power-efficient and less expensive to manufacture than x86. Android runs primarily on ARM</a:t>
            </a:r>
            <a:endParaRPr lang="en-US" dirty="0">
              <a:cs typeface="Calibri"/>
            </a:endParaRPr>
          </a:p>
        </p:txBody>
      </p:sp>
      <p:sp>
        <p:nvSpPr>
          <p:cNvPr id="6" name="TextBox 5">
            <a:extLst>
              <a:ext uri="{FF2B5EF4-FFF2-40B4-BE49-F238E27FC236}">
                <a16:creationId xmlns:a16="http://schemas.microsoft.com/office/drawing/2014/main" id="{9E0B5359-6FCB-491F-8912-153C1DC36BFA}"/>
              </a:ext>
            </a:extLst>
          </p:cNvPr>
          <p:cNvSpPr txBox="1"/>
          <p:nvPr/>
        </p:nvSpPr>
        <p:spPr>
          <a:xfrm>
            <a:off x="8855635" y="346635"/>
            <a:ext cx="2743200" cy="73866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An emergency notification system is a method of facilitating one-way message broadcasts to one or many groups of people, alerting them to a pending or existing emergency</a:t>
            </a:r>
            <a:endParaRPr lang="en-US"/>
          </a:p>
        </p:txBody>
      </p:sp>
      <p:sp>
        <p:nvSpPr>
          <p:cNvPr id="7" name="TextBox 6">
            <a:extLst>
              <a:ext uri="{FF2B5EF4-FFF2-40B4-BE49-F238E27FC236}">
                <a16:creationId xmlns:a16="http://schemas.microsoft.com/office/drawing/2014/main" id="{AFED4E62-5640-48BE-90D2-F6AFC214DBCC}"/>
              </a:ext>
            </a:extLst>
          </p:cNvPr>
          <p:cNvSpPr txBox="1"/>
          <p:nvPr/>
        </p:nvSpPr>
        <p:spPr>
          <a:xfrm>
            <a:off x="264459" y="1556871"/>
            <a:ext cx="2743200" cy="73866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Geotracking is the ability to identify a person's current physical location by obtaining GPS data from their smart phones or other GPS-enabled devices</a:t>
            </a:r>
            <a:endParaRPr lang="en-US"/>
          </a:p>
        </p:txBody>
      </p:sp>
      <p:sp>
        <p:nvSpPr>
          <p:cNvPr id="8" name="TextBox 7">
            <a:extLst>
              <a:ext uri="{FF2B5EF4-FFF2-40B4-BE49-F238E27FC236}">
                <a16:creationId xmlns:a16="http://schemas.microsoft.com/office/drawing/2014/main" id="{0CE2C6F3-3D77-4975-B2EC-EFB93B31E53D}"/>
              </a:ext>
            </a:extLst>
          </p:cNvPr>
          <p:cNvSpPr txBox="1"/>
          <p:nvPr/>
        </p:nvSpPr>
        <p:spPr>
          <a:xfrm>
            <a:off x="3290047" y="1534459"/>
            <a:ext cx="2743200" cy="90024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GPS is a space-based navigation system that provides location and time information in all weather conditions anywhere on or near the Earth where there is an unobstructed line of sight to four or more GPS satellites</a:t>
            </a:r>
            <a:endParaRPr lang="en-US"/>
          </a:p>
        </p:txBody>
      </p:sp>
      <p:sp>
        <p:nvSpPr>
          <p:cNvPr id="9" name="TextBox 8">
            <a:extLst>
              <a:ext uri="{FF2B5EF4-FFF2-40B4-BE49-F238E27FC236}">
                <a16:creationId xmlns:a16="http://schemas.microsoft.com/office/drawing/2014/main" id="{899C6A58-F842-47A4-90ED-6E72C5EFEA55}"/>
              </a:ext>
            </a:extLst>
          </p:cNvPr>
          <p:cNvSpPr txBox="1"/>
          <p:nvPr/>
        </p:nvSpPr>
        <p:spPr>
          <a:xfrm>
            <a:off x="8855635" y="1556871"/>
            <a:ext cx="2743200" cy="57708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A gyroscope measures the vertical and horizontal orientation of the device. This essentially creates a user input mechanism</a:t>
            </a:r>
            <a:endParaRPr lang="en-US"/>
          </a:p>
        </p:txBody>
      </p:sp>
      <p:sp>
        <p:nvSpPr>
          <p:cNvPr id="10" name="TextBox 9">
            <a:extLst>
              <a:ext uri="{FF2B5EF4-FFF2-40B4-BE49-F238E27FC236}">
                <a16:creationId xmlns:a16="http://schemas.microsoft.com/office/drawing/2014/main" id="{61111B95-C05C-4421-9917-C57BADE80FC7}"/>
              </a:ext>
            </a:extLst>
          </p:cNvPr>
          <p:cNvSpPr txBox="1"/>
          <p:nvPr/>
        </p:nvSpPr>
        <p:spPr>
          <a:xfrm>
            <a:off x="301812" y="2498165"/>
            <a:ext cx="2743200" cy="267765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rPr>
              <a:t>IMEI stands for International Mobile Equipment Identity. It is a unique number given to every single mobile phone. It is typically located behind the battery. IMEI numbers of cellular phones connected to a GSM network are stored in the Equipment Identity Register database containing all valid mobile phone equipment. When a phone is reported stolen or is not type approved, the number is marked invalid.</a:t>
            </a:r>
          </a:p>
          <a:p>
            <a:r>
              <a:rPr lang="en-US" sz="1050">
                <a:solidFill>
                  <a:srgbClr val="282828"/>
                </a:solidFill>
                <a:cs typeface="Calibri"/>
              </a:rPr>
              <a:t>IMSI stands for International Mobile Subscriber Identity. This is a unique identifier that defines a subscriber in the wireless world, including the country and mobile network to which the subscriber belongs. The IMSI is one of the pieces of information stored on a SIM card</a:t>
            </a:r>
            <a:endParaRPr lang="en-US"/>
          </a:p>
        </p:txBody>
      </p:sp>
      <p:sp>
        <p:nvSpPr>
          <p:cNvPr id="11" name="TextBox 10">
            <a:extLst>
              <a:ext uri="{FF2B5EF4-FFF2-40B4-BE49-F238E27FC236}">
                <a16:creationId xmlns:a16="http://schemas.microsoft.com/office/drawing/2014/main" id="{92A1BCC4-0C60-4578-BBF9-B5CCDFF69027}"/>
              </a:ext>
            </a:extLst>
          </p:cNvPr>
          <p:cNvSpPr txBox="1"/>
          <p:nvPr/>
        </p:nvSpPr>
        <p:spPr>
          <a:xfrm>
            <a:off x="6061635" y="4896224"/>
            <a:ext cx="2743200" cy="10618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Mobile payment services operated under financial regulation and are performed using a mobile device. Instead of paying with cash, check, or credit cards, a consumer can use a mobile phone to pay for a wide range of services and digital or hard goods</a:t>
            </a:r>
            <a:endParaRPr lang="en-US"/>
          </a:p>
        </p:txBody>
      </p:sp>
      <p:sp>
        <p:nvSpPr>
          <p:cNvPr id="12" name="TextBox 11">
            <a:extLst>
              <a:ext uri="{FF2B5EF4-FFF2-40B4-BE49-F238E27FC236}">
                <a16:creationId xmlns:a16="http://schemas.microsoft.com/office/drawing/2014/main" id="{95A6406F-A052-4015-9D59-B8B153FFB54F}"/>
              </a:ext>
            </a:extLst>
          </p:cNvPr>
          <p:cNvSpPr txBox="1"/>
          <p:nvPr/>
        </p:nvSpPr>
        <p:spPr>
          <a:xfrm>
            <a:off x="6039224" y="2498165"/>
            <a:ext cx="2743200" cy="90024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Mobile devices implement 802.11b/g/n networking to provide networking connectivity. Bluetooth is also commonly implemented for connecting peripherals in place of wired USB connections</a:t>
            </a:r>
            <a:endParaRPr lang="en-US"/>
          </a:p>
        </p:txBody>
      </p:sp>
      <p:sp>
        <p:nvSpPr>
          <p:cNvPr id="13" name="TextBox 12">
            <a:extLst>
              <a:ext uri="{FF2B5EF4-FFF2-40B4-BE49-F238E27FC236}">
                <a16:creationId xmlns:a16="http://schemas.microsoft.com/office/drawing/2014/main" id="{E17413B1-6969-427F-9CE2-186167587676}"/>
              </a:ext>
            </a:extLst>
          </p:cNvPr>
          <p:cNvSpPr txBox="1"/>
          <p:nvPr/>
        </p:nvSpPr>
        <p:spPr>
          <a:xfrm>
            <a:off x="8810812" y="2498165"/>
            <a:ext cx="2743200" cy="90024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solidFill>
                  <a:srgbClr val="282828"/>
                </a:solidFill>
              </a:rPr>
              <a:t>Three operating systems are commonly used with mobile devices:</a:t>
            </a:r>
          </a:p>
          <a:p>
            <a:pPr marL="171450" indent="-171450">
              <a:buFont typeface="Arial"/>
              <a:buChar char="•"/>
            </a:pPr>
            <a:r>
              <a:rPr lang="en-US" sz="1050" dirty="0">
                <a:solidFill>
                  <a:srgbClr val="282828"/>
                </a:solidFill>
              </a:rPr>
              <a:t>Android (open source)</a:t>
            </a:r>
            <a:endParaRPr lang="en-US" sz="1050" dirty="0">
              <a:solidFill>
                <a:srgbClr val="282828"/>
              </a:solidFill>
              <a:cs typeface="Calibri"/>
            </a:endParaRPr>
          </a:p>
          <a:p>
            <a:pPr marL="285750" indent="-285750">
              <a:buFont typeface="Arial"/>
              <a:buChar char="•"/>
            </a:pPr>
            <a:r>
              <a:rPr lang="en-US" sz="1050" dirty="0">
                <a:solidFill>
                  <a:srgbClr val="000000"/>
                </a:solidFill>
                <a:cs typeface="Calibri"/>
              </a:rPr>
              <a:t>iOS (closed source/vendor specific)</a:t>
            </a:r>
            <a:endParaRPr lang="en-US" dirty="0"/>
          </a:p>
          <a:p>
            <a:pPr marL="285750" indent="-285750">
              <a:buFont typeface="Arial"/>
              <a:buChar char="•"/>
            </a:pPr>
            <a:r>
              <a:rPr lang="en-US" sz="1050" dirty="0">
                <a:solidFill>
                  <a:srgbClr val="000000"/>
                </a:solidFill>
                <a:cs typeface="Calibri"/>
              </a:rPr>
              <a:t>Windows (closed source/vendor specific)</a:t>
            </a:r>
            <a:endParaRPr lang="en-US" dirty="0"/>
          </a:p>
        </p:txBody>
      </p:sp>
      <p:sp>
        <p:nvSpPr>
          <p:cNvPr id="14" name="TextBox 13">
            <a:extLst>
              <a:ext uri="{FF2B5EF4-FFF2-40B4-BE49-F238E27FC236}">
                <a16:creationId xmlns:a16="http://schemas.microsoft.com/office/drawing/2014/main" id="{8461ECA5-CD5F-41C8-9428-BBA3909E7453}"/>
              </a:ext>
            </a:extLst>
          </p:cNvPr>
          <p:cNvSpPr txBox="1"/>
          <p:nvPr/>
        </p:nvSpPr>
        <p:spPr>
          <a:xfrm>
            <a:off x="3245223" y="2498165"/>
            <a:ext cx="2743200" cy="300851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solidFill>
                  <a:srgbClr val="282828"/>
                </a:solidFill>
                <a:cs typeface="Calibri"/>
              </a:rPr>
              <a:t>A software development kit (SDK) is a set of software development tools that allow the creation of applications for a certain software package, software framework, hardware platform, computer system, video game console, operating system, or similar development platform. To create applications, you have to download a specific software development kit. For example, the development of an Android app requires an SDK with Java, for iOS apps an iOS SDK with Swift, and for MS Windows the .NET Framework SDK with .NET. </a:t>
            </a:r>
            <a:br>
              <a:rPr lang="en-US" sz="1100" dirty="0">
                <a:cs typeface="Calibri"/>
              </a:rPr>
            </a:br>
            <a:br>
              <a:rPr lang="en-US" sz="1100" dirty="0">
                <a:cs typeface="Calibri"/>
              </a:rPr>
            </a:br>
            <a:r>
              <a:rPr lang="en-US" sz="1050" dirty="0">
                <a:solidFill>
                  <a:srgbClr val="282828"/>
                </a:solidFill>
                <a:cs typeface="Calibri"/>
              </a:rPr>
              <a:t>Android application package (APK) is the package file format the Android OS uses to distribute and install mobile apps and middleware</a:t>
            </a:r>
            <a:endParaRPr lang="en-US" dirty="0"/>
          </a:p>
        </p:txBody>
      </p:sp>
      <p:sp>
        <p:nvSpPr>
          <p:cNvPr id="15" name="TextBox 14">
            <a:extLst>
              <a:ext uri="{FF2B5EF4-FFF2-40B4-BE49-F238E27FC236}">
                <a16:creationId xmlns:a16="http://schemas.microsoft.com/office/drawing/2014/main" id="{D3A43133-3296-475D-A46D-E8432C2E53EC}"/>
              </a:ext>
            </a:extLst>
          </p:cNvPr>
          <p:cNvSpPr txBox="1"/>
          <p:nvPr/>
        </p:nvSpPr>
        <p:spPr>
          <a:xfrm>
            <a:off x="6039224" y="3506694"/>
            <a:ext cx="2743200" cy="138499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A virtual assistant is a program that understands your conversation, replies to you, and carries out many daily tasks for you like sending mail, making a search, opening apps, reporting the news and weather, and more. You can initiate these tasks using your voice. Some examples of a virtual assistant include AIVIC, Skyvi, and iris</a:t>
            </a:r>
            <a:endParaRPr lang="en-US"/>
          </a:p>
        </p:txBody>
      </p:sp>
      <p:sp>
        <p:nvSpPr>
          <p:cNvPr id="16" name="TextBox 15">
            <a:extLst>
              <a:ext uri="{FF2B5EF4-FFF2-40B4-BE49-F238E27FC236}">
                <a16:creationId xmlns:a16="http://schemas.microsoft.com/office/drawing/2014/main" id="{CEFB940B-7AC9-43C6-ACC0-24FDCDEADF56}"/>
              </a:ext>
            </a:extLst>
          </p:cNvPr>
          <p:cNvSpPr txBox="1"/>
          <p:nvPr/>
        </p:nvSpPr>
        <p:spPr>
          <a:xfrm>
            <a:off x="8788400" y="3529106"/>
            <a:ext cx="2743200" cy="122341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Wi-Fi calling allows your iPhone to place and receive phone calls and text messages over a Wi-Fi network. If you have a weak cellular signal but a solid Wi-Fi signal, your iPhone will automatically switch over and route calls and texts using Wi-Fi. You can only use this if your cellular carrier supports it.</a:t>
            </a:r>
            <a:endParaRPr lang="en-US"/>
          </a:p>
        </p:txBody>
      </p:sp>
    </p:spTree>
    <p:extLst>
      <p:ext uri="{BB962C8B-B14F-4D97-AF65-F5344CB8AC3E}">
        <p14:creationId xmlns:p14="http://schemas.microsoft.com/office/powerpoint/2010/main" val="21016741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AC33A96-8FE0-4226-83C1-E2AA30AFD1CA}"/>
              </a:ext>
            </a:extLst>
          </p:cNvPr>
          <p:cNvSpPr txBox="1"/>
          <p:nvPr/>
        </p:nvSpPr>
        <p:spPr>
          <a:xfrm>
            <a:off x="4814047" y="-56777"/>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Connection Types - Mobile</a:t>
            </a:r>
          </a:p>
        </p:txBody>
      </p:sp>
      <p:sp>
        <p:nvSpPr>
          <p:cNvPr id="3" name="TextBox 2">
            <a:extLst>
              <a:ext uri="{FF2B5EF4-FFF2-40B4-BE49-F238E27FC236}">
                <a16:creationId xmlns:a16="http://schemas.microsoft.com/office/drawing/2014/main" id="{F89C435A-0A97-40AD-893B-204D2BCBF7DA}"/>
              </a:ext>
            </a:extLst>
          </p:cNvPr>
          <p:cNvSpPr txBox="1"/>
          <p:nvPr/>
        </p:nvSpPr>
        <p:spPr>
          <a:xfrm>
            <a:off x="62753" y="369047"/>
            <a:ext cx="3408081" cy="639405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solidFill>
                  <a:srgbClr val="282828"/>
                </a:solidFill>
              </a:rPr>
              <a:t>Cellular networks used for voice and data include the following types:</a:t>
            </a:r>
          </a:p>
          <a:p>
            <a:endParaRPr lang="en-US" sz="1050" dirty="0">
              <a:solidFill>
                <a:srgbClr val="282828"/>
              </a:solidFill>
            </a:endParaRPr>
          </a:p>
          <a:p>
            <a:r>
              <a:rPr lang="en-US" sz="1050" dirty="0">
                <a:solidFill>
                  <a:srgbClr val="282828"/>
                </a:solidFill>
              </a:rPr>
              <a:t>2G (second generation) networks were the first to offer digital data services. 2G data speeds are slow (14.4 Kbps) and are used mainly for text messaging, not internet connectivity. 2.5G supports speeds up to 144 Kbps.</a:t>
            </a:r>
            <a:endParaRPr lang="en-US" sz="1050">
              <a:solidFill>
                <a:srgbClr val="282828"/>
              </a:solidFill>
              <a:cs typeface="Calibri"/>
            </a:endParaRPr>
          </a:p>
          <a:p>
            <a:r>
              <a:rPr lang="en-US" sz="1050" dirty="0">
                <a:solidFill>
                  <a:srgbClr val="282828"/>
                </a:solidFill>
              </a:rPr>
              <a:t>EDGE (also called 2.75G) networks are an intermediary, between 2G and 3G networks. EDGE is the first cellular technology to be truly internet-compatible, with speeds of 400–1,000 Kbps.</a:t>
            </a:r>
            <a:endParaRPr lang="en-US" sz="1050" dirty="0">
              <a:solidFill>
                <a:srgbClr val="282828"/>
              </a:solidFill>
              <a:cs typeface="Calibri"/>
            </a:endParaRPr>
          </a:p>
          <a:p>
            <a:endParaRPr lang="en-US" sz="1050" dirty="0">
              <a:solidFill>
                <a:srgbClr val="282828"/>
              </a:solidFill>
            </a:endParaRPr>
          </a:p>
          <a:p>
            <a:r>
              <a:rPr lang="en-US" sz="1050" dirty="0">
                <a:solidFill>
                  <a:srgbClr val="282828"/>
                </a:solidFill>
              </a:rPr>
              <a:t>3G offers simultaneous voice and data. Minimum speeds for stationary users are quoted at 2 Mbps or higher. The following extensions enhance 3G networks:</a:t>
            </a:r>
            <a:endParaRPr lang="en-US" dirty="0"/>
          </a:p>
          <a:p>
            <a:r>
              <a:rPr lang="en-US" sz="1050" dirty="0">
                <a:solidFill>
                  <a:srgbClr val="282828"/>
                </a:solidFill>
              </a:rPr>
              <a:t>HSPA+ (also known as </a:t>
            </a:r>
            <a:r>
              <a:rPr lang="en-US" sz="1050" i="1" dirty="0">
                <a:solidFill>
                  <a:srgbClr val="282828"/>
                </a:solidFill>
              </a:rPr>
              <a:t>smart antenna</a:t>
            </a:r>
            <a:r>
              <a:rPr lang="en-US" sz="1050" dirty="0">
                <a:solidFill>
                  <a:srgbClr val="282828"/>
                </a:solidFill>
              </a:rPr>
              <a:t>) uses multiple-input and multiple-output (MIMO). It significantly increases data throughput and link range without additional bandwidth or increased transmit power.</a:t>
            </a:r>
            <a:endParaRPr lang="en-US" sz="1050" dirty="0">
              <a:solidFill>
                <a:srgbClr val="282828"/>
              </a:solidFill>
              <a:cs typeface="Calibri"/>
            </a:endParaRPr>
          </a:p>
          <a:p>
            <a:r>
              <a:rPr lang="en-US" sz="1050" dirty="0">
                <a:solidFill>
                  <a:srgbClr val="282828"/>
                </a:solidFill>
              </a:rPr>
              <a:t>Long Term Evolution (LTE) and LTE-Advanced increase downlink/uplink speeds to 100/50 Mbps and 1Gbps/500Mbps, respectively.</a:t>
            </a:r>
            <a:endParaRPr lang="en-US" sz="1050" dirty="0">
              <a:solidFill>
                <a:srgbClr val="282828"/>
              </a:solidFill>
              <a:cs typeface="Calibri"/>
            </a:endParaRPr>
          </a:p>
          <a:p>
            <a:endParaRPr lang="en-US" sz="1050" dirty="0">
              <a:solidFill>
                <a:srgbClr val="282828"/>
              </a:solidFill>
            </a:endParaRPr>
          </a:p>
          <a:p>
            <a:r>
              <a:rPr lang="en-US" sz="1050" dirty="0">
                <a:solidFill>
                  <a:srgbClr val="282828"/>
                </a:solidFill>
              </a:rPr>
              <a:t>4G is available with minimum speeds around 3–8 Mbps, with over 100 Mbps possible. 4G:</a:t>
            </a:r>
            <a:endParaRPr lang="en-US" dirty="0"/>
          </a:p>
          <a:p>
            <a:r>
              <a:rPr lang="en-US" sz="1050" dirty="0">
                <a:solidFill>
                  <a:srgbClr val="282828"/>
                </a:solidFill>
              </a:rPr>
              <a:t>Uses MIMO.</a:t>
            </a:r>
            <a:endParaRPr lang="en-US" sz="1050" dirty="0">
              <a:solidFill>
                <a:srgbClr val="282828"/>
              </a:solidFill>
              <a:cs typeface="Calibri"/>
            </a:endParaRPr>
          </a:p>
          <a:p>
            <a:r>
              <a:rPr lang="en-US" sz="1050" dirty="0">
                <a:solidFill>
                  <a:srgbClr val="282828"/>
                </a:solidFill>
              </a:rPr>
              <a:t>Is not compatible with 3G; 4G requires a complete retrofit on the part of service providers and new equipment for the consumer.</a:t>
            </a:r>
            <a:endParaRPr lang="en-US" sz="1050" dirty="0">
              <a:solidFill>
                <a:srgbClr val="282828"/>
              </a:solidFill>
              <a:cs typeface="Calibri"/>
            </a:endParaRPr>
          </a:p>
          <a:p>
            <a:r>
              <a:rPr lang="en-US" sz="1050" dirty="0">
                <a:solidFill>
                  <a:srgbClr val="282828"/>
                </a:solidFill>
              </a:rPr>
              <a:t>Utilizes Worldwide Interoperability for Microwave Access (WiMAX). WiMAX delivers high-speed internet service (up to 1 Gbps for stationary users) to large geographical areas.</a:t>
            </a:r>
            <a:endParaRPr lang="en-US" sz="1050" dirty="0">
              <a:solidFill>
                <a:srgbClr val="282828"/>
              </a:solidFill>
              <a:cs typeface="Calibri"/>
            </a:endParaRPr>
          </a:p>
          <a:p>
            <a:endParaRPr lang="en-US" sz="1050" dirty="0">
              <a:solidFill>
                <a:srgbClr val="282828"/>
              </a:solidFill>
            </a:endParaRPr>
          </a:p>
          <a:p>
            <a:r>
              <a:rPr lang="en-US" sz="1050" dirty="0">
                <a:solidFill>
                  <a:srgbClr val="282828"/>
                </a:solidFill>
              </a:rPr>
              <a:t>5G is able to achieve speeds twenty times faster that 4G; its peak speed is 20Gb per second.</a:t>
            </a:r>
            <a:endParaRPr lang="en-US" dirty="0"/>
          </a:p>
          <a:p>
            <a:r>
              <a:rPr lang="en-US" sz="1050" dirty="0">
                <a:solidFill>
                  <a:srgbClr val="282828"/>
                </a:solidFill>
              </a:rPr>
              <a:t>Uses MIMO.</a:t>
            </a:r>
            <a:endParaRPr lang="en-US" sz="1050" dirty="0">
              <a:solidFill>
                <a:srgbClr val="282828"/>
              </a:solidFill>
              <a:cs typeface="Calibri"/>
            </a:endParaRPr>
          </a:p>
          <a:p>
            <a:r>
              <a:rPr lang="en-US" sz="1050" dirty="0">
                <a:solidFill>
                  <a:srgbClr val="282828"/>
                </a:solidFill>
              </a:rPr>
              <a:t>Includes lower frequencies than previous generations, down to 600 </a:t>
            </a:r>
            <a:r>
              <a:rPr lang="en-US" sz="1050" dirty="0" err="1">
                <a:solidFill>
                  <a:srgbClr val="282828"/>
                </a:solidFill>
              </a:rPr>
              <a:t>MHz.</a:t>
            </a:r>
            <a:endParaRPr lang="en-US" sz="1050" dirty="0" err="1">
              <a:solidFill>
                <a:srgbClr val="282828"/>
              </a:solidFill>
              <a:cs typeface="Calibri"/>
            </a:endParaRPr>
          </a:p>
          <a:p>
            <a:r>
              <a:rPr lang="en-US" sz="1050" dirty="0">
                <a:solidFill>
                  <a:srgbClr val="282828"/>
                </a:solidFill>
                <a:cs typeface="Calibri"/>
              </a:rPr>
              <a:t>Uses Long-Term Evolution (LTE) for wireless connections</a:t>
            </a:r>
            <a:endParaRPr lang="en-US" dirty="0"/>
          </a:p>
        </p:txBody>
      </p:sp>
      <p:sp>
        <p:nvSpPr>
          <p:cNvPr id="4" name="TextBox 3">
            <a:extLst>
              <a:ext uri="{FF2B5EF4-FFF2-40B4-BE49-F238E27FC236}">
                <a16:creationId xmlns:a16="http://schemas.microsoft.com/office/drawing/2014/main" id="{C3165307-25EF-456F-9E0E-D4DC2EE6E6F2}"/>
              </a:ext>
            </a:extLst>
          </p:cNvPr>
          <p:cNvSpPr txBox="1"/>
          <p:nvPr/>
        </p:nvSpPr>
        <p:spPr>
          <a:xfrm>
            <a:off x="3476812" y="428812"/>
            <a:ext cx="2743200" cy="73866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A </a:t>
            </a:r>
            <a:r>
              <a:rPr lang="en-US" sz="1050" i="1">
                <a:solidFill>
                  <a:srgbClr val="282828"/>
                </a:solidFill>
                <a:cs typeface="Calibri"/>
              </a:rPr>
              <a:t>hotspot</a:t>
            </a:r>
            <a:r>
              <a:rPr lang="en-US" sz="1050">
                <a:solidFill>
                  <a:srgbClr val="282828"/>
                </a:solidFill>
                <a:cs typeface="Calibri"/>
              </a:rPr>
              <a:t> is a physical location where you can obtain wireless internet access using a wireless local area network (WLAN) with a router connected to an internet service provider.</a:t>
            </a:r>
            <a:endParaRPr lang="en-US"/>
          </a:p>
        </p:txBody>
      </p:sp>
      <p:sp>
        <p:nvSpPr>
          <p:cNvPr id="5" name="TextBox 4">
            <a:extLst>
              <a:ext uri="{FF2B5EF4-FFF2-40B4-BE49-F238E27FC236}">
                <a16:creationId xmlns:a16="http://schemas.microsoft.com/office/drawing/2014/main" id="{049B4763-FE3E-4796-945C-3BFE40FCE980}"/>
              </a:ext>
            </a:extLst>
          </p:cNvPr>
          <p:cNvSpPr txBox="1"/>
          <p:nvPr/>
        </p:nvSpPr>
        <p:spPr>
          <a:xfrm>
            <a:off x="3476812" y="1235635"/>
            <a:ext cx="2743200" cy="15465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i="1">
                <a:solidFill>
                  <a:srgbClr val="282828"/>
                </a:solidFill>
                <a:cs typeface="Calibri"/>
              </a:rPr>
              <a:t>Tethering</a:t>
            </a:r>
            <a:r>
              <a:rPr lang="en-US" sz="1050">
                <a:solidFill>
                  <a:srgbClr val="282828"/>
                </a:solidFill>
                <a:cs typeface="Calibri"/>
              </a:rPr>
              <a:t> is connecting one device to another. In the context of mobile phones and tablet computers, tethering allows sharing the internet connection of the phone or tablet with other devices like laptops. Connection of the phone or tablet with other devices can be done over wireless LAN (Wi-Fi), over Bluetooth, or by physical connection using a cable like USB</a:t>
            </a:r>
            <a:endParaRPr lang="en-US"/>
          </a:p>
        </p:txBody>
      </p:sp>
      <p:sp>
        <p:nvSpPr>
          <p:cNvPr id="6" name="TextBox 5">
            <a:extLst>
              <a:ext uri="{FF2B5EF4-FFF2-40B4-BE49-F238E27FC236}">
                <a16:creationId xmlns:a16="http://schemas.microsoft.com/office/drawing/2014/main" id="{90A9760D-3FDB-43CB-80C9-205865541839}"/>
              </a:ext>
            </a:extLst>
          </p:cNvPr>
          <p:cNvSpPr txBox="1"/>
          <p:nvPr/>
        </p:nvSpPr>
        <p:spPr>
          <a:xfrm>
            <a:off x="3476812" y="2752165"/>
            <a:ext cx="2743200" cy="10618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i="1">
                <a:solidFill>
                  <a:srgbClr val="282828"/>
                </a:solidFill>
                <a:cs typeface="Calibri"/>
              </a:rPr>
              <a:t>Airplane mode</a:t>
            </a:r>
            <a:r>
              <a:rPr lang="en-US" sz="1050">
                <a:solidFill>
                  <a:srgbClr val="282828"/>
                </a:solidFill>
                <a:cs typeface="Calibri"/>
              </a:rPr>
              <a:t> is a setting available on many smart phones, portable computers, and other electronic devices that suspends the device's radio-frequency signal transmitting functions, which disables telephone, Wi-Fi, and Bluetooth when activated</a:t>
            </a:r>
            <a:endParaRPr lang="en-US"/>
          </a:p>
        </p:txBody>
      </p:sp>
      <p:sp>
        <p:nvSpPr>
          <p:cNvPr id="7" name="TextBox 6">
            <a:extLst>
              <a:ext uri="{FF2B5EF4-FFF2-40B4-BE49-F238E27FC236}">
                <a16:creationId xmlns:a16="http://schemas.microsoft.com/office/drawing/2014/main" id="{324D14DC-E2B5-4187-A393-5CE93D7C0603}"/>
              </a:ext>
            </a:extLst>
          </p:cNvPr>
          <p:cNvSpPr txBox="1"/>
          <p:nvPr/>
        </p:nvSpPr>
        <p:spPr>
          <a:xfrm>
            <a:off x="3476812" y="3850341"/>
            <a:ext cx="2743200" cy="90024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A mobile virtual private network (mobile VPN) provides mobile devices with access to network resources and software applications on their home network when they connect using other wireless or wired networks</a:t>
            </a:r>
            <a:endParaRPr lang="en-US"/>
          </a:p>
        </p:txBody>
      </p:sp>
      <p:sp>
        <p:nvSpPr>
          <p:cNvPr id="8" name="TextBox 7">
            <a:extLst>
              <a:ext uri="{FF2B5EF4-FFF2-40B4-BE49-F238E27FC236}">
                <a16:creationId xmlns:a16="http://schemas.microsoft.com/office/drawing/2014/main" id="{6F6FC738-CF64-4319-8FE4-EB61EF8C37EA}"/>
              </a:ext>
            </a:extLst>
          </p:cNvPr>
          <p:cNvSpPr txBox="1"/>
          <p:nvPr/>
        </p:nvSpPr>
        <p:spPr>
          <a:xfrm>
            <a:off x="3476812" y="4858871"/>
            <a:ext cx="2743200" cy="10618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i="1">
                <a:solidFill>
                  <a:srgbClr val="282828"/>
                </a:solidFill>
                <a:cs typeface="Calibri"/>
              </a:rPr>
              <a:t>Bluetooth</a:t>
            </a:r>
            <a:r>
              <a:rPr lang="en-US" sz="1050">
                <a:solidFill>
                  <a:srgbClr val="282828"/>
                </a:solidFill>
                <a:cs typeface="Calibri"/>
              </a:rPr>
              <a:t> is a wireless technology standard for exchanging data over short distances from fixed and mobile devices and for building personal area networks (PANs). It can connect several devices, overcoming problems of synchronization</a:t>
            </a:r>
            <a:endParaRPr lang="en-US"/>
          </a:p>
        </p:txBody>
      </p:sp>
      <p:sp>
        <p:nvSpPr>
          <p:cNvPr id="9" name="TextBox 8">
            <a:extLst>
              <a:ext uri="{FF2B5EF4-FFF2-40B4-BE49-F238E27FC236}">
                <a16:creationId xmlns:a16="http://schemas.microsoft.com/office/drawing/2014/main" id="{CE36F999-A717-4AE3-AC61-E5EC3F7C7540}"/>
              </a:ext>
            </a:extLst>
          </p:cNvPr>
          <p:cNvSpPr txBox="1"/>
          <p:nvPr/>
        </p:nvSpPr>
        <p:spPr>
          <a:xfrm>
            <a:off x="3476812" y="5927165"/>
            <a:ext cx="2743200" cy="57708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An </a:t>
            </a:r>
            <a:r>
              <a:rPr lang="en-US" sz="1050" i="1">
                <a:solidFill>
                  <a:srgbClr val="282828"/>
                </a:solidFill>
                <a:cs typeface="Calibri"/>
              </a:rPr>
              <a:t>NFC connector</a:t>
            </a:r>
            <a:r>
              <a:rPr lang="en-US" sz="1050">
                <a:solidFill>
                  <a:srgbClr val="282828"/>
                </a:solidFill>
                <a:cs typeface="Calibri"/>
              </a:rPr>
              <a:t> is used to emulate cryptographic smart card functionalities for RFID tags or memory cards</a:t>
            </a:r>
            <a:endParaRPr lang="en-US"/>
          </a:p>
        </p:txBody>
      </p:sp>
      <p:sp>
        <p:nvSpPr>
          <p:cNvPr id="10" name="TextBox 9">
            <a:extLst>
              <a:ext uri="{FF2B5EF4-FFF2-40B4-BE49-F238E27FC236}">
                <a16:creationId xmlns:a16="http://schemas.microsoft.com/office/drawing/2014/main" id="{519D9ACE-99F7-4C13-BDA2-2599DF28DC2C}"/>
              </a:ext>
            </a:extLst>
          </p:cNvPr>
          <p:cNvSpPr txBox="1"/>
          <p:nvPr/>
        </p:nvSpPr>
        <p:spPr>
          <a:xfrm>
            <a:off x="6442635" y="428812"/>
            <a:ext cx="2743200" cy="15465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A </a:t>
            </a:r>
            <a:r>
              <a:rPr lang="en-US" sz="1050" i="1">
                <a:solidFill>
                  <a:srgbClr val="282828"/>
                </a:solidFill>
                <a:cs typeface="Calibri"/>
              </a:rPr>
              <a:t>mini-USB connector</a:t>
            </a:r>
            <a:r>
              <a:rPr lang="en-US" sz="1050">
                <a:solidFill>
                  <a:srgbClr val="282828"/>
                </a:solidFill>
                <a:cs typeface="Calibri"/>
              </a:rPr>
              <a:t> is a small USB cable connector that is often used by handheld electronic devices like mobile phones, MP3 players, and digital cameras. On mobile phones it is often used for both USB data connectivity and charging. The new connector, called micro-USB, is smaller than the mini-USB connector and allows for even thinner device designs</a:t>
            </a:r>
            <a:endParaRPr lang="en-US"/>
          </a:p>
        </p:txBody>
      </p:sp>
      <p:sp>
        <p:nvSpPr>
          <p:cNvPr id="11" name="TextBox 10">
            <a:extLst>
              <a:ext uri="{FF2B5EF4-FFF2-40B4-BE49-F238E27FC236}">
                <a16:creationId xmlns:a16="http://schemas.microsoft.com/office/drawing/2014/main" id="{1FD161BD-2426-47C2-997D-8E457E4F2CE1}"/>
              </a:ext>
            </a:extLst>
          </p:cNvPr>
          <p:cNvSpPr txBox="1"/>
          <p:nvPr/>
        </p:nvSpPr>
        <p:spPr>
          <a:xfrm>
            <a:off x="6442635" y="1945341"/>
            <a:ext cx="2743200" cy="122341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i="1">
                <a:solidFill>
                  <a:srgbClr val="282828"/>
                </a:solidFill>
                <a:cs typeface="Calibri"/>
              </a:rPr>
              <a:t>Lightning</a:t>
            </a:r>
            <a:r>
              <a:rPr lang="en-US" sz="1050">
                <a:solidFill>
                  <a:srgbClr val="282828"/>
                </a:solidFill>
                <a:cs typeface="Calibri"/>
              </a:rPr>
              <a:t> is a proprietary computer bus and power connector created by Apple Inc. to replace its previous proprietary 30-pin dock connector. It is used to connect Apple mobile devices like iPhones, iPads and iPods to host computers, external monitors, cameras, USB battery chargers, and other peripherals</a:t>
            </a:r>
            <a:endParaRPr lang="en-US"/>
          </a:p>
        </p:txBody>
      </p:sp>
      <p:sp>
        <p:nvSpPr>
          <p:cNvPr id="12" name="TextBox 11">
            <a:extLst>
              <a:ext uri="{FF2B5EF4-FFF2-40B4-BE49-F238E27FC236}">
                <a16:creationId xmlns:a16="http://schemas.microsoft.com/office/drawing/2014/main" id="{4F3797FF-39AF-49D4-BF85-0901C81569EF}"/>
              </a:ext>
            </a:extLst>
          </p:cNvPr>
          <p:cNvSpPr txBox="1"/>
          <p:nvPr/>
        </p:nvSpPr>
        <p:spPr>
          <a:xfrm>
            <a:off x="6442635" y="3207871"/>
            <a:ext cx="2743200" cy="57708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cs typeface="Calibri"/>
              </a:rPr>
              <a:t>An </a:t>
            </a:r>
            <a:r>
              <a:rPr lang="en-US" sz="1050" i="1">
                <a:solidFill>
                  <a:srgbClr val="282828"/>
                </a:solidFill>
                <a:cs typeface="Calibri"/>
              </a:rPr>
              <a:t>infrared port</a:t>
            </a:r>
            <a:r>
              <a:rPr lang="en-US" sz="1050">
                <a:solidFill>
                  <a:srgbClr val="282828"/>
                </a:solidFill>
                <a:cs typeface="Calibri"/>
              </a:rPr>
              <a:t> is a port on a mobile device that enables devices to exchange data without using cables</a:t>
            </a:r>
            <a:endParaRPr lang="en-US"/>
          </a:p>
        </p:txBody>
      </p:sp>
      <p:pic>
        <p:nvPicPr>
          <p:cNvPr id="25" name="Picture 25" descr="A picture containing clipart&#10;&#10;Description generated with very high confidence">
            <a:extLst>
              <a:ext uri="{FF2B5EF4-FFF2-40B4-BE49-F238E27FC236}">
                <a16:creationId xmlns:a16="http://schemas.microsoft.com/office/drawing/2014/main" id="{D69273C6-54D4-46CC-ADB6-45EC158AAB4B}"/>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324510" y="243584"/>
            <a:ext cx="2724150" cy="1743075"/>
          </a:xfrm>
          <a:prstGeom prst="rect">
            <a:avLst/>
          </a:prstGeom>
        </p:spPr>
      </p:pic>
      <p:pic>
        <p:nvPicPr>
          <p:cNvPr id="33" name="Picture 33" descr="A picture containing clipart&#10;&#10;Description generated with high confidence">
            <a:extLst>
              <a:ext uri="{FF2B5EF4-FFF2-40B4-BE49-F238E27FC236}">
                <a16:creationId xmlns:a16="http://schemas.microsoft.com/office/drawing/2014/main" id="{2AE6EEEB-D98F-4380-AF0E-EBFB1BFE61F6}"/>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9307202" y="2205386"/>
            <a:ext cx="2238375" cy="2038350"/>
          </a:xfrm>
          <a:prstGeom prst="rect">
            <a:avLst/>
          </a:prstGeom>
        </p:spPr>
      </p:pic>
    </p:spTree>
    <p:extLst>
      <p:ext uri="{BB962C8B-B14F-4D97-AF65-F5344CB8AC3E}">
        <p14:creationId xmlns:p14="http://schemas.microsoft.com/office/powerpoint/2010/main" val="19857100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170F8-FD6F-4136-89F2-EA083758333B}"/>
              </a:ext>
            </a:extLst>
          </p:cNvPr>
          <p:cNvSpPr>
            <a:spLocks noGrp="1"/>
          </p:cNvSpPr>
          <p:nvPr>
            <p:ph type="title"/>
          </p:nvPr>
        </p:nvSpPr>
        <p:spPr/>
        <p:txBody>
          <a:bodyPr/>
          <a:lstStyle/>
          <a:p>
            <a:r>
              <a:rPr lang="en-US" dirty="0">
                <a:cs typeface="Calibri Light"/>
              </a:rPr>
              <a:t>Troubleshooting Tools: Mobile</a:t>
            </a:r>
            <a:endParaRPr lang="en-US" dirty="0"/>
          </a:p>
        </p:txBody>
      </p:sp>
      <p:sp>
        <p:nvSpPr>
          <p:cNvPr id="3" name="Content Placeholder 2">
            <a:extLst>
              <a:ext uri="{FF2B5EF4-FFF2-40B4-BE49-F238E27FC236}">
                <a16:creationId xmlns:a16="http://schemas.microsoft.com/office/drawing/2014/main" id="{3B74DAC3-DF74-4F7F-93F8-BF10981610A6}"/>
              </a:ext>
            </a:extLst>
          </p:cNvPr>
          <p:cNvSpPr>
            <a:spLocks noGrp="1"/>
          </p:cNvSpPr>
          <p:nvPr>
            <p:ph sz="half" idx="1"/>
          </p:nvPr>
        </p:nvSpPr>
        <p:spPr/>
        <p:txBody>
          <a:bodyPr vert="horz" lIns="91440" tIns="45720" rIns="91440" bIns="45720" rtlCol="0" anchor="t">
            <a:normAutofit fontScale="77500" lnSpcReduction="20000"/>
          </a:bodyPr>
          <a:lstStyle/>
          <a:p>
            <a:pPr marL="514350" indent="-514350">
              <a:buAutoNum type="arabicPeriod"/>
            </a:pPr>
            <a:r>
              <a:rPr lang="en-US" dirty="0">
                <a:cs typeface="Calibri" panose="020F0502020204030204"/>
              </a:rPr>
              <a:t>App Scanner</a:t>
            </a:r>
          </a:p>
          <a:p>
            <a:pPr marL="514350" indent="-514350">
              <a:buAutoNum type="arabicPeriod"/>
            </a:pPr>
            <a:endParaRPr lang="en-US" dirty="0">
              <a:cs typeface="Calibri" panose="020F0502020204030204"/>
            </a:endParaRPr>
          </a:p>
          <a:p>
            <a:pPr marL="514350" indent="-514350">
              <a:buAutoNum type="arabicPeriod"/>
            </a:pPr>
            <a:endParaRPr lang="en-US" dirty="0">
              <a:cs typeface="Calibri" panose="020F0502020204030204"/>
            </a:endParaRPr>
          </a:p>
          <a:p>
            <a:pPr marL="514350" indent="-514350">
              <a:buAutoNum type="arabicPeriod"/>
            </a:pPr>
            <a:endParaRPr lang="en-US" dirty="0">
              <a:cs typeface="Calibri" panose="020F0502020204030204"/>
            </a:endParaRPr>
          </a:p>
          <a:p>
            <a:pPr marL="514350" indent="-514350">
              <a:buAutoNum type="arabicPeriod"/>
            </a:pPr>
            <a:r>
              <a:rPr lang="en-US" dirty="0">
                <a:cs typeface="Calibri" panose="020F0502020204030204"/>
              </a:rPr>
              <a:t>Wi-Fi Analyzer</a:t>
            </a:r>
          </a:p>
          <a:p>
            <a:pPr marL="514350" indent="-514350">
              <a:buAutoNum type="arabicPeriod"/>
            </a:pPr>
            <a:endParaRPr lang="en-US" dirty="0">
              <a:cs typeface="Calibri" panose="020F0502020204030204"/>
            </a:endParaRPr>
          </a:p>
          <a:p>
            <a:pPr marL="514350" indent="-514350">
              <a:buAutoNum type="arabicPeriod"/>
            </a:pPr>
            <a:endParaRPr lang="en-US" dirty="0">
              <a:cs typeface="Calibri" panose="020F0502020204030204"/>
            </a:endParaRPr>
          </a:p>
          <a:p>
            <a:pPr marL="514350" indent="-514350">
              <a:buAutoNum type="arabicPeriod"/>
            </a:pPr>
            <a:endParaRPr lang="en-US" dirty="0">
              <a:cs typeface="Calibri" panose="020F0502020204030204"/>
            </a:endParaRPr>
          </a:p>
          <a:p>
            <a:pPr marL="514350" indent="-514350">
              <a:buAutoNum type="arabicPeriod"/>
            </a:pPr>
            <a:r>
              <a:rPr lang="en-US" dirty="0">
                <a:cs typeface="Calibri" panose="020F0502020204030204"/>
              </a:rPr>
              <a:t>Cell Tower Analyzer</a:t>
            </a:r>
          </a:p>
        </p:txBody>
      </p:sp>
      <p:sp>
        <p:nvSpPr>
          <p:cNvPr id="4" name="Content Placeholder 3">
            <a:extLst>
              <a:ext uri="{FF2B5EF4-FFF2-40B4-BE49-F238E27FC236}">
                <a16:creationId xmlns:a16="http://schemas.microsoft.com/office/drawing/2014/main" id="{BC3BCC68-1305-49A1-BC35-0A07389D38A3}"/>
              </a:ext>
            </a:extLst>
          </p:cNvPr>
          <p:cNvSpPr>
            <a:spLocks noGrp="1"/>
          </p:cNvSpPr>
          <p:nvPr>
            <p:ph sz="half" idx="2"/>
          </p:nvPr>
        </p:nvSpPr>
        <p:spPr/>
        <p:txBody>
          <a:bodyPr vert="horz" lIns="91440" tIns="45720" rIns="91440" bIns="45720" rtlCol="0" anchor="t">
            <a:normAutofit fontScale="77500" lnSpcReduction="20000"/>
          </a:bodyPr>
          <a:lstStyle/>
          <a:p>
            <a:pPr marL="514350" indent="-514350">
              <a:buAutoNum type="arabicPeriod"/>
            </a:pPr>
            <a:r>
              <a:rPr lang="en-US" sz="1600" b="1" dirty="0">
                <a:cs typeface="Calibri" panose="020F0502020204030204"/>
              </a:rPr>
              <a:t>An app scanner is a tool that can be used to identify problems with installed apps.</a:t>
            </a:r>
            <a:r>
              <a:rPr lang="en-US" dirty="0">
                <a:cs typeface="Calibri" panose="020F0502020204030204"/>
              </a:rPr>
              <a:t> </a:t>
            </a:r>
            <a:endParaRPr lang="en-US"/>
          </a:p>
          <a:p>
            <a:r>
              <a:rPr lang="en-US" sz="1400" dirty="0">
                <a:cs typeface="Calibri" panose="020F0502020204030204"/>
              </a:rPr>
              <a:t>When installed, the app scans all installed apps on the mobile device and uses a definitions list to identify any issues.</a:t>
            </a:r>
          </a:p>
          <a:p>
            <a:r>
              <a:rPr lang="en-US" sz="1400" dirty="0">
                <a:cs typeface="Calibri" panose="020F0502020204030204"/>
              </a:rPr>
              <a:t>App scanners can be configured to automatically scan the mobile device on a specified schedule</a:t>
            </a:r>
          </a:p>
          <a:p>
            <a:pPr marL="0" indent="0">
              <a:buNone/>
            </a:pPr>
            <a:r>
              <a:rPr lang="en-US" sz="1600" dirty="0">
                <a:cs typeface="Calibri" panose="020F0502020204030204"/>
              </a:rPr>
              <a:t>2</a:t>
            </a:r>
            <a:r>
              <a:rPr lang="en-US" dirty="0">
                <a:cs typeface="Calibri" panose="020F0502020204030204"/>
              </a:rPr>
              <a:t>.    </a:t>
            </a:r>
            <a:r>
              <a:rPr lang="en-US" sz="1800" dirty="0">
                <a:cs typeface="Calibri" panose="020F0502020204030204"/>
              </a:rPr>
              <a:t>Wi-Fi analyzers are special apps that can be used to troubleshoot Wi-Fi connectivity issues. Most Wi-Fi analyzer apps provide the following functionality:</a:t>
            </a:r>
          </a:p>
          <a:p>
            <a:pPr>
              <a:buFont typeface="Arial"/>
              <a:buChar char="•"/>
            </a:pPr>
            <a:r>
              <a:rPr lang="en-US" sz="1400" dirty="0">
                <a:cs typeface="Calibri" panose="020F0502020204030204"/>
              </a:rPr>
              <a:t>Identify the number of APs that are broadcasting</a:t>
            </a:r>
          </a:p>
          <a:p>
            <a:pPr>
              <a:buFont typeface="Arial"/>
              <a:buChar char="•"/>
            </a:pPr>
            <a:r>
              <a:rPr lang="en-US" sz="1400" dirty="0">
                <a:cs typeface="Calibri" panose="020F0502020204030204"/>
              </a:rPr>
              <a:t>Display the signal strength and channel of each wireless network</a:t>
            </a:r>
          </a:p>
          <a:p>
            <a:pPr marL="457200" indent="-457200"/>
            <a:r>
              <a:rPr lang="en-US" sz="1400" dirty="0">
                <a:cs typeface="Calibri" panose="020F0502020204030204"/>
              </a:rPr>
              <a:t>Obtain wireless network information</a:t>
            </a:r>
          </a:p>
          <a:p>
            <a:pPr marL="0" indent="0">
              <a:buNone/>
            </a:pPr>
            <a:endParaRPr lang="en-US" sz="1400" dirty="0">
              <a:cs typeface="Calibri" panose="020F0502020204030204"/>
            </a:endParaRPr>
          </a:p>
          <a:p>
            <a:pPr marL="0" indent="0">
              <a:buNone/>
            </a:pPr>
            <a:r>
              <a:rPr lang="en-US" sz="1400" dirty="0">
                <a:cs typeface="Calibri" panose="020F0502020204030204"/>
              </a:rPr>
              <a:t>3.       </a:t>
            </a:r>
            <a:r>
              <a:rPr lang="en-US" sz="1600" b="1" dirty="0">
                <a:cs typeface="Calibri" panose="020F0502020204030204"/>
              </a:rPr>
              <a:t>A cell tower analyzer can be used to troubleshoot cellular network connectivity by displaying the following information: </a:t>
            </a:r>
            <a:r>
              <a:rPr lang="en-US" sz="1600" dirty="0">
                <a:cs typeface="Calibri" panose="020F0502020204030204"/>
              </a:rPr>
              <a:t> </a:t>
            </a:r>
            <a:r>
              <a:rPr lang="en-US" sz="1400" dirty="0">
                <a:cs typeface="Calibri" panose="020F0502020204030204"/>
              </a:rPr>
              <a:t> </a:t>
            </a:r>
          </a:p>
          <a:p>
            <a:pPr>
              <a:buFont typeface="Arial"/>
              <a:buChar char="•"/>
            </a:pPr>
            <a:r>
              <a:rPr lang="en-US" sz="1400" dirty="0">
                <a:cs typeface="Calibri" panose="020F0502020204030204"/>
              </a:rPr>
              <a:t>Signal strength/interference</a:t>
            </a:r>
            <a:endParaRPr lang="en-US" dirty="0"/>
          </a:p>
          <a:p>
            <a:pPr>
              <a:buFont typeface="Arial"/>
              <a:buChar char="•"/>
            </a:pPr>
            <a:r>
              <a:rPr lang="en-US" sz="1400" dirty="0">
                <a:cs typeface="Calibri" panose="020F0502020204030204"/>
              </a:rPr>
              <a:t>Number of cell towers in the area</a:t>
            </a:r>
            <a:endParaRPr lang="en-US" dirty="0"/>
          </a:p>
          <a:p>
            <a:pPr>
              <a:buFont typeface="Arial"/>
              <a:buChar char="•"/>
            </a:pPr>
            <a:r>
              <a:rPr lang="en-US" sz="1400" dirty="0">
                <a:cs typeface="Calibri" panose="020F0502020204030204"/>
              </a:rPr>
              <a:t>The location of each cell tower</a:t>
            </a:r>
            <a:endParaRPr lang="en-US" dirty="0"/>
          </a:p>
          <a:p>
            <a:pPr marL="0" indent="0">
              <a:buNone/>
            </a:pPr>
            <a:r>
              <a:rPr lang="en-US" sz="1400" dirty="0">
                <a:cs typeface="Calibri" panose="020F0502020204030204"/>
              </a:rPr>
              <a:t>Mobile network information</a:t>
            </a:r>
            <a:endParaRPr lang="en-US" dirty="0"/>
          </a:p>
        </p:txBody>
      </p:sp>
    </p:spTree>
    <p:extLst>
      <p:ext uri="{BB962C8B-B14F-4D97-AF65-F5344CB8AC3E}">
        <p14:creationId xmlns:p14="http://schemas.microsoft.com/office/powerpoint/2010/main" val="21143319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5BF20-291F-4319-AD3A-ED7DCACA35EE}"/>
              </a:ext>
            </a:extLst>
          </p:cNvPr>
          <p:cNvSpPr>
            <a:spLocks noGrp="1"/>
          </p:cNvSpPr>
          <p:nvPr>
            <p:ph type="title"/>
          </p:nvPr>
        </p:nvSpPr>
        <p:spPr>
          <a:xfrm>
            <a:off x="838200" y="365125"/>
            <a:ext cx="10515600" cy="600916"/>
          </a:xfrm>
        </p:spPr>
        <p:txBody>
          <a:bodyPr>
            <a:normAutofit fontScale="90000"/>
          </a:bodyPr>
          <a:lstStyle/>
          <a:p>
            <a:pPr algn="ctr"/>
            <a:r>
              <a:rPr lang="en-US" dirty="0">
                <a:cs typeface="Calibri Light"/>
              </a:rPr>
              <a:t>Common Mobile Problems</a:t>
            </a:r>
          </a:p>
        </p:txBody>
      </p:sp>
      <p:sp>
        <p:nvSpPr>
          <p:cNvPr id="3" name="TextBox 2">
            <a:extLst>
              <a:ext uri="{FF2B5EF4-FFF2-40B4-BE49-F238E27FC236}">
                <a16:creationId xmlns:a16="http://schemas.microsoft.com/office/drawing/2014/main" id="{BD3C0AD3-61D5-4CA6-8F25-AEC5E4E15267}"/>
              </a:ext>
            </a:extLst>
          </p:cNvPr>
          <p:cNvSpPr txBox="1"/>
          <p:nvPr/>
        </p:nvSpPr>
        <p:spPr>
          <a:xfrm>
            <a:off x="705224" y="959224"/>
            <a:ext cx="2743200" cy="170816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solidFill>
                  <a:srgbClr val="282828"/>
                </a:solidFill>
                <a:cs typeface="Calibri"/>
              </a:rPr>
              <a:t>Display Issue - A mobile device's display can stop working for a several reasons:</a:t>
            </a:r>
          </a:p>
          <a:p>
            <a:pPr marL="285750" indent="-285750">
              <a:buFont typeface="Arial"/>
              <a:buChar char="•"/>
            </a:pPr>
            <a:r>
              <a:rPr lang="en-US" sz="1050" dirty="0">
                <a:solidFill>
                  <a:srgbClr val="000000"/>
                </a:solidFill>
                <a:cs typeface="Calibri"/>
              </a:rPr>
              <a:t>Make sure the device is fully charged and powered on. It is possible that the device is powered off or the battery is drained.</a:t>
            </a:r>
            <a:endParaRPr lang="en-US" dirty="0"/>
          </a:p>
          <a:p>
            <a:pPr marL="171450" indent="-171450">
              <a:buFont typeface="Arial"/>
              <a:buChar char="•"/>
            </a:pPr>
            <a:r>
              <a:rPr lang="en-US" sz="1050" dirty="0">
                <a:solidFill>
                  <a:srgbClr val="000000"/>
                </a:solidFill>
                <a:cs typeface="Calibri"/>
              </a:rPr>
              <a:t>Check the device's brightness level. If the brightness level is too low, it may appear as though the display is off. Look at the screen in a dark room to make sure this isn't the case</a:t>
            </a:r>
            <a:endParaRPr lang="en-US" dirty="0">
              <a:cs typeface="Calibri" panose="020F0502020204030204"/>
            </a:endParaRPr>
          </a:p>
        </p:txBody>
      </p:sp>
      <p:sp>
        <p:nvSpPr>
          <p:cNvPr id="4" name="TextBox 3">
            <a:extLst>
              <a:ext uri="{FF2B5EF4-FFF2-40B4-BE49-F238E27FC236}">
                <a16:creationId xmlns:a16="http://schemas.microsoft.com/office/drawing/2014/main" id="{7D1464E0-92E8-48D1-B640-4D6EB2F30E00}"/>
              </a:ext>
            </a:extLst>
          </p:cNvPr>
          <p:cNvSpPr txBox="1"/>
          <p:nvPr/>
        </p:nvSpPr>
        <p:spPr>
          <a:xfrm>
            <a:off x="3730812" y="959224"/>
            <a:ext cx="2743200" cy="235449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solidFill>
                  <a:srgbClr val="282828"/>
                </a:solidFill>
                <a:cs typeface="Calibri"/>
              </a:rPr>
              <a:t>Mobile devices use capacitive touchscreens, which require a conductive material touching the screen to work:</a:t>
            </a:r>
            <a:endParaRPr lang="en-US" dirty="0">
              <a:solidFill>
                <a:srgbClr val="000000"/>
              </a:solidFill>
              <a:cs typeface="Calibri"/>
            </a:endParaRPr>
          </a:p>
          <a:p>
            <a:pPr marL="285750" indent="-285750">
              <a:buFont typeface="Arial"/>
              <a:buChar char="•"/>
            </a:pPr>
            <a:r>
              <a:rPr lang="en-US" sz="1050" dirty="0">
                <a:cs typeface="Calibri"/>
              </a:rPr>
              <a:t>Look for liquid on the screen. Because water is conductive, any type of moisture on the screen will result in erratic touchscreen behavior.</a:t>
            </a:r>
            <a:endParaRPr lang="en-US" dirty="0"/>
          </a:p>
          <a:p>
            <a:pPr marL="285750" indent="-285750">
              <a:buFont typeface="Arial"/>
              <a:buChar char="•"/>
            </a:pPr>
            <a:r>
              <a:rPr lang="en-US" sz="1050" dirty="0">
                <a:cs typeface="Calibri"/>
              </a:rPr>
              <a:t>Check for cracks or physical damage. A cracked screen can disrupt the current flow across the screen and cause specific sections of the touchscreen to fail.</a:t>
            </a:r>
            <a:endParaRPr lang="en-US" dirty="0"/>
          </a:p>
          <a:p>
            <a:r>
              <a:rPr lang="en-US" sz="1050" dirty="0">
                <a:cs typeface="Calibri"/>
              </a:rPr>
              <a:t>Make sure the screen is calibrated. If the touchscreen is inaccurate, try calibrating it using the device's built-in calibration app</a:t>
            </a:r>
            <a:endParaRPr lang="en-US" dirty="0"/>
          </a:p>
        </p:txBody>
      </p:sp>
      <p:sp>
        <p:nvSpPr>
          <p:cNvPr id="5" name="TextBox 4">
            <a:extLst>
              <a:ext uri="{FF2B5EF4-FFF2-40B4-BE49-F238E27FC236}">
                <a16:creationId xmlns:a16="http://schemas.microsoft.com/office/drawing/2014/main" id="{4704DC49-00CA-4ED0-93A6-693178B2CED9}"/>
              </a:ext>
            </a:extLst>
          </p:cNvPr>
          <p:cNvSpPr txBox="1"/>
          <p:nvPr/>
        </p:nvSpPr>
        <p:spPr>
          <a:xfrm>
            <a:off x="6666753" y="959224"/>
            <a:ext cx="2743200" cy="15465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solidFill>
                  <a:srgbClr val="282828"/>
                </a:solidFill>
                <a:cs typeface="Calibri"/>
              </a:rPr>
              <a:t>Mobile devices are vulnerable to many of the same attacks that target desktop systems. One such attack is unauthorized access:</a:t>
            </a:r>
          </a:p>
          <a:p>
            <a:pPr marL="171450" indent="-171450">
              <a:buFont typeface="Arial"/>
              <a:buChar char="•"/>
            </a:pPr>
            <a:r>
              <a:rPr lang="en-US" sz="1050" dirty="0">
                <a:solidFill>
                  <a:srgbClr val="000000"/>
                </a:solidFill>
                <a:cs typeface="Calibri"/>
              </a:rPr>
              <a:t>Unauthorized account access occurs when an attacker obtains the login credentials for a cloud backup service or the device itself</a:t>
            </a:r>
          </a:p>
          <a:p>
            <a:pPr marL="171450" indent="-171450">
              <a:buFont typeface="Arial"/>
              <a:buChar char="•"/>
            </a:pPr>
            <a:r>
              <a:rPr lang="en-US" sz="1050" dirty="0">
                <a:cs typeface="Calibri"/>
              </a:rPr>
              <a:t>Unauthorized root access is typically the result of a virus or malicious program installed on the mobile device</a:t>
            </a:r>
            <a:endParaRPr lang="en-US" dirty="0">
              <a:cs typeface="Calibri" panose="020F0502020204030204"/>
            </a:endParaRPr>
          </a:p>
        </p:txBody>
      </p:sp>
      <p:sp>
        <p:nvSpPr>
          <p:cNvPr id="6" name="TextBox 5">
            <a:extLst>
              <a:ext uri="{FF2B5EF4-FFF2-40B4-BE49-F238E27FC236}">
                <a16:creationId xmlns:a16="http://schemas.microsoft.com/office/drawing/2014/main" id="{3E0BB1A1-F08D-4504-96D8-C7165C719D5E}"/>
              </a:ext>
            </a:extLst>
          </p:cNvPr>
          <p:cNvSpPr txBox="1"/>
          <p:nvPr/>
        </p:nvSpPr>
        <p:spPr>
          <a:xfrm>
            <a:off x="705223" y="2968811"/>
            <a:ext cx="2743200" cy="380873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solidFill>
                  <a:srgbClr val="282828"/>
                </a:solidFill>
                <a:cs typeface="Calibri"/>
              </a:rPr>
              <a:t>Most connectivity issues are a result of a weak signal or some sort of interference.</a:t>
            </a:r>
          </a:p>
          <a:p>
            <a:pPr marL="285750" indent="-285750">
              <a:buFont typeface="Arial"/>
              <a:buChar char="•"/>
            </a:pPr>
            <a:r>
              <a:rPr lang="en-US" sz="1050" dirty="0">
                <a:solidFill>
                  <a:srgbClr val="000000"/>
                </a:solidFill>
                <a:cs typeface="Calibri"/>
              </a:rPr>
              <a:t>If the device is having problems connecting to a wireless network:</a:t>
            </a:r>
            <a:endParaRPr lang="en-US" dirty="0"/>
          </a:p>
          <a:p>
            <a:pPr marL="742950" lvl="1" indent="-285750">
              <a:buFont typeface="Arial"/>
              <a:buChar char="•"/>
            </a:pPr>
            <a:r>
              <a:rPr lang="en-US" sz="1050" dirty="0">
                <a:solidFill>
                  <a:srgbClr val="000000"/>
                </a:solidFill>
                <a:cs typeface="Calibri"/>
              </a:rPr>
              <a:t>Make sure the wireless adapter is turned on.</a:t>
            </a:r>
            <a:endParaRPr lang="en-US" dirty="0"/>
          </a:p>
          <a:p>
            <a:pPr marL="742950" lvl="1" indent="-285750">
              <a:buFont typeface="Arial"/>
              <a:buChar char="•"/>
            </a:pPr>
            <a:r>
              <a:rPr lang="en-US" sz="1050" dirty="0">
                <a:solidFill>
                  <a:srgbClr val="000000"/>
                </a:solidFill>
                <a:cs typeface="Calibri"/>
              </a:rPr>
              <a:t>Verify that the wireless configuration settings are correct.</a:t>
            </a:r>
            <a:endParaRPr lang="en-US" dirty="0"/>
          </a:p>
          <a:p>
            <a:pPr marL="742950" lvl="1" indent="-285750">
              <a:buFont typeface="Arial"/>
              <a:buChar char="•"/>
            </a:pPr>
            <a:r>
              <a:rPr lang="en-US" sz="1050" dirty="0">
                <a:solidFill>
                  <a:srgbClr val="000000"/>
                </a:solidFill>
                <a:cs typeface="Calibri"/>
              </a:rPr>
              <a:t>Use a Wi-Fi analyzer to identify the network's signal strength as well as interference sources (e.g., other network signals).</a:t>
            </a:r>
            <a:endParaRPr lang="en-US" dirty="0"/>
          </a:p>
          <a:p>
            <a:pPr marL="742950" lvl="1" indent="-285750">
              <a:buFont typeface="Arial"/>
              <a:buChar char="•"/>
            </a:pPr>
            <a:r>
              <a:rPr lang="en-US" sz="1050" dirty="0">
                <a:solidFill>
                  <a:srgbClr val="000000"/>
                </a:solidFill>
                <a:cs typeface="Calibri"/>
              </a:rPr>
              <a:t>Verify that you are not over your data limit and being denied data access.</a:t>
            </a:r>
            <a:endParaRPr lang="en-US" dirty="0"/>
          </a:p>
          <a:p>
            <a:pPr marL="285750" indent="-285750">
              <a:buFont typeface="Arial"/>
              <a:buChar char="•"/>
            </a:pPr>
            <a:r>
              <a:rPr lang="en-US" sz="1050" dirty="0">
                <a:solidFill>
                  <a:srgbClr val="000000"/>
                </a:solidFill>
                <a:cs typeface="Calibri"/>
              </a:rPr>
              <a:t>If the device is having problems with cellular service:</a:t>
            </a:r>
            <a:endParaRPr lang="en-US" dirty="0"/>
          </a:p>
          <a:p>
            <a:pPr marL="742950" lvl="1" indent="-285750">
              <a:buFont typeface="Arial"/>
              <a:buChar char="•"/>
            </a:pPr>
            <a:r>
              <a:rPr lang="en-US" sz="1050" dirty="0">
                <a:solidFill>
                  <a:srgbClr val="000000"/>
                </a:solidFill>
                <a:cs typeface="Calibri"/>
              </a:rPr>
              <a:t>Make sure the mobile device has a SIM card installed.</a:t>
            </a:r>
            <a:endParaRPr lang="en-US" dirty="0"/>
          </a:p>
          <a:p>
            <a:r>
              <a:rPr lang="en-US" sz="1050" dirty="0">
                <a:solidFill>
                  <a:srgbClr val="000000"/>
                </a:solidFill>
                <a:cs typeface="Calibri"/>
              </a:rPr>
              <a:t>Use a cell tower analyzer to identify network coverage, signal strength, and network type (i.e., 1x, 3G, 4G)</a:t>
            </a:r>
            <a:endParaRPr lang="en-US" dirty="0"/>
          </a:p>
        </p:txBody>
      </p:sp>
      <p:sp>
        <p:nvSpPr>
          <p:cNvPr id="7" name="TextBox 6">
            <a:extLst>
              <a:ext uri="{FF2B5EF4-FFF2-40B4-BE49-F238E27FC236}">
                <a16:creationId xmlns:a16="http://schemas.microsoft.com/office/drawing/2014/main" id="{044AA652-D91D-42B8-BDC4-EFF2A349F4C0}"/>
              </a:ext>
            </a:extLst>
          </p:cNvPr>
          <p:cNvSpPr txBox="1"/>
          <p:nvPr/>
        </p:nvSpPr>
        <p:spPr>
          <a:xfrm>
            <a:off x="6666753" y="2565400"/>
            <a:ext cx="2743200" cy="429348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solidFill>
                  <a:srgbClr val="282828"/>
                </a:solidFill>
                <a:cs typeface="Calibri"/>
              </a:rPr>
              <a:t>If the device seems to be running slow, there are a couple things you can look at in order to identify the problem.</a:t>
            </a:r>
          </a:p>
          <a:p>
            <a:pPr marL="285750" indent="-285750">
              <a:buFont typeface="Arial"/>
              <a:buChar char="•"/>
            </a:pPr>
            <a:r>
              <a:rPr lang="en-US" sz="1050" dirty="0">
                <a:solidFill>
                  <a:srgbClr val="000000"/>
                </a:solidFill>
                <a:cs typeface="Calibri"/>
              </a:rPr>
              <a:t>Identify system resources and usage. Many mobile devices have a system monitor that can be used to identify which apps are using system resources (i.e., memory, processor, etc.).</a:t>
            </a:r>
            <a:endParaRPr lang="en-US" dirty="0"/>
          </a:p>
          <a:p>
            <a:pPr marL="285750" indent="-285750">
              <a:buFont typeface="Arial"/>
              <a:buChar char="•"/>
            </a:pPr>
            <a:r>
              <a:rPr lang="en-US" sz="1050" dirty="0">
                <a:solidFill>
                  <a:srgbClr val="000000"/>
                </a:solidFill>
                <a:cs typeface="Calibri"/>
              </a:rPr>
              <a:t>Make sure the app being used is compatible with the mobile device. Older mobile devices have slower processors and might not be able to run all the latest mobile apps available to it.</a:t>
            </a:r>
            <a:endParaRPr lang="en-US" dirty="0"/>
          </a:p>
          <a:p>
            <a:pPr marL="285750" indent="-285750">
              <a:buFont typeface="Arial"/>
              <a:buChar char="•"/>
            </a:pPr>
            <a:r>
              <a:rPr lang="en-US" sz="1050" dirty="0">
                <a:solidFill>
                  <a:srgbClr val="000000"/>
                </a:solidFill>
                <a:cs typeface="Calibri"/>
              </a:rPr>
              <a:t>Check the amount of free storage on the mobile device. If a mobile device's storage is more than 80% full, performance can be reduced considerably.</a:t>
            </a:r>
            <a:endParaRPr lang="en-US" dirty="0"/>
          </a:p>
          <a:p>
            <a:r>
              <a:rPr lang="en-US" sz="1050" dirty="0">
                <a:solidFill>
                  <a:srgbClr val="000000"/>
                </a:solidFill>
                <a:cs typeface="Calibri"/>
              </a:rPr>
              <a:t>If the cell phone overheats, turn it off and place it in a cool place out of direct sunlight. It is possible for overheating to damage hardware, but generally, cooling down will correct issues. Avoid overheating by keeping the phone out of direct sunlight and extremely hot places, such as a car parked in direct sunlight</a:t>
            </a:r>
            <a:endParaRPr lang="en-US" dirty="0"/>
          </a:p>
        </p:txBody>
      </p:sp>
      <p:pic>
        <p:nvPicPr>
          <p:cNvPr id="8" name="Picture 8">
            <a:extLst>
              <a:ext uri="{FF2B5EF4-FFF2-40B4-BE49-F238E27FC236}">
                <a16:creationId xmlns:a16="http://schemas.microsoft.com/office/drawing/2014/main" id="{14D1DC36-F80C-4AE7-9F49-3EF569883544}"/>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417205" y="1964473"/>
            <a:ext cx="2743200" cy="2743200"/>
          </a:xfrm>
          <a:prstGeom prst="rect">
            <a:avLst/>
          </a:prstGeom>
        </p:spPr>
      </p:pic>
    </p:spTree>
    <p:extLst>
      <p:ext uri="{BB962C8B-B14F-4D97-AF65-F5344CB8AC3E}">
        <p14:creationId xmlns:p14="http://schemas.microsoft.com/office/powerpoint/2010/main" val="2364518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76AD3242-5C48-497B-9681-DEF0792C9108}"/>
              </a:ext>
            </a:extLst>
          </p:cNvPr>
          <p:cNvGraphicFramePr>
            <a:graphicFrameLocks noGrp="1"/>
          </p:cNvGraphicFramePr>
          <p:nvPr>
            <p:extLst>
              <p:ext uri="{D42A27DB-BD31-4B8C-83A1-F6EECF244321}">
                <p14:modId xmlns:p14="http://schemas.microsoft.com/office/powerpoint/2010/main" val="1622665888"/>
              </p:ext>
            </p:extLst>
          </p:nvPr>
        </p:nvGraphicFramePr>
        <p:xfrm>
          <a:off x="2011680" y="722376"/>
          <a:ext cx="8168640" cy="3261360"/>
        </p:xfrm>
        <a:graphic>
          <a:graphicData uri="http://schemas.openxmlformats.org/drawingml/2006/table">
            <a:tbl>
              <a:tblPr firstRow="1" bandRow="1">
                <a:tableStyleId>{5C22544A-7EE6-4342-B048-85BDC9FD1C3A}</a:tableStyleId>
              </a:tblPr>
              <a:tblGrid>
                <a:gridCol w="1361440">
                  <a:extLst>
                    <a:ext uri="{9D8B030D-6E8A-4147-A177-3AD203B41FA5}">
                      <a16:colId xmlns:a16="http://schemas.microsoft.com/office/drawing/2014/main" val="2582909911"/>
                    </a:ext>
                  </a:extLst>
                </a:gridCol>
                <a:gridCol w="1361440">
                  <a:extLst>
                    <a:ext uri="{9D8B030D-6E8A-4147-A177-3AD203B41FA5}">
                      <a16:colId xmlns:a16="http://schemas.microsoft.com/office/drawing/2014/main" val="1954650389"/>
                    </a:ext>
                  </a:extLst>
                </a:gridCol>
                <a:gridCol w="1361440">
                  <a:extLst>
                    <a:ext uri="{9D8B030D-6E8A-4147-A177-3AD203B41FA5}">
                      <a16:colId xmlns:a16="http://schemas.microsoft.com/office/drawing/2014/main" val="1195585011"/>
                    </a:ext>
                  </a:extLst>
                </a:gridCol>
                <a:gridCol w="1361440">
                  <a:extLst>
                    <a:ext uri="{9D8B030D-6E8A-4147-A177-3AD203B41FA5}">
                      <a16:colId xmlns:a16="http://schemas.microsoft.com/office/drawing/2014/main" val="3522946748"/>
                    </a:ext>
                  </a:extLst>
                </a:gridCol>
                <a:gridCol w="1361440">
                  <a:extLst>
                    <a:ext uri="{9D8B030D-6E8A-4147-A177-3AD203B41FA5}">
                      <a16:colId xmlns:a16="http://schemas.microsoft.com/office/drawing/2014/main" val="3252069903"/>
                    </a:ext>
                  </a:extLst>
                </a:gridCol>
                <a:gridCol w="1361440">
                  <a:extLst>
                    <a:ext uri="{9D8B030D-6E8A-4147-A177-3AD203B41FA5}">
                      <a16:colId xmlns:a16="http://schemas.microsoft.com/office/drawing/2014/main" val="2536221550"/>
                    </a:ext>
                  </a:extLst>
                </a:gridCol>
              </a:tblGrid>
              <a:tr h="370840">
                <a:tc>
                  <a:txBody>
                    <a:bodyPr/>
                    <a:lstStyle/>
                    <a:p>
                      <a:pPr algn="ctr"/>
                      <a:r>
                        <a:rPr lang="en-US" sz="1400"/>
                        <a:t>Specification</a:t>
                      </a:r>
                      <a:endParaRPr lang="en-US"/>
                    </a:p>
                  </a:txBody>
                  <a:tcPr/>
                </a:tc>
                <a:tc>
                  <a:txBody>
                    <a:bodyPr/>
                    <a:lstStyle/>
                    <a:p>
                      <a:pPr algn="ctr"/>
                      <a:endParaRPr lang="en-US"/>
                    </a:p>
                  </a:txBody>
                  <a:tcPr/>
                </a:tc>
                <a:tc>
                  <a:txBody>
                    <a:bodyPr/>
                    <a:lstStyle/>
                    <a:p>
                      <a:pPr algn="ctr"/>
                      <a:endParaRPr lang="en-US"/>
                    </a:p>
                  </a:txBody>
                  <a:tcPr/>
                </a:tc>
                <a:tc>
                  <a:txBody>
                    <a:bodyPr/>
                    <a:lstStyle/>
                    <a:p>
                      <a:pPr algn="ctr"/>
                      <a:r>
                        <a:rPr lang="en-US" sz="1400"/>
                        <a:t>Standards</a:t>
                      </a:r>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2382009790"/>
                  </a:ext>
                </a:extLst>
              </a:tr>
              <a:tr h="370840">
                <a:tc>
                  <a:txBody>
                    <a:bodyPr/>
                    <a:lstStyle/>
                    <a:p>
                      <a:pPr algn="ctr"/>
                      <a:endParaRPr lang="en-US" sz="1400" dirty="0"/>
                    </a:p>
                  </a:txBody>
                  <a:tcPr/>
                </a:tc>
                <a:tc>
                  <a:txBody>
                    <a:bodyPr/>
                    <a:lstStyle/>
                    <a:p>
                      <a:pPr algn="ctr"/>
                      <a:r>
                        <a:rPr lang="en-US" sz="1400"/>
                        <a:t>802.11a</a:t>
                      </a:r>
                      <a:endParaRPr lang="en-US" sz="1400" dirty="0"/>
                    </a:p>
                  </a:txBody>
                  <a:tcPr/>
                </a:tc>
                <a:tc>
                  <a:txBody>
                    <a:bodyPr/>
                    <a:lstStyle/>
                    <a:p>
                      <a:pPr algn="ctr"/>
                      <a:r>
                        <a:rPr lang="en-US" sz="1400"/>
                        <a:t>802.11b</a:t>
                      </a:r>
                      <a:endParaRPr lang="en-US" sz="1400" dirty="0"/>
                    </a:p>
                  </a:txBody>
                  <a:tcPr/>
                </a:tc>
                <a:tc>
                  <a:txBody>
                    <a:bodyPr/>
                    <a:lstStyle/>
                    <a:p>
                      <a:pPr algn="ctr"/>
                      <a:r>
                        <a:rPr lang="en-US" sz="1400"/>
                        <a:t>802.11g</a:t>
                      </a:r>
                      <a:endParaRPr lang="en-US" sz="1400" dirty="0"/>
                    </a:p>
                  </a:txBody>
                  <a:tcPr/>
                </a:tc>
                <a:tc>
                  <a:txBody>
                    <a:bodyPr/>
                    <a:lstStyle/>
                    <a:p>
                      <a:pPr algn="ctr"/>
                      <a:r>
                        <a:rPr lang="en-US" sz="1400"/>
                        <a:t>802.11n</a:t>
                      </a:r>
                      <a:endParaRPr lang="en-US" sz="1400" dirty="0"/>
                    </a:p>
                  </a:txBody>
                  <a:tcPr/>
                </a:tc>
                <a:tc>
                  <a:txBody>
                    <a:bodyPr/>
                    <a:lstStyle/>
                    <a:p>
                      <a:pPr algn="ctr"/>
                      <a:r>
                        <a:rPr lang="en-US" sz="1400"/>
                        <a:t>802.11ac</a:t>
                      </a:r>
                      <a:endParaRPr lang="en-US" sz="1400" dirty="0"/>
                    </a:p>
                  </a:txBody>
                  <a:tcPr/>
                </a:tc>
                <a:extLst>
                  <a:ext uri="{0D108BD9-81ED-4DB2-BD59-A6C34878D82A}">
                    <a16:rowId xmlns:a16="http://schemas.microsoft.com/office/drawing/2014/main" val="262265959"/>
                  </a:ext>
                </a:extLst>
              </a:tr>
              <a:tr h="370840">
                <a:tc>
                  <a:txBody>
                    <a:bodyPr/>
                    <a:lstStyle/>
                    <a:p>
                      <a:pPr lvl="0" algn="ctr">
                        <a:buNone/>
                      </a:pPr>
                      <a:r>
                        <a:rPr lang="en-US" sz="1400" b="0" i="0" u="none" strike="noStrike" noProof="0">
                          <a:solidFill>
                            <a:srgbClr val="000000"/>
                          </a:solidFill>
                          <a:latin typeface="Calibri"/>
                        </a:rPr>
                        <a:t>Frequency</a:t>
                      </a:r>
                      <a:endParaRPr lang="en-US"/>
                    </a:p>
                  </a:txBody>
                  <a:tcPr/>
                </a:tc>
                <a:tc>
                  <a:txBody>
                    <a:bodyPr/>
                    <a:lstStyle/>
                    <a:p>
                      <a:pPr algn="ctr"/>
                      <a:r>
                        <a:rPr lang="en-US" sz="1400"/>
                        <a:t>5Ghz</a:t>
                      </a:r>
                      <a:endParaRPr lang="en-US" sz="1400" dirty="0"/>
                    </a:p>
                  </a:txBody>
                  <a:tcPr/>
                </a:tc>
                <a:tc>
                  <a:txBody>
                    <a:bodyPr/>
                    <a:lstStyle/>
                    <a:p>
                      <a:pPr algn="ctr"/>
                      <a:r>
                        <a:rPr lang="en-US" sz="1400"/>
                        <a:t>2.4GHz</a:t>
                      </a:r>
                      <a:endParaRPr lang="en-US" sz="1400" dirty="0"/>
                    </a:p>
                  </a:txBody>
                  <a:tcPr/>
                </a:tc>
                <a:tc>
                  <a:txBody>
                    <a:bodyPr/>
                    <a:lstStyle/>
                    <a:p>
                      <a:pPr algn="ctr"/>
                      <a:r>
                        <a:rPr lang="en-US" sz="1400"/>
                        <a:t>2.4GHz</a:t>
                      </a:r>
                      <a:endParaRPr lang="en-US" sz="1400" dirty="0"/>
                    </a:p>
                  </a:txBody>
                  <a:tcPr/>
                </a:tc>
                <a:tc>
                  <a:txBody>
                    <a:bodyPr/>
                    <a:lstStyle/>
                    <a:p>
                      <a:pPr algn="ctr"/>
                      <a:r>
                        <a:rPr lang="en-US" sz="1400"/>
                        <a:t>2.4 / 5 GHz</a:t>
                      </a:r>
                      <a:endParaRPr lang="en-US" sz="1400" dirty="0"/>
                    </a:p>
                  </a:txBody>
                  <a:tcPr/>
                </a:tc>
                <a:tc>
                  <a:txBody>
                    <a:bodyPr/>
                    <a:lstStyle/>
                    <a:p>
                      <a:pPr algn="ctr"/>
                      <a:r>
                        <a:rPr lang="en-US" sz="1400"/>
                        <a:t>5Ghz</a:t>
                      </a:r>
                      <a:endParaRPr lang="en-US" sz="1400" dirty="0"/>
                    </a:p>
                  </a:txBody>
                  <a:tcPr/>
                </a:tc>
                <a:extLst>
                  <a:ext uri="{0D108BD9-81ED-4DB2-BD59-A6C34878D82A}">
                    <a16:rowId xmlns:a16="http://schemas.microsoft.com/office/drawing/2014/main" val="3406688012"/>
                  </a:ext>
                </a:extLst>
              </a:tr>
              <a:tr h="370840">
                <a:tc>
                  <a:txBody>
                    <a:bodyPr/>
                    <a:lstStyle/>
                    <a:p>
                      <a:pPr algn="ctr"/>
                      <a:r>
                        <a:rPr lang="en-US" sz="1200"/>
                        <a:t>Maximum Speed</a:t>
                      </a:r>
                      <a:endParaRPr lang="en-US" sz="1200" dirty="0"/>
                    </a:p>
                  </a:txBody>
                  <a:tcPr/>
                </a:tc>
                <a:tc>
                  <a:txBody>
                    <a:bodyPr/>
                    <a:lstStyle/>
                    <a:p>
                      <a:pPr algn="ctr"/>
                      <a:r>
                        <a:rPr lang="en-US" sz="1400"/>
                        <a:t>54Mbps</a:t>
                      </a:r>
                      <a:endParaRPr lang="en-US" sz="1400" dirty="0"/>
                    </a:p>
                  </a:txBody>
                  <a:tcPr/>
                </a:tc>
                <a:tc>
                  <a:txBody>
                    <a:bodyPr/>
                    <a:lstStyle/>
                    <a:p>
                      <a:pPr algn="ctr"/>
                      <a:r>
                        <a:rPr lang="en-US" sz="1400"/>
                        <a:t>11Mbps</a:t>
                      </a:r>
                      <a:endParaRPr lang="en-US" sz="1400" dirty="0"/>
                    </a:p>
                  </a:txBody>
                  <a:tcPr/>
                </a:tc>
                <a:tc>
                  <a:txBody>
                    <a:bodyPr/>
                    <a:lstStyle/>
                    <a:p>
                      <a:pPr algn="ctr"/>
                      <a:r>
                        <a:rPr lang="en-US" sz="1400"/>
                        <a:t>54Mbps</a:t>
                      </a:r>
                      <a:endParaRPr lang="en-US" sz="1400" dirty="0"/>
                    </a:p>
                  </a:txBody>
                  <a:tcPr/>
                </a:tc>
                <a:tc>
                  <a:txBody>
                    <a:bodyPr/>
                    <a:lstStyle/>
                    <a:p>
                      <a:pPr algn="ctr"/>
                      <a:r>
                        <a:rPr lang="en-US" sz="1400"/>
                        <a:t>600Mbps</a:t>
                      </a:r>
                      <a:endParaRPr lang="en-US" sz="1400" dirty="0"/>
                    </a:p>
                  </a:txBody>
                  <a:tcPr/>
                </a:tc>
                <a:tc>
                  <a:txBody>
                    <a:bodyPr/>
                    <a:lstStyle/>
                    <a:p>
                      <a:pPr algn="ctr"/>
                      <a:r>
                        <a:rPr lang="en-US" sz="1400"/>
                        <a:t>1.3Gbps</a:t>
                      </a:r>
                      <a:endParaRPr lang="en-US" sz="1400" dirty="0"/>
                    </a:p>
                  </a:txBody>
                  <a:tcPr/>
                </a:tc>
                <a:extLst>
                  <a:ext uri="{0D108BD9-81ED-4DB2-BD59-A6C34878D82A}">
                    <a16:rowId xmlns:a16="http://schemas.microsoft.com/office/drawing/2014/main" val="1572618239"/>
                  </a:ext>
                </a:extLst>
              </a:tr>
              <a:tr h="370840">
                <a:tc>
                  <a:txBody>
                    <a:bodyPr/>
                    <a:lstStyle/>
                    <a:p>
                      <a:pPr algn="ctr"/>
                      <a:r>
                        <a:rPr lang="en-US" sz="1100"/>
                        <a:t>Maximum Distance</a:t>
                      </a:r>
                      <a:endParaRPr lang="en-US" sz="1100" dirty="0"/>
                    </a:p>
                  </a:txBody>
                  <a:tcPr/>
                </a:tc>
                <a:tc>
                  <a:txBody>
                    <a:bodyPr/>
                    <a:lstStyle/>
                    <a:p>
                      <a:pPr algn="ctr"/>
                      <a:r>
                        <a:rPr lang="en-US" sz="1400"/>
                        <a:t>100 ft.</a:t>
                      </a:r>
                      <a:endParaRPr lang="en-US" sz="1400" dirty="0"/>
                    </a:p>
                  </a:txBody>
                  <a:tcPr/>
                </a:tc>
                <a:tc>
                  <a:txBody>
                    <a:bodyPr/>
                    <a:lstStyle/>
                    <a:p>
                      <a:pPr algn="ctr"/>
                      <a:r>
                        <a:rPr lang="en-US" sz="1400"/>
                        <a:t>150 ft.</a:t>
                      </a:r>
                      <a:endParaRPr lang="en-US" sz="1400" dirty="0"/>
                    </a:p>
                  </a:txBody>
                  <a:tcPr/>
                </a:tc>
                <a:tc>
                  <a:txBody>
                    <a:bodyPr/>
                    <a:lstStyle/>
                    <a:p>
                      <a:pPr algn="ctr"/>
                      <a:r>
                        <a:rPr lang="en-US" sz="1400"/>
                        <a:t>150 ft.</a:t>
                      </a:r>
                      <a:endParaRPr lang="en-US" sz="1400" dirty="0"/>
                    </a:p>
                  </a:txBody>
                  <a:tcPr/>
                </a:tc>
                <a:tc>
                  <a:txBody>
                    <a:bodyPr/>
                    <a:lstStyle/>
                    <a:p>
                      <a:pPr algn="ctr"/>
                      <a:r>
                        <a:rPr lang="en-US" sz="1400"/>
                        <a:t>300 ft.</a:t>
                      </a:r>
                      <a:endParaRPr lang="en-US" sz="1400" dirty="0"/>
                    </a:p>
                  </a:txBody>
                  <a:tcPr/>
                </a:tc>
                <a:tc>
                  <a:txBody>
                    <a:bodyPr/>
                    <a:lstStyle/>
                    <a:p>
                      <a:pPr algn="ctr"/>
                      <a:r>
                        <a:rPr lang="en-US" sz="1400"/>
                        <a:t>150 ft.</a:t>
                      </a:r>
                      <a:endParaRPr lang="en-US" sz="1400" dirty="0"/>
                    </a:p>
                  </a:txBody>
                  <a:tcPr/>
                </a:tc>
                <a:extLst>
                  <a:ext uri="{0D108BD9-81ED-4DB2-BD59-A6C34878D82A}">
                    <a16:rowId xmlns:a16="http://schemas.microsoft.com/office/drawing/2014/main" val="2420785429"/>
                  </a:ext>
                </a:extLst>
              </a:tr>
              <a:tr h="370840">
                <a:tc>
                  <a:txBody>
                    <a:bodyPr/>
                    <a:lstStyle/>
                    <a:p>
                      <a:pPr algn="ctr"/>
                      <a:r>
                        <a:rPr lang="en-US" sz="1400"/>
                        <a:t>Channels (non-overlap)</a:t>
                      </a:r>
                      <a:endParaRPr lang="en-US" sz="1400" dirty="0"/>
                    </a:p>
                  </a:txBody>
                  <a:tcPr/>
                </a:tc>
                <a:tc>
                  <a:txBody>
                    <a:bodyPr/>
                    <a:lstStyle/>
                    <a:p>
                      <a:pPr algn="ctr"/>
                      <a:r>
                        <a:rPr lang="en-US" sz="1400"/>
                        <a:t>23 (12)</a:t>
                      </a:r>
                      <a:endParaRPr lang="en-US" sz="1400" dirty="0"/>
                    </a:p>
                  </a:txBody>
                  <a:tcPr/>
                </a:tc>
                <a:tc>
                  <a:txBody>
                    <a:bodyPr/>
                    <a:lstStyle/>
                    <a:p>
                      <a:pPr algn="ctr"/>
                      <a:r>
                        <a:rPr lang="en-US" sz="1400"/>
                        <a:t>11 (3)</a:t>
                      </a:r>
                      <a:endParaRPr lang="en-US" sz="1400" dirty="0"/>
                    </a:p>
                  </a:txBody>
                  <a:tcPr/>
                </a:tc>
                <a:tc>
                  <a:txBody>
                    <a:bodyPr/>
                    <a:lstStyle/>
                    <a:p>
                      <a:pPr algn="ctr"/>
                      <a:r>
                        <a:rPr lang="en-US" sz="1400"/>
                        <a:t>11 (3)</a:t>
                      </a:r>
                      <a:endParaRPr lang="en-US" sz="1400" dirty="0"/>
                    </a:p>
                  </a:txBody>
                  <a:tcPr/>
                </a:tc>
                <a:tc>
                  <a:txBody>
                    <a:bodyPr/>
                    <a:lstStyle/>
                    <a:p>
                      <a:pPr algn="ctr"/>
                      <a:r>
                        <a:rPr lang="en-US" sz="1400"/>
                        <a:t>11 (3) / 23 (12)</a:t>
                      </a:r>
                      <a:endParaRPr lang="en-US" sz="1400" dirty="0"/>
                    </a:p>
                  </a:txBody>
                  <a:tcPr/>
                </a:tc>
                <a:tc>
                  <a:txBody>
                    <a:bodyPr/>
                    <a:lstStyle/>
                    <a:p>
                      <a:pPr algn="ctr"/>
                      <a:r>
                        <a:rPr lang="en-US" sz="1400"/>
                        <a:t>Depends on configuration</a:t>
                      </a:r>
                      <a:endParaRPr lang="en-US" sz="1400" dirty="0"/>
                    </a:p>
                  </a:txBody>
                  <a:tcPr/>
                </a:tc>
                <a:extLst>
                  <a:ext uri="{0D108BD9-81ED-4DB2-BD59-A6C34878D82A}">
                    <a16:rowId xmlns:a16="http://schemas.microsoft.com/office/drawing/2014/main" val="4271964893"/>
                  </a:ext>
                </a:extLst>
              </a:tr>
              <a:tr h="370840">
                <a:tc>
                  <a:txBody>
                    <a:bodyPr/>
                    <a:lstStyle/>
                    <a:p>
                      <a:pPr algn="ctr"/>
                      <a:r>
                        <a:rPr lang="en-US" sz="1000"/>
                        <a:t>Modulation Technique</a:t>
                      </a:r>
                      <a:endParaRPr lang="en-US" sz="1000" dirty="0"/>
                    </a:p>
                  </a:txBody>
                  <a:tcPr/>
                </a:tc>
                <a:tc>
                  <a:txBody>
                    <a:bodyPr/>
                    <a:lstStyle/>
                    <a:p>
                      <a:pPr algn="ctr"/>
                      <a:r>
                        <a:rPr lang="en-US" sz="1400"/>
                        <a:t>OFDM</a:t>
                      </a:r>
                      <a:endParaRPr lang="en-US" sz="1400" dirty="0"/>
                    </a:p>
                  </a:txBody>
                  <a:tcPr/>
                </a:tc>
                <a:tc>
                  <a:txBody>
                    <a:bodyPr/>
                    <a:lstStyle/>
                    <a:p>
                      <a:pPr algn="ctr"/>
                      <a:r>
                        <a:rPr lang="en-US" sz="1400"/>
                        <a:t>DSSS, CCK, DQPSK, DBPSK</a:t>
                      </a:r>
                      <a:endParaRPr lang="en-US" sz="1400" dirty="0"/>
                    </a:p>
                  </a:txBody>
                  <a:tcPr/>
                </a:tc>
                <a:tc>
                  <a:txBody>
                    <a:bodyPr/>
                    <a:lstStyle/>
                    <a:p>
                      <a:pPr algn="ctr"/>
                      <a:r>
                        <a:rPr lang="en-US" sz="1400"/>
                        <a:t>DSSS / OFDM, QPSK, BPSK</a:t>
                      </a:r>
                      <a:endParaRPr lang="en-US" sz="1400" dirty="0"/>
                    </a:p>
                  </a:txBody>
                  <a:tcPr/>
                </a:tc>
                <a:tc>
                  <a:txBody>
                    <a:bodyPr/>
                    <a:lstStyle/>
                    <a:p>
                      <a:pPr algn="ctr"/>
                      <a:r>
                        <a:rPr lang="en-US" sz="1400"/>
                        <a:t>OFDM</a:t>
                      </a:r>
                      <a:endParaRPr lang="en-US" sz="1400" dirty="0"/>
                    </a:p>
                  </a:txBody>
                  <a:tcPr/>
                </a:tc>
                <a:tc>
                  <a:txBody>
                    <a:bodyPr/>
                    <a:lstStyle/>
                    <a:p>
                      <a:pPr algn="ctr"/>
                      <a:r>
                        <a:rPr lang="en-US" sz="1400"/>
                        <a:t>OFDM</a:t>
                      </a:r>
                      <a:endParaRPr lang="en-US" sz="1400" dirty="0"/>
                    </a:p>
                  </a:txBody>
                  <a:tcPr/>
                </a:tc>
                <a:extLst>
                  <a:ext uri="{0D108BD9-81ED-4DB2-BD59-A6C34878D82A}">
                    <a16:rowId xmlns:a16="http://schemas.microsoft.com/office/drawing/2014/main" val="2345004064"/>
                  </a:ext>
                </a:extLst>
              </a:tr>
              <a:tr h="370840">
                <a:tc>
                  <a:txBody>
                    <a:bodyPr/>
                    <a:lstStyle/>
                    <a:p>
                      <a:pPr algn="ctr"/>
                      <a:r>
                        <a:rPr lang="en-US" sz="1400"/>
                        <a:t>Compatibility</a:t>
                      </a:r>
                      <a:endParaRPr lang="en-US" sz="1400" dirty="0"/>
                    </a:p>
                  </a:txBody>
                  <a:tcPr/>
                </a:tc>
                <a:tc>
                  <a:txBody>
                    <a:bodyPr/>
                    <a:lstStyle/>
                    <a:p>
                      <a:pPr algn="ctr"/>
                      <a:r>
                        <a:rPr lang="en-US" sz="1400"/>
                        <a:t>802.11n/ac</a:t>
                      </a:r>
                      <a:endParaRPr lang="en-US" sz="1400" dirty="0"/>
                    </a:p>
                  </a:txBody>
                  <a:tcPr/>
                </a:tc>
                <a:tc>
                  <a:txBody>
                    <a:bodyPr/>
                    <a:lstStyle/>
                    <a:p>
                      <a:pPr algn="ctr"/>
                      <a:r>
                        <a:rPr lang="en-US" sz="1400"/>
                        <a:t>802.11g/n</a:t>
                      </a:r>
                      <a:endParaRPr lang="en-US" sz="1400" dirty="0"/>
                    </a:p>
                  </a:txBody>
                  <a:tcPr/>
                </a:tc>
                <a:tc>
                  <a:txBody>
                    <a:bodyPr/>
                    <a:lstStyle/>
                    <a:p>
                      <a:pPr algn="ctr"/>
                      <a:r>
                        <a:rPr lang="en-US" sz="1400"/>
                        <a:t>802.11b</a:t>
                      </a:r>
                      <a:endParaRPr lang="en-US" sz="1400" dirty="0"/>
                    </a:p>
                  </a:txBody>
                  <a:tcPr/>
                </a:tc>
                <a:tc>
                  <a:txBody>
                    <a:bodyPr/>
                    <a:lstStyle/>
                    <a:p>
                      <a:pPr algn="ctr"/>
                      <a:r>
                        <a:rPr lang="en-US" sz="1400"/>
                        <a:t>802.11a/b/g/ac</a:t>
                      </a:r>
                      <a:endParaRPr lang="en-US" sz="1400" dirty="0"/>
                    </a:p>
                  </a:txBody>
                  <a:tcPr/>
                </a:tc>
                <a:tc>
                  <a:txBody>
                    <a:bodyPr/>
                    <a:lstStyle/>
                    <a:p>
                      <a:pPr algn="ctr"/>
                      <a:r>
                        <a:rPr lang="en-US" sz="1400"/>
                        <a:t>802.11a/n</a:t>
                      </a:r>
                      <a:endParaRPr lang="en-US" sz="1400" dirty="0"/>
                    </a:p>
                  </a:txBody>
                  <a:tcPr/>
                </a:tc>
                <a:extLst>
                  <a:ext uri="{0D108BD9-81ED-4DB2-BD59-A6C34878D82A}">
                    <a16:rowId xmlns:a16="http://schemas.microsoft.com/office/drawing/2014/main" val="1515738545"/>
                  </a:ext>
                </a:extLst>
              </a:tr>
            </a:tbl>
          </a:graphicData>
        </a:graphic>
      </p:graphicFrame>
      <p:sp>
        <p:nvSpPr>
          <p:cNvPr id="4" name="Arrow: Down 3">
            <a:extLst>
              <a:ext uri="{FF2B5EF4-FFF2-40B4-BE49-F238E27FC236}">
                <a16:creationId xmlns:a16="http://schemas.microsoft.com/office/drawing/2014/main" id="{6C20F4FB-14AA-4EEE-A8B3-6D25B1E0B2A2}"/>
              </a:ext>
            </a:extLst>
          </p:cNvPr>
          <p:cNvSpPr/>
          <p:nvPr/>
        </p:nvSpPr>
        <p:spPr>
          <a:xfrm>
            <a:off x="3985855" y="848942"/>
            <a:ext cx="140804" cy="17923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Down 4">
            <a:extLst>
              <a:ext uri="{FF2B5EF4-FFF2-40B4-BE49-F238E27FC236}">
                <a16:creationId xmlns:a16="http://schemas.microsoft.com/office/drawing/2014/main" id="{E7BA55A3-6BED-4338-9945-146E1F60E668}"/>
              </a:ext>
            </a:extLst>
          </p:cNvPr>
          <p:cNvSpPr/>
          <p:nvPr/>
        </p:nvSpPr>
        <p:spPr>
          <a:xfrm>
            <a:off x="9422074" y="848942"/>
            <a:ext cx="140804" cy="17923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a:extLst>
              <a:ext uri="{FF2B5EF4-FFF2-40B4-BE49-F238E27FC236}">
                <a16:creationId xmlns:a16="http://schemas.microsoft.com/office/drawing/2014/main" id="{99D7507F-63D5-4FA1-A18F-F0C68D009A28}"/>
              </a:ext>
            </a:extLst>
          </p:cNvPr>
          <p:cNvCxnSpPr/>
          <p:nvPr/>
        </p:nvCxnSpPr>
        <p:spPr>
          <a:xfrm>
            <a:off x="4053235" y="865844"/>
            <a:ext cx="2224669" cy="22303"/>
          </a:xfrm>
          <a:prstGeom prst="straightConnector1">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4B88C31D-EC5F-43F8-A25A-7D2B10EC3B35}"/>
              </a:ext>
            </a:extLst>
          </p:cNvPr>
          <p:cNvCxnSpPr>
            <a:cxnSpLocks/>
          </p:cNvCxnSpPr>
          <p:nvPr/>
        </p:nvCxnSpPr>
        <p:spPr>
          <a:xfrm>
            <a:off x="7240625" y="865844"/>
            <a:ext cx="2243254" cy="13012"/>
          </a:xfrm>
          <a:prstGeom prst="straightConnector1">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6F7E9D0-5511-4B41-AE2D-47DDBE786976}"/>
              </a:ext>
            </a:extLst>
          </p:cNvPr>
          <p:cNvSpPr txBox="1"/>
          <p:nvPr/>
        </p:nvSpPr>
        <p:spPr>
          <a:xfrm>
            <a:off x="2017907" y="4183101"/>
            <a:ext cx="8151541"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802.11n Technology is unique that it implements multi-frequency atennas. Because of this it </a:t>
            </a:r>
            <a:r>
              <a:rPr lang="en-US"/>
              <a:t>integrates MIMO and Channel Bonding</a:t>
            </a:r>
          </a:p>
        </p:txBody>
      </p:sp>
      <p:sp>
        <p:nvSpPr>
          <p:cNvPr id="9" name="TextBox 8">
            <a:extLst>
              <a:ext uri="{FF2B5EF4-FFF2-40B4-BE49-F238E27FC236}">
                <a16:creationId xmlns:a16="http://schemas.microsoft.com/office/drawing/2014/main" id="{893D2716-A7E8-442D-B313-C8F54735BCDC}"/>
              </a:ext>
            </a:extLst>
          </p:cNvPr>
          <p:cNvSpPr txBox="1"/>
          <p:nvPr/>
        </p:nvSpPr>
        <p:spPr>
          <a:xfrm>
            <a:off x="2021391" y="4837074"/>
            <a:ext cx="4072053" cy="181588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cs typeface="Calibri"/>
              </a:rPr>
              <a:t>MIMO increases bandwidth by using multiple antennas for both the transmitter and receiver. A system is described by the number of sending and receiving antennas. The 802.11n specifications allow up to four sending and four receiving antennas. The benefit of adding additional antennas declines as the number increases; going above 3x3 provides a negligible performance increase.</a:t>
            </a:r>
            <a:endParaRPr lang="en-US" sz="1400"/>
          </a:p>
        </p:txBody>
      </p:sp>
      <p:sp>
        <p:nvSpPr>
          <p:cNvPr id="10" name="TextBox 9">
            <a:extLst>
              <a:ext uri="{FF2B5EF4-FFF2-40B4-BE49-F238E27FC236}">
                <a16:creationId xmlns:a16="http://schemas.microsoft.com/office/drawing/2014/main" id="{0E00F897-78F0-4354-B5A9-1EF659C2182F}"/>
              </a:ext>
            </a:extLst>
          </p:cNvPr>
          <p:cNvSpPr txBox="1"/>
          <p:nvPr/>
        </p:nvSpPr>
        <p:spPr>
          <a:xfrm>
            <a:off x="6095071" y="4784802"/>
            <a:ext cx="4072053" cy="193899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cs typeface="Calibri"/>
              </a:rPr>
              <a:t>Channel bonding combines two, non-overlapping 20 MHz channels into a single 40 MHz channel, resulting in slightly more than double the bandwidth. </a:t>
            </a:r>
          </a:p>
          <a:p>
            <a:pPr marL="285750" indent="-285750">
              <a:buFont typeface="Arial"/>
              <a:buChar char="•"/>
            </a:pPr>
            <a:r>
              <a:rPr lang="en-US" sz="1200">
                <a:cs typeface="Calibri"/>
              </a:rPr>
              <a:t>The 5 GHz range has a total of 23 channels, with 12 non-overlapping. This allows for a maximum of 6 non-overlapping bonded (combined) channels.</a:t>
            </a:r>
          </a:p>
          <a:p>
            <a:pPr marL="171450" indent="-171450">
              <a:buFont typeface="Arial"/>
              <a:buChar char="•"/>
            </a:pPr>
            <a:r>
              <a:rPr lang="en-US" sz="1200">
                <a:cs typeface="Calibri"/>
              </a:rPr>
              <a:t>The 2.4 GHz range has a total of 11 channels, with 3 non-overlapping. This allows for a maximum of 1 non-overlapping bonded channel. For this reason, channel bonding is typically not practical for the 2.4 GHz range.</a:t>
            </a:r>
          </a:p>
        </p:txBody>
      </p:sp>
    </p:spTree>
    <p:extLst>
      <p:ext uri="{BB962C8B-B14F-4D97-AF65-F5344CB8AC3E}">
        <p14:creationId xmlns:p14="http://schemas.microsoft.com/office/powerpoint/2010/main" val="25439095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0781B-F530-41FE-8E50-A11D035B2999}"/>
              </a:ext>
            </a:extLst>
          </p:cNvPr>
          <p:cNvSpPr>
            <a:spLocks noGrp="1"/>
          </p:cNvSpPr>
          <p:nvPr>
            <p:ph type="title"/>
          </p:nvPr>
        </p:nvSpPr>
        <p:spPr>
          <a:xfrm>
            <a:off x="996176" y="2363052"/>
            <a:ext cx="10515600" cy="1325563"/>
          </a:xfrm>
        </p:spPr>
        <p:txBody>
          <a:bodyPr/>
          <a:lstStyle/>
          <a:p>
            <a:pPr algn="ctr"/>
            <a:r>
              <a:rPr lang="en-US" dirty="0">
                <a:cs typeface="Calibri Light" panose="020F0302020204030204"/>
              </a:rPr>
              <a:t>End of Week 3</a:t>
            </a:r>
          </a:p>
        </p:txBody>
      </p:sp>
    </p:spTree>
    <p:extLst>
      <p:ext uri="{BB962C8B-B14F-4D97-AF65-F5344CB8AC3E}">
        <p14:creationId xmlns:p14="http://schemas.microsoft.com/office/powerpoint/2010/main" val="1064401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6B5251-98CE-427D-A150-88E12AC97C9F}"/>
              </a:ext>
            </a:extLst>
          </p:cNvPr>
          <p:cNvSpPr txBox="1"/>
          <p:nvPr/>
        </p:nvSpPr>
        <p:spPr>
          <a:xfrm>
            <a:off x="5207620" y="115229"/>
            <a:ext cx="2399371"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802.11ac Technologies</a:t>
            </a:r>
            <a:endParaRPr lang="en-US" dirty="0">
              <a:cs typeface="Calibri"/>
            </a:endParaRPr>
          </a:p>
        </p:txBody>
      </p:sp>
      <p:graphicFrame>
        <p:nvGraphicFramePr>
          <p:cNvPr id="5" name="Table 5">
            <a:extLst>
              <a:ext uri="{FF2B5EF4-FFF2-40B4-BE49-F238E27FC236}">
                <a16:creationId xmlns:a16="http://schemas.microsoft.com/office/drawing/2014/main" id="{678CB7E8-9605-418B-85E4-34651CA8B84C}"/>
              </a:ext>
            </a:extLst>
          </p:cNvPr>
          <p:cNvGraphicFramePr>
            <a:graphicFrameLocks noGrp="1"/>
          </p:cNvGraphicFramePr>
          <p:nvPr>
            <p:extLst>
              <p:ext uri="{D42A27DB-BD31-4B8C-83A1-F6EECF244321}">
                <p14:modId xmlns:p14="http://schemas.microsoft.com/office/powerpoint/2010/main" val="2008417228"/>
              </p:ext>
            </p:extLst>
          </p:nvPr>
        </p:nvGraphicFramePr>
        <p:xfrm>
          <a:off x="2011680" y="722376"/>
          <a:ext cx="8168640" cy="3022600"/>
        </p:xfrm>
        <a:graphic>
          <a:graphicData uri="http://schemas.openxmlformats.org/drawingml/2006/table">
            <a:tbl>
              <a:tblPr firstRow="1" bandRow="1">
                <a:tableStyleId>{5C22544A-7EE6-4342-B048-85BDC9FD1C3A}</a:tableStyleId>
              </a:tblPr>
              <a:tblGrid>
                <a:gridCol w="4084320">
                  <a:extLst>
                    <a:ext uri="{9D8B030D-6E8A-4147-A177-3AD203B41FA5}">
                      <a16:colId xmlns:a16="http://schemas.microsoft.com/office/drawing/2014/main" val="3070127278"/>
                    </a:ext>
                  </a:extLst>
                </a:gridCol>
                <a:gridCol w="4084320">
                  <a:extLst>
                    <a:ext uri="{9D8B030D-6E8A-4147-A177-3AD203B41FA5}">
                      <a16:colId xmlns:a16="http://schemas.microsoft.com/office/drawing/2014/main" val="2990595966"/>
                    </a:ext>
                  </a:extLst>
                </a:gridCol>
              </a:tblGrid>
              <a:tr h="370840">
                <a:tc>
                  <a:txBody>
                    <a:bodyPr/>
                    <a:lstStyle/>
                    <a:p>
                      <a:r>
                        <a:rPr lang="en-US"/>
                        <a:t>Technology</a:t>
                      </a:r>
                    </a:p>
                  </a:txBody>
                  <a:tcPr/>
                </a:tc>
                <a:tc>
                  <a:txBody>
                    <a:bodyPr/>
                    <a:lstStyle/>
                    <a:p>
                      <a:r>
                        <a:rPr lang="en-US"/>
                        <a:t>Details</a:t>
                      </a:r>
                    </a:p>
                  </a:txBody>
                  <a:tcPr/>
                </a:tc>
                <a:extLst>
                  <a:ext uri="{0D108BD9-81ED-4DB2-BD59-A6C34878D82A}">
                    <a16:rowId xmlns:a16="http://schemas.microsoft.com/office/drawing/2014/main" val="1826730303"/>
                  </a:ext>
                </a:extLst>
              </a:tr>
              <a:tr h="370840">
                <a:tc>
                  <a:txBody>
                    <a:bodyPr/>
                    <a:lstStyle/>
                    <a:p>
                      <a:r>
                        <a:rPr lang="en-US"/>
                        <a:t>Multi-User MIMO (MU-MIMO)</a:t>
                      </a:r>
                    </a:p>
                  </a:txBody>
                  <a:tcPr/>
                </a:tc>
                <a:tc>
                  <a:txBody>
                    <a:bodyPr/>
                    <a:lstStyle/>
                    <a:p>
                      <a:pPr lvl="0">
                        <a:buNone/>
                      </a:pPr>
                      <a:r>
                        <a:rPr lang="en-US" sz="1800" b="0" i="1" u="none" strike="noStrike" noProof="0">
                          <a:solidFill>
                            <a:srgbClr val="000000"/>
                          </a:solidFill>
                          <a:latin typeface="Calibri"/>
                        </a:rPr>
                        <a:t>MU-MIMO</a:t>
                      </a:r>
                      <a:r>
                        <a:rPr lang="en-US" sz="1800" b="0" i="0" u="none" strike="noStrike" noProof="0">
                          <a:solidFill>
                            <a:srgbClr val="000000"/>
                          </a:solidFill>
                          <a:latin typeface="Calibri"/>
                        </a:rPr>
                        <a:t> is an enhancement to MIMO that allows multiple users to use the same channel. In addition to adding MU-MIMO, 802.11ac doubled the number of MIMO radio streams from four to eight.</a:t>
                      </a:r>
                      <a:endParaRPr lang="en-US"/>
                    </a:p>
                  </a:txBody>
                  <a:tcPr/>
                </a:tc>
                <a:extLst>
                  <a:ext uri="{0D108BD9-81ED-4DB2-BD59-A6C34878D82A}">
                    <a16:rowId xmlns:a16="http://schemas.microsoft.com/office/drawing/2014/main" val="2021686213"/>
                  </a:ext>
                </a:extLst>
              </a:tr>
              <a:tr h="370840">
                <a:tc>
                  <a:txBody>
                    <a:bodyPr/>
                    <a:lstStyle/>
                    <a:p>
                      <a:r>
                        <a:rPr lang="en-US"/>
                        <a:t>Channel Bonding</a:t>
                      </a:r>
                    </a:p>
                  </a:txBody>
                  <a:tcPr/>
                </a:tc>
                <a:tc>
                  <a:txBody>
                    <a:bodyPr/>
                    <a:lstStyle/>
                    <a:p>
                      <a:pPr lvl="0">
                        <a:buNone/>
                      </a:pPr>
                      <a:r>
                        <a:rPr lang="en-US" sz="1800" b="0" i="0" u="none" strike="noStrike" noProof="0">
                          <a:solidFill>
                            <a:srgbClr val="000000"/>
                          </a:solidFill>
                          <a:latin typeface="Calibri"/>
                        </a:rPr>
                        <a:t>Channel bonding is used to combine even more channels in the 5 GHz band, allowing for up to 160 MHz wide channels.</a:t>
                      </a:r>
                      <a:endParaRPr lang="en-US"/>
                    </a:p>
                  </a:txBody>
                  <a:tcPr/>
                </a:tc>
                <a:extLst>
                  <a:ext uri="{0D108BD9-81ED-4DB2-BD59-A6C34878D82A}">
                    <a16:rowId xmlns:a16="http://schemas.microsoft.com/office/drawing/2014/main" val="755669630"/>
                  </a:ext>
                </a:extLst>
              </a:tr>
            </a:tbl>
          </a:graphicData>
        </a:graphic>
      </p:graphicFrame>
      <p:sp>
        <p:nvSpPr>
          <p:cNvPr id="7" name="TextBox 6">
            <a:extLst>
              <a:ext uri="{FF2B5EF4-FFF2-40B4-BE49-F238E27FC236}">
                <a16:creationId xmlns:a16="http://schemas.microsoft.com/office/drawing/2014/main" id="{814DD7C1-BE71-46A8-B278-3A55273D255B}"/>
              </a:ext>
            </a:extLst>
          </p:cNvPr>
          <p:cNvSpPr txBox="1"/>
          <p:nvPr/>
        </p:nvSpPr>
        <p:spPr>
          <a:xfrm>
            <a:off x="2033007" y="3882251"/>
            <a:ext cx="8132955" cy="286232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Additional Speed Facts </a:t>
            </a:r>
          </a:p>
          <a:p>
            <a:pPr marL="285750" indent="-285750">
              <a:buFont typeface="Arial"/>
              <a:buChar char="•"/>
            </a:pPr>
            <a:r>
              <a:rPr lang="en-US"/>
              <a:t>Transmission speeds are affected by distance, obstructions (such as walls), and interference.</a:t>
            </a:r>
          </a:p>
          <a:p>
            <a:pPr marL="285750" indent="-285750">
              <a:buFont typeface="Arial"/>
              <a:buChar char="•"/>
            </a:pPr>
            <a:r>
              <a:rPr lang="en-US"/>
              <a:t>Maximum signal distance depends on several factors, including obstructions, antenna strength, and interference. For example, for communications in a typical environment (with one or two walls), the actual distance would be roughly half of the maximum.</a:t>
            </a:r>
          </a:p>
          <a:p>
            <a:endParaRPr lang="en-US" dirty="0">
              <a:cs typeface="Calibri" panose="020F0502020204030204"/>
            </a:endParaRPr>
          </a:p>
          <a:p>
            <a:r>
              <a:rPr lang="en-US"/>
              <a:t>Because transmission speeds decrease with distance, you can either achieve the maximum distance or the maximum speed, but not both</a:t>
            </a:r>
          </a:p>
        </p:txBody>
      </p:sp>
    </p:spTree>
    <p:extLst>
      <p:ext uri="{BB962C8B-B14F-4D97-AF65-F5344CB8AC3E}">
        <p14:creationId xmlns:p14="http://schemas.microsoft.com/office/powerpoint/2010/main" val="4229310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0D148-C510-4105-A58A-07406980CCEA}"/>
              </a:ext>
            </a:extLst>
          </p:cNvPr>
          <p:cNvSpPr>
            <a:spLocks noGrp="1"/>
          </p:cNvSpPr>
          <p:nvPr>
            <p:ph type="title"/>
          </p:nvPr>
        </p:nvSpPr>
        <p:spPr>
          <a:xfrm>
            <a:off x="838200" y="132808"/>
            <a:ext cx="10515600" cy="563563"/>
          </a:xfrm>
        </p:spPr>
        <p:txBody>
          <a:bodyPr>
            <a:normAutofit fontScale="90000"/>
          </a:bodyPr>
          <a:lstStyle/>
          <a:p>
            <a:pPr algn="ctr"/>
            <a:r>
              <a:rPr lang="en-US">
                <a:cs typeface="Calibri Light" panose="020F0302020204030204"/>
              </a:rPr>
              <a:t>Authentication Methods</a:t>
            </a:r>
          </a:p>
        </p:txBody>
      </p:sp>
      <p:graphicFrame>
        <p:nvGraphicFramePr>
          <p:cNvPr id="4" name="Table 4">
            <a:extLst>
              <a:ext uri="{FF2B5EF4-FFF2-40B4-BE49-F238E27FC236}">
                <a16:creationId xmlns:a16="http://schemas.microsoft.com/office/drawing/2014/main" id="{9005CDED-7077-497F-8AE9-82BB3C2C3961}"/>
              </a:ext>
            </a:extLst>
          </p:cNvPr>
          <p:cNvGraphicFramePr>
            <a:graphicFrameLocks noGrp="1"/>
          </p:cNvGraphicFramePr>
          <p:nvPr>
            <p:ph idx="1"/>
            <p:extLst>
              <p:ext uri="{D42A27DB-BD31-4B8C-83A1-F6EECF244321}">
                <p14:modId xmlns:p14="http://schemas.microsoft.com/office/powerpoint/2010/main" val="2073112335"/>
              </p:ext>
            </p:extLst>
          </p:nvPr>
        </p:nvGraphicFramePr>
        <p:xfrm>
          <a:off x="847493" y="673332"/>
          <a:ext cx="10515600" cy="6014952"/>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4260279255"/>
                    </a:ext>
                  </a:extLst>
                </a:gridCol>
                <a:gridCol w="5257800">
                  <a:extLst>
                    <a:ext uri="{9D8B030D-6E8A-4147-A177-3AD203B41FA5}">
                      <a16:colId xmlns:a16="http://schemas.microsoft.com/office/drawing/2014/main" val="3925038364"/>
                    </a:ext>
                  </a:extLst>
                </a:gridCol>
              </a:tblGrid>
              <a:tr h="361061">
                <a:tc>
                  <a:txBody>
                    <a:bodyPr/>
                    <a:lstStyle/>
                    <a:p>
                      <a:pPr algn="ctr"/>
                      <a:r>
                        <a:rPr lang="en-US"/>
                        <a:t>Method</a:t>
                      </a:r>
                    </a:p>
                  </a:txBody>
                  <a:tcPr/>
                </a:tc>
                <a:tc>
                  <a:txBody>
                    <a:bodyPr/>
                    <a:lstStyle/>
                    <a:p>
                      <a:pPr algn="ctr"/>
                      <a:r>
                        <a:rPr lang="en-US"/>
                        <a:t>Description</a:t>
                      </a:r>
                    </a:p>
                  </a:txBody>
                  <a:tcPr/>
                </a:tc>
                <a:extLst>
                  <a:ext uri="{0D108BD9-81ED-4DB2-BD59-A6C34878D82A}">
                    <a16:rowId xmlns:a16="http://schemas.microsoft.com/office/drawing/2014/main" val="2138222656"/>
                  </a:ext>
                </a:extLst>
              </a:tr>
              <a:tr h="2021944">
                <a:tc>
                  <a:txBody>
                    <a:bodyPr/>
                    <a:lstStyle/>
                    <a:p>
                      <a:pPr algn="ctr"/>
                      <a:r>
                        <a:rPr lang="en-US"/>
                        <a:t>Open</a:t>
                      </a:r>
                    </a:p>
                  </a:txBody>
                  <a:tcPr/>
                </a:tc>
                <a:tc>
                  <a:txBody>
                    <a:bodyPr/>
                    <a:lstStyle/>
                    <a:p>
                      <a:pPr lvl="0" algn="ctr">
                        <a:lnSpc>
                          <a:spcPct val="100000"/>
                        </a:lnSpc>
                        <a:spcBef>
                          <a:spcPts val="0"/>
                        </a:spcBef>
                        <a:spcAft>
                          <a:spcPts val="0"/>
                        </a:spcAft>
                        <a:buNone/>
                      </a:pPr>
                      <a:r>
                        <a:rPr lang="en-US" sz="1400" b="0" i="0" u="none" strike="noStrike" noProof="0">
                          <a:solidFill>
                            <a:srgbClr val="000000"/>
                          </a:solidFill>
                          <a:latin typeface="Calibri"/>
                        </a:rPr>
                        <a:t>Open authentication requires that clients provide a MAC address in order to connect to the wireless network. </a:t>
                      </a:r>
                      <a:endParaRPr lang="en-US"/>
                    </a:p>
                    <a:p>
                      <a:pPr marL="285750" lvl="0" indent="-285750" algn="ctr">
                        <a:lnSpc>
                          <a:spcPct val="100000"/>
                        </a:lnSpc>
                        <a:spcBef>
                          <a:spcPts val="0"/>
                        </a:spcBef>
                        <a:spcAft>
                          <a:spcPts val="0"/>
                        </a:spcAft>
                        <a:buFont typeface="Arial"/>
                        <a:buChar char="•"/>
                      </a:pPr>
                      <a:r>
                        <a:rPr lang="en-US" sz="1400" b="0" i="0" u="none" strike="noStrike" noProof="0">
                          <a:solidFill>
                            <a:srgbClr val="000000"/>
                          </a:solidFill>
                          <a:latin typeface="Calibri"/>
                        </a:rPr>
                        <a:t>You can use open authentication to allow any wireless client to connect to the AP. Open authentication is typically used on public networks.</a:t>
                      </a:r>
                      <a:endParaRPr lang="en-US" sz="1400"/>
                    </a:p>
                    <a:p>
                      <a:pPr marL="285750" lvl="0" indent="-285750" algn="ctr">
                        <a:lnSpc>
                          <a:spcPct val="100000"/>
                        </a:lnSpc>
                        <a:spcBef>
                          <a:spcPts val="0"/>
                        </a:spcBef>
                        <a:spcAft>
                          <a:spcPts val="0"/>
                        </a:spcAft>
                        <a:buFont typeface="Arial"/>
                        <a:buChar char="•"/>
                      </a:pPr>
                      <a:r>
                        <a:rPr lang="en-US" sz="1400" b="0" i="0" u="none" strike="noStrike" noProof="0">
                          <a:solidFill>
                            <a:srgbClr val="000000"/>
                          </a:solidFill>
                          <a:latin typeface="Calibri"/>
                        </a:rPr>
                        <a:t>You can implement MAC address filtering to restrict access to the AP to only known (or allowed) MAC addresses.</a:t>
                      </a:r>
                      <a:endParaRPr lang="en-US" sz="1400"/>
                    </a:p>
                    <a:p>
                      <a:pPr lvl="0" algn="ctr">
                        <a:buNone/>
                      </a:pPr>
                      <a:r>
                        <a:rPr lang="en-US" sz="1400" b="0" i="0" u="none" strike="noStrike" noProof="0">
                          <a:solidFill>
                            <a:srgbClr val="000000"/>
                          </a:solidFill>
                          <a:latin typeface="Calibri"/>
                        </a:rPr>
                        <a:t>Because MAC addresses are easily spoofed, this provides little practical security</a:t>
                      </a:r>
                      <a:r>
                        <a:rPr lang="en-US" sz="1800" b="0" i="0" u="none" strike="noStrike" noProof="0">
                          <a:solidFill>
                            <a:srgbClr val="000000"/>
                          </a:solidFill>
                          <a:latin typeface="Calibri"/>
                        </a:rPr>
                        <a:t>.</a:t>
                      </a:r>
                      <a:endParaRPr lang="en-US"/>
                    </a:p>
                  </a:txBody>
                  <a:tcPr/>
                </a:tc>
                <a:extLst>
                  <a:ext uri="{0D108BD9-81ED-4DB2-BD59-A6C34878D82A}">
                    <a16:rowId xmlns:a16="http://schemas.microsoft.com/office/drawing/2014/main" val="1542117673"/>
                  </a:ext>
                </a:extLst>
              </a:tr>
              <a:tr h="1751149">
                <a:tc>
                  <a:txBody>
                    <a:bodyPr/>
                    <a:lstStyle/>
                    <a:p>
                      <a:pPr algn="ctr"/>
                      <a:r>
                        <a:rPr lang="en-US"/>
                        <a:t>Shared Key</a:t>
                      </a:r>
                    </a:p>
                  </a:txBody>
                  <a:tcPr/>
                </a:tc>
                <a:tc>
                  <a:txBody>
                    <a:bodyPr/>
                    <a:lstStyle/>
                    <a:p>
                      <a:pPr lvl="0" algn="ctr">
                        <a:lnSpc>
                          <a:spcPct val="100000"/>
                        </a:lnSpc>
                        <a:spcBef>
                          <a:spcPts val="0"/>
                        </a:spcBef>
                        <a:spcAft>
                          <a:spcPts val="0"/>
                        </a:spcAft>
                        <a:buNone/>
                      </a:pPr>
                      <a:r>
                        <a:rPr lang="en-US" sz="1400" b="0" i="0" u="none" strike="noStrike" noProof="0">
                          <a:solidFill>
                            <a:srgbClr val="000000"/>
                          </a:solidFill>
                          <a:latin typeface="Calibri"/>
                        </a:rPr>
                        <a:t>With shared key authentication, clients and APs are configured with a shared key (called a </a:t>
                      </a:r>
                      <a:r>
                        <a:rPr lang="en-US" sz="1400" b="0" i="1" u="none" strike="noStrike" noProof="0">
                          <a:solidFill>
                            <a:srgbClr val="000000"/>
                          </a:solidFill>
                          <a:latin typeface="Calibri"/>
                        </a:rPr>
                        <a:t>secret</a:t>
                      </a:r>
                      <a:r>
                        <a:rPr lang="en-US" sz="1400" b="0" i="0" u="none" strike="noStrike" noProof="0">
                          <a:solidFill>
                            <a:srgbClr val="000000"/>
                          </a:solidFill>
                          <a:latin typeface="Calibri"/>
                        </a:rPr>
                        <a:t> or a </a:t>
                      </a:r>
                      <a:r>
                        <a:rPr lang="en-US" sz="1400" b="0" i="1" u="none" strike="noStrike" noProof="0">
                          <a:solidFill>
                            <a:srgbClr val="000000"/>
                          </a:solidFill>
                          <a:latin typeface="Calibri"/>
                        </a:rPr>
                        <a:t>passphrase</a:t>
                      </a:r>
                      <a:r>
                        <a:rPr lang="en-US" sz="1400" b="0" i="0" u="none" strike="noStrike" noProof="0">
                          <a:solidFill>
                            <a:srgbClr val="000000"/>
                          </a:solidFill>
                          <a:latin typeface="Calibri"/>
                        </a:rPr>
                        <a:t>). Only devices with the correct shared key can connect to the wireless network. </a:t>
                      </a:r>
                      <a:endParaRPr lang="en-US"/>
                    </a:p>
                    <a:p>
                      <a:pPr marL="285750" lvl="0" indent="-285750" algn="ctr">
                        <a:lnSpc>
                          <a:spcPct val="100000"/>
                        </a:lnSpc>
                        <a:spcBef>
                          <a:spcPts val="0"/>
                        </a:spcBef>
                        <a:spcAft>
                          <a:spcPts val="0"/>
                        </a:spcAft>
                        <a:buFont typeface="Arial"/>
                        <a:buChar char="•"/>
                      </a:pPr>
                      <a:r>
                        <a:rPr lang="en-US" sz="1400" b="0" i="0" u="none" strike="noStrike" noProof="0">
                          <a:solidFill>
                            <a:srgbClr val="000000"/>
                          </a:solidFill>
                          <a:latin typeface="Calibri"/>
                        </a:rPr>
                        <a:t>All APs and all clients use the same authentication key.</a:t>
                      </a:r>
                      <a:endParaRPr lang="en-US" sz="1400"/>
                    </a:p>
                    <a:p>
                      <a:pPr marL="285750" lvl="0" indent="-285750" algn="ctr">
                        <a:lnSpc>
                          <a:spcPct val="100000"/>
                        </a:lnSpc>
                        <a:spcBef>
                          <a:spcPts val="0"/>
                        </a:spcBef>
                        <a:spcAft>
                          <a:spcPts val="0"/>
                        </a:spcAft>
                        <a:buFont typeface="Arial"/>
                        <a:buChar char="•"/>
                      </a:pPr>
                      <a:r>
                        <a:rPr lang="en-US" sz="1400" b="0" i="0" u="none" strike="noStrike" noProof="0">
                          <a:solidFill>
                            <a:srgbClr val="000000"/>
                          </a:solidFill>
                          <a:latin typeface="Calibri"/>
                        </a:rPr>
                        <a:t>Shared key authentication should be used only on small, private networks.</a:t>
                      </a:r>
                      <a:endParaRPr lang="en-US" sz="1400"/>
                    </a:p>
                    <a:p>
                      <a:pPr lvl="0" algn="ctr">
                        <a:buNone/>
                      </a:pPr>
                      <a:r>
                        <a:rPr lang="en-US" sz="1400" b="0" i="0" u="none" strike="noStrike" noProof="0">
                          <a:solidFill>
                            <a:srgbClr val="000000"/>
                          </a:solidFill>
                          <a:latin typeface="Calibri"/>
                        </a:rPr>
                        <a:t>Shared key authentication is relatively insecure, as hashing methods used to protect the key can be easily broken.</a:t>
                      </a:r>
                      <a:endParaRPr lang="en-US" sz="1400"/>
                    </a:p>
                  </a:txBody>
                  <a:tcPr/>
                </a:tc>
                <a:extLst>
                  <a:ext uri="{0D108BD9-81ED-4DB2-BD59-A6C34878D82A}">
                    <a16:rowId xmlns:a16="http://schemas.microsoft.com/office/drawing/2014/main" val="2730186644"/>
                  </a:ext>
                </a:extLst>
              </a:tr>
              <a:tr h="1778232">
                <a:tc>
                  <a:txBody>
                    <a:bodyPr/>
                    <a:lstStyle/>
                    <a:p>
                      <a:pPr algn="ctr"/>
                      <a:r>
                        <a:rPr lang="en-US"/>
                        <a:t>802.1x</a:t>
                      </a:r>
                    </a:p>
                  </a:txBody>
                  <a:tcPr/>
                </a:tc>
                <a:tc>
                  <a:txBody>
                    <a:bodyPr/>
                    <a:lstStyle/>
                    <a:p>
                      <a:pPr lvl="0" algn="ctr">
                        <a:lnSpc>
                          <a:spcPct val="100000"/>
                        </a:lnSpc>
                        <a:spcBef>
                          <a:spcPts val="0"/>
                        </a:spcBef>
                        <a:spcAft>
                          <a:spcPts val="0"/>
                        </a:spcAft>
                        <a:buNone/>
                      </a:pPr>
                      <a:r>
                        <a:rPr lang="en-US" sz="1000" b="0" i="0" u="none" strike="noStrike" noProof="0">
                          <a:solidFill>
                            <a:srgbClr val="000000"/>
                          </a:solidFill>
                          <a:latin typeface="Calibri"/>
                        </a:rPr>
                        <a:t>802.1x authentication uses usernames and passwords, certificates, or devices such as smart cards to authenticate wireless clients. Originally designed for Ethernet networks, the 802.1x standards have been adapted for use in wireless networks to provide secure authentication. 802.1x authentication requires the following components: </a:t>
                      </a:r>
                      <a:endParaRPr lang="en-US" sz="1000"/>
                    </a:p>
                    <a:p>
                      <a:pPr marL="285750" lvl="0" indent="-285750" algn="ctr">
                        <a:lnSpc>
                          <a:spcPct val="100000"/>
                        </a:lnSpc>
                        <a:spcBef>
                          <a:spcPts val="0"/>
                        </a:spcBef>
                        <a:spcAft>
                          <a:spcPts val="0"/>
                        </a:spcAft>
                        <a:buFont typeface="Arial"/>
                        <a:buChar char="•"/>
                      </a:pPr>
                      <a:r>
                        <a:rPr lang="en-US" sz="1000" b="0" i="0" u="none" strike="noStrike" noProof="0">
                          <a:solidFill>
                            <a:srgbClr val="000000"/>
                          </a:solidFill>
                          <a:latin typeface="Calibri"/>
                        </a:rPr>
                        <a:t>A RADIUS or TACACS+ server to centralize user account and authentication information. A centralized database for user authentication is required to allow wireless clients to roam between cells but authenticate using the same account information</a:t>
                      </a:r>
                      <a:endParaRPr lang="en-US" sz="1000"/>
                    </a:p>
                    <a:p>
                      <a:pPr marL="285750" lvl="0" indent="-285750" algn="ctr">
                        <a:lnSpc>
                          <a:spcPct val="100000"/>
                        </a:lnSpc>
                        <a:spcBef>
                          <a:spcPts val="0"/>
                        </a:spcBef>
                        <a:spcAft>
                          <a:spcPts val="0"/>
                        </a:spcAft>
                        <a:buFont typeface="Arial"/>
                        <a:buChar char="•"/>
                      </a:pPr>
                      <a:r>
                        <a:rPr lang="en-US" sz="1000" b="0" i="0" u="none" strike="noStrike" noProof="0">
                          <a:solidFill>
                            <a:srgbClr val="000000"/>
                          </a:solidFill>
                          <a:latin typeface="Calibri"/>
                        </a:rPr>
                        <a:t>A PKI for issuing certificates. At a minimum, the RADIUS server must have a server certificate. To support mutual authentication, each client must also have a certificate</a:t>
                      </a:r>
                      <a:endParaRPr lang="en-US" sz="1000"/>
                    </a:p>
                    <a:p>
                      <a:pPr lvl="0" algn="ctr">
                        <a:buNone/>
                      </a:pPr>
                      <a:r>
                        <a:rPr lang="en-US" sz="1000" b="0" i="0" u="none" strike="noStrike" noProof="0">
                          <a:solidFill>
                            <a:srgbClr val="000000"/>
                          </a:solidFill>
                          <a:latin typeface="Calibri"/>
                        </a:rPr>
                        <a:t>Use 802.1x authentication on large, private networks. Users authenticate with unique usernames and passwords</a:t>
                      </a:r>
                      <a:endParaRPr lang="en-US" sz="1000"/>
                    </a:p>
                  </a:txBody>
                  <a:tcPr/>
                </a:tc>
                <a:extLst>
                  <a:ext uri="{0D108BD9-81ED-4DB2-BD59-A6C34878D82A}">
                    <a16:rowId xmlns:a16="http://schemas.microsoft.com/office/drawing/2014/main" val="245963153"/>
                  </a:ext>
                </a:extLst>
              </a:tr>
            </a:tbl>
          </a:graphicData>
        </a:graphic>
      </p:graphicFrame>
    </p:spTree>
    <p:extLst>
      <p:ext uri="{BB962C8B-B14F-4D97-AF65-F5344CB8AC3E}">
        <p14:creationId xmlns:p14="http://schemas.microsoft.com/office/powerpoint/2010/main" val="13109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5B336162-B533-4EFE-8BB3-8EBB4A5E3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1BADA4-D30E-4AC0-A5E3-3C80EFFA2D2B}"/>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a:solidFill>
                  <a:srgbClr val="262626"/>
                </a:solidFill>
                <a:cs typeface="Calibri Light"/>
              </a:rPr>
              <a:t>Wireless Security Standards</a:t>
            </a:r>
          </a:p>
        </p:txBody>
      </p:sp>
      <p:sp>
        <p:nvSpPr>
          <p:cNvPr id="3" name="Content Placeholder 2">
            <a:extLst>
              <a:ext uri="{FF2B5EF4-FFF2-40B4-BE49-F238E27FC236}">
                <a16:creationId xmlns:a16="http://schemas.microsoft.com/office/drawing/2014/main" id="{49312580-CDCC-4345-BB1E-E6C0EBA03332}"/>
              </a:ext>
            </a:extLst>
          </p:cNvPr>
          <p:cNvSpPr>
            <a:spLocks noGrp="1"/>
          </p:cNvSpPr>
          <p:nvPr>
            <p:ph idx="1"/>
          </p:nvPr>
        </p:nvSpPr>
        <p:spPr>
          <a:xfrm>
            <a:off x="6049182" y="802638"/>
            <a:ext cx="5408696" cy="5252722"/>
          </a:xfrm>
        </p:spPr>
        <p:txBody>
          <a:bodyPr vert="horz" lIns="91440" tIns="45720" rIns="91440" bIns="45720" rtlCol="0" anchor="ctr">
            <a:normAutofit/>
          </a:bodyPr>
          <a:lstStyle/>
          <a:p>
            <a:pPr marL="0" indent="0">
              <a:buNone/>
            </a:pPr>
            <a:r>
              <a:rPr lang="en-US" sz="800" b="1">
                <a:cs typeface="Calibri" panose="020F0502020204030204"/>
              </a:rPr>
              <a:t>WEP: Wired Equivalent Privacy</a:t>
            </a:r>
          </a:p>
          <a:p>
            <a:pPr>
              <a:buNone/>
            </a:pPr>
            <a:r>
              <a:rPr lang="en-US" sz="800">
                <a:cs typeface="Calibri" panose="020F0502020204030204"/>
              </a:rPr>
              <a:t>WEP is an optional component of the 802.11 specifications that were deployed in 1997. WEP has the following weaknesses: </a:t>
            </a:r>
            <a:endParaRPr lang="en-US" sz="800"/>
          </a:p>
          <a:p>
            <a:pPr>
              <a:buFont typeface="Arial"/>
              <a:buChar char="•"/>
            </a:pPr>
            <a:r>
              <a:rPr lang="en-US" sz="800">
                <a:cs typeface="Calibri" panose="020F0502020204030204"/>
              </a:rPr>
              <a:t>A static pre-shared key (PSK) is configured on the AP and the client. It cannot be dynamically changed or exchanged without administration. As a result, every host on large networks usually uses the same key.</a:t>
            </a:r>
            <a:endParaRPr lang="en-US" sz="800"/>
          </a:p>
          <a:p>
            <a:pPr>
              <a:buFont typeface="Arial"/>
              <a:buChar char="•"/>
            </a:pPr>
            <a:r>
              <a:rPr lang="en-US" sz="800">
                <a:cs typeface="Calibri" panose="020F0502020204030204"/>
              </a:rPr>
              <a:t>Because key values are short and don't change, the key can be captured and easily broken.</a:t>
            </a:r>
            <a:endParaRPr lang="en-US" sz="800"/>
          </a:p>
          <a:p>
            <a:pPr>
              <a:buFont typeface="Arial"/>
              <a:buChar char="•"/>
            </a:pPr>
            <a:endParaRPr lang="en-US" sz="800">
              <a:cs typeface="Calibri" panose="020F0502020204030204"/>
            </a:endParaRPr>
          </a:p>
          <a:p>
            <a:pPr marL="0" indent="0">
              <a:buNone/>
            </a:pPr>
            <a:r>
              <a:rPr lang="en-US" sz="800" b="1">
                <a:cs typeface="Calibri" panose="020F0502020204030204"/>
              </a:rPr>
              <a:t>WPA: Wi-Fi Protected Access</a:t>
            </a:r>
          </a:p>
          <a:p>
            <a:pPr>
              <a:buNone/>
            </a:pPr>
            <a:r>
              <a:rPr lang="en-US" sz="800">
                <a:cs typeface="Calibri" panose="020F0502020204030204"/>
              </a:rPr>
              <a:t>WPA is the implementation name for wireless security based on initial 802.11i drafts that was deployed in 2003. It was intended to be an intermediate measure to take the place of WEP while a fully secured system (802.11i) was prepared. WPA: </a:t>
            </a:r>
          </a:p>
          <a:p>
            <a:pPr>
              <a:buFont typeface="Arial"/>
              <a:buChar char="•"/>
            </a:pPr>
            <a:r>
              <a:rPr lang="en-US" sz="800">
                <a:cs typeface="Calibri" panose="020F0502020204030204"/>
              </a:rPr>
              <a:t>Uses Temporal Key Integrity Protocol (TKIP) for encryption</a:t>
            </a:r>
          </a:p>
          <a:p>
            <a:pPr>
              <a:buFont typeface="Arial"/>
              <a:buChar char="•"/>
            </a:pPr>
            <a:r>
              <a:rPr lang="en-US" sz="800">
                <a:cs typeface="Calibri" panose="020F0502020204030204"/>
              </a:rPr>
              <a:t>Supports both pre-shared key (WPA-PSK or WPA Personal) and 802.1x (WPA Enterprise) authentication</a:t>
            </a:r>
          </a:p>
          <a:p>
            <a:pPr>
              <a:buFont typeface="Arial"/>
              <a:buChar char="•"/>
            </a:pPr>
            <a:r>
              <a:rPr lang="en-US" sz="800">
                <a:cs typeface="Calibri" panose="020F0502020204030204"/>
              </a:rPr>
              <a:t>Can use dynamic keys or pre-shared keys</a:t>
            </a:r>
          </a:p>
          <a:p>
            <a:pPr>
              <a:buFont typeface="Arial"/>
              <a:buChar char="•"/>
            </a:pPr>
            <a:r>
              <a:rPr lang="en-US" sz="800">
                <a:cs typeface="Calibri" panose="020F0502020204030204"/>
              </a:rPr>
              <a:t>Can typically be implemented in WEP-capable devices through a software/firmware update</a:t>
            </a:r>
            <a:endParaRPr lang="en-US" sz="800"/>
          </a:p>
          <a:p>
            <a:pPr marL="0" indent="0">
              <a:buNone/>
            </a:pPr>
            <a:endParaRPr lang="en-US" sz="800">
              <a:cs typeface="Calibri" panose="020F0502020204030204"/>
            </a:endParaRPr>
          </a:p>
          <a:p>
            <a:pPr marL="0" indent="0">
              <a:buNone/>
            </a:pPr>
            <a:r>
              <a:rPr lang="en-US" sz="800" b="1">
                <a:cs typeface="Calibri" panose="020F0502020204030204"/>
              </a:rPr>
              <a:t>WPA2 (802.11i): Wi-Fi Protected Access 2</a:t>
            </a:r>
          </a:p>
          <a:p>
            <a:pPr>
              <a:buNone/>
            </a:pPr>
            <a:r>
              <a:rPr lang="en-US" sz="800">
                <a:cs typeface="Calibri" panose="020F0502020204030204"/>
              </a:rPr>
              <a:t>WPA2 is the implementation name for wireless security that adheres to the 802.11i specifications. It was deployed in 2005. It is built upon the idea of Robust Secure Networks (RSN). Like WPA, it resolves the weaknesses inherent in WEP. It is intended to eventually replace both WEP and WPA. WPA2: </a:t>
            </a:r>
            <a:endParaRPr lang="en-US" sz="800"/>
          </a:p>
          <a:p>
            <a:pPr>
              <a:buFont typeface="Arial"/>
              <a:buChar char="•"/>
            </a:pPr>
            <a:r>
              <a:rPr lang="en-US" sz="800">
                <a:cs typeface="Calibri" panose="020F0502020204030204"/>
              </a:rPr>
              <a:t>Uses Advanced Encryption Standard (AES) as the encryption method</a:t>
            </a:r>
            <a:endParaRPr lang="en-US" sz="800"/>
          </a:p>
          <a:p>
            <a:pPr>
              <a:buFont typeface="Arial"/>
              <a:buChar char="•"/>
            </a:pPr>
            <a:r>
              <a:rPr lang="en-US" sz="800">
                <a:cs typeface="Calibri" panose="020F0502020204030204"/>
              </a:rPr>
              <a:t>Supports both pre-shared key (WPA2-PSK or WPA2 Personal) and 802.1x (WPA2 Enterprise) authentication</a:t>
            </a:r>
            <a:endParaRPr lang="en-US" sz="800"/>
          </a:p>
          <a:p>
            <a:pPr marL="0" indent="0">
              <a:buNone/>
            </a:pPr>
            <a:r>
              <a:rPr lang="en-US" sz="800">
                <a:cs typeface="Calibri" panose="020F0502020204030204"/>
              </a:rPr>
              <a:t>Can use dynamic keys or pre-shared keys</a:t>
            </a:r>
          </a:p>
          <a:p>
            <a:pPr marL="0" indent="0">
              <a:buNone/>
            </a:pPr>
            <a:endParaRPr lang="en-US" sz="800">
              <a:cs typeface="Calibri" panose="020F0502020204030204"/>
            </a:endParaRPr>
          </a:p>
          <a:p>
            <a:pPr marL="0" indent="0">
              <a:buNone/>
            </a:pPr>
            <a:r>
              <a:rPr lang="en-US" sz="800" b="1">
                <a:cs typeface="Calibri"/>
              </a:rPr>
              <a:t>WPA3: Wi-Fi Protected Access 3</a:t>
            </a:r>
            <a:r>
              <a:rPr lang="en-US" sz="800">
                <a:cs typeface="Calibri"/>
              </a:rPr>
              <a:t> – Adds password-based authentication and Simultaneous Authenication of Equals (SAE) to protect against guessing</a:t>
            </a:r>
          </a:p>
          <a:p>
            <a:pPr marL="0" indent="0">
              <a:buNone/>
            </a:pPr>
            <a:endParaRPr lang="en-US" sz="800">
              <a:cs typeface="Calibri"/>
            </a:endParaRPr>
          </a:p>
        </p:txBody>
      </p:sp>
    </p:spTree>
    <p:extLst>
      <p:ext uri="{BB962C8B-B14F-4D97-AF65-F5344CB8AC3E}">
        <p14:creationId xmlns:p14="http://schemas.microsoft.com/office/powerpoint/2010/main" val="139424251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77F09-862D-4252-9EA9-AD0545D42EF0}"/>
              </a:ext>
            </a:extLst>
          </p:cNvPr>
          <p:cNvSpPr>
            <a:spLocks noGrp="1"/>
          </p:cNvSpPr>
          <p:nvPr>
            <p:ph type="title"/>
          </p:nvPr>
        </p:nvSpPr>
        <p:spPr>
          <a:xfrm>
            <a:off x="838200" y="126426"/>
            <a:ext cx="10515600" cy="627829"/>
          </a:xfrm>
        </p:spPr>
        <p:txBody>
          <a:bodyPr>
            <a:normAutofit fontScale="90000"/>
          </a:bodyPr>
          <a:lstStyle/>
          <a:p>
            <a:r>
              <a:rPr lang="en-US">
                <a:cs typeface="Calibri Light"/>
              </a:rPr>
              <a:t>Additional Wireless Communication Methods</a:t>
            </a:r>
            <a:endParaRPr lang="en-US"/>
          </a:p>
        </p:txBody>
      </p:sp>
      <p:sp>
        <p:nvSpPr>
          <p:cNvPr id="3" name="Content Placeholder 2">
            <a:extLst>
              <a:ext uri="{FF2B5EF4-FFF2-40B4-BE49-F238E27FC236}">
                <a16:creationId xmlns:a16="http://schemas.microsoft.com/office/drawing/2014/main" id="{F8DB716A-6F15-4419-89EF-4A6D2E66D148}"/>
              </a:ext>
            </a:extLst>
          </p:cNvPr>
          <p:cNvSpPr>
            <a:spLocks noGrp="1"/>
          </p:cNvSpPr>
          <p:nvPr>
            <p:ph idx="1"/>
          </p:nvPr>
        </p:nvSpPr>
        <p:spPr>
          <a:xfrm>
            <a:off x="838200" y="751481"/>
            <a:ext cx="10515600" cy="5425482"/>
          </a:xfrm>
        </p:spPr>
        <p:txBody>
          <a:bodyPr vert="horz" lIns="91440" tIns="45720" rIns="91440" bIns="45720" rtlCol="0" anchor="t">
            <a:normAutofit fontScale="77500" lnSpcReduction="20000"/>
          </a:bodyPr>
          <a:lstStyle/>
          <a:p>
            <a:pPr marL="0" indent="0">
              <a:buNone/>
            </a:pPr>
            <a:r>
              <a:rPr lang="en-US" sz="1600">
                <a:cs typeface="Calibri" panose="020F0502020204030204"/>
              </a:rPr>
              <a:t>IR: Infrared</a:t>
            </a:r>
            <a:endParaRPr lang="en-US" sz="1600"/>
          </a:p>
          <a:p>
            <a:pPr>
              <a:buNone/>
            </a:pPr>
            <a:r>
              <a:rPr lang="en-US" sz="1400">
                <a:cs typeface="Calibri" panose="020F0502020204030204"/>
              </a:rPr>
              <a:t>Infrared uses invisible light waves for communication. Infrared: </a:t>
            </a:r>
          </a:p>
          <a:p>
            <a:pPr>
              <a:buFont typeface="Arial"/>
              <a:buChar char="•"/>
            </a:pPr>
            <a:r>
              <a:rPr lang="en-US" sz="1400">
                <a:cs typeface="Calibri" panose="020F0502020204030204"/>
              </a:rPr>
              <a:t>Is a line-of-sight medium. Objects cannot be in the path of communications.</a:t>
            </a:r>
          </a:p>
          <a:p>
            <a:pPr>
              <a:buFont typeface="Arial"/>
              <a:buChar char="•"/>
            </a:pPr>
            <a:r>
              <a:rPr lang="en-US" sz="1400">
                <a:cs typeface="Calibri" panose="020F0502020204030204"/>
              </a:rPr>
              <a:t>Communicates at 9600 bps up to 4 Mbps and uses the resources of a COM port.</a:t>
            </a:r>
          </a:p>
          <a:p>
            <a:pPr>
              <a:buFont typeface="Arial"/>
              <a:buChar char="•"/>
            </a:pPr>
            <a:r>
              <a:rPr lang="en-US" sz="1400">
                <a:cs typeface="Calibri" panose="020F0502020204030204"/>
              </a:rPr>
              <a:t>Works best for devices within 1 meter but can operate up to 30 meters in areas without ambient light interference.</a:t>
            </a:r>
          </a:p>
          <a:p>
            <a:pPr>
              <a:buFont typeface="Arial"/>
              <a:buChar char="•"/>
            </a:pPr>
            <a:r>
              <a:rPr lang="en-US" sz="1400">
                <a:cs typeface="Calibri" panose="020F0502020204030204"/>
              </a:rPr>
              <a:t>Offers no security for transmissions.</a:t>
            </a:r>
          </a:p>
          <a:p>
            <a:pPr marL="0" indent="0">
              <a:buNone/>
            </a:pPr>
            <a:r>
              <a:rPr lang="en-US" sz="1400">
                <a:cs typeface="Calibri" panose="020F0502020204030204"/>
              </a:rPr>
              <a:t>Infrared is typically used for remote control devices or for sending data between two devices. Most smart phones have integrated IR capabilities</a:t>
            </a:r>
          </a:p>
          <a:p>
            <a:pPr marL="0" indent="0">
              <a:buNone/>
            </a:pPr>
            <a:endParaRPr lang="en-US" sz="1400" dirty="0">
              <a:cs typeface="Calibri"/>
            </a:endParaRPr>
          </a:p>
          <a:p>
            <a:pPr marL="0" indent="0">
              <a:buNone/>
            </a:pPr>
            <a:r>
              <a:rPr lang="en-US" sz="1400" b="1">
                <a:cs typeface="Calibri"/>
              </a:rPr>
              <a:t>Bluetooth</a:t>
            </a:r>
          </a:p>
          <a:p>
            <a:pPr>
              <a:buNone/>
            </a:pPr>
            <a:r>
              <a:rPr lang="en-US" sz="1400">
                <a:cs typeface="Calibri"/>
              </a:rPr>
              <a:t>Bluetooth uses radio waves in the 2.4 GHz frequency range for communication. </a:t>
            </a:r>
            <a:endParaRPr lang="en-US"/>
          </a:p>
          <a:p>
            <a:pPr>
              <a:buFont typeface="Arial"/>
              <a:buChar char="•"/>
            </a:pPr>
            <a:r>
              <a:rPr lang="en-US" sz="1400">
                <a:cs typeface="Calibri"/>
              </a:rPr>
              <a:t>Bluetooth uses ad hoc connections between devices to create personal area networks called </a:t>
            </a:r>
            <a:r>
              <a:rPr lang="en-US" sz="1400" i="1">
                <a:cs typeface="Calibri"/>
              </a:rPr>
              <a:t>piconets</a:t>
            </a:r>
            <a:r>
              <a:rPr lang="en-US" sz="1400">
                <a:cs typeface="Calibri"/>
              </a:rPr>
              <a:t>. A piconet can have up to 7 devices, and each device can participate in multiple piconets at the same time.</a:t>
            </a:r>
            <a:endParaRPr lang="en-US"/>
          </a:p>
          <a:p>
            <a:pPr>
              <a:buFont typeface="Arial"/>
              <a:buChar char="•"/>
            </a:pPr>
            <a:r>
              <a:rPr lang="en-US" sz="1400">
                <a:cs typeface="Calibri"/>
              </a:rPr>
              <a:t>By using adaptive frequency hopping (AFH), Bluetooth can automatically detect other devices in the area and avoid the frequencies used by those devices. It can switch between 79 channels to avoid interference.</a:t>
            </a:r>
            <a:endParaRPr lang="en-US"/>
          </a:p>
          <a:p>
            <a:pPr>
              <a:buFont typeface="Arial"/>
              <a:buChar char="•"/>
            </a:pPr>
            <a:r>
              <a:rPr lang="en-US" sz="1400">
                <a:cs typeface="Calibri"/>
              </a:rPr>
              <a:t>A 128-bit proprietary encryption mechanism is used to encrypt signals.</a:t>
            </a:r>
            <a:endParaRPr lang="en-US"/>
          </a:p>
          <a:p>
            <a:pPr marL="0" indent="0">
              <a:buNone/>
            </a:pPr>
            <a:endParaRPr lang="en-US" sz="1400" dirty="0">
              <a:cs typeface="Calibri"/>
            </a:endParaRPr>
          </a:p>
          <a:p>
            <a:pPr marL="0" indent="0">
              <a:buNone/>
            </a:pPr>
            <a:r>
              <a:rPr lang="en-US" sz="1400" b="1">
                <a:cs typeface="Calibri"/>
              </a:rPr>
              <a:t>NFC: Near Field Communication</a:t>
            </a:r>
          </a:p>
          <a:p>
            <a:pPr>
              <a:buFont typeface="Arial"/>
              <a:buChar char="•"/>
            </a:pPr>
            <a:r>
              <a:rPr lang="en-US" sz="1400">
                <a:cs typeface="Calibri"/>
              </a:rPr>
              <a:t>NFC operates in the 13.56 MHz frequency and has a maximum transmission speed of 424 Kbps.</a:t>
            </a:r>
            <a:endParaRPr lang="en-US"/>
          </a:p>
          <a:p>
            <a:pPr>
              <a:buFont typeface="Arial"/>
              <a:buChar char="•"/>
            </a:pPr>
            <a:r>
              <a:rPr lang="en-US" sz="1400">
                <a:cs typeface="Calibri"/>
              </a:rPr>
              <a:t>In order to communicate, devices must be within 2 inches of each other.</a:t>
            </a:r>
            <a:endParaRPr lang="en-US"/>
          </a:p>
          <a:p>
            <a:pPr>
              <a:buFont typeface="Arial"/>
              <a:buChar char="•"/>
            </a:pPr>
            <a:r>
              <a:rPr lang="en-US" sz="1400">
                <a:cs typeface="Calibri"/>
              </a:rPr>
              <a:t>Data transmissions can be secured by using encryption algorithms.</a:t>
            </a:r>
            <a:endParaRPr lang="en-US"/>
          </a:p>
          <a:p>
            <a:pPr>
              <a:buFont typeface="Arial"/>
              <a:buChar char="•"/>
            </a:pPr>
            <a:r>
              <a:rPr lang="en-US" sz="1400">
                <a:cs typeface="Calibri"/>
              </a:rPr>
              <a:t>NFC has seen widespread use in the following areas:</a:t>
            </a:r>
            <a:endParaRPr lang="en-US"/>
          </a:p>
          <a:p>
            <a:pPr marL="971550" lvl="1" indent="-285750">
              <a:buFont typeface="Arial"/>
              <a:buChar char="•"/>
            </a:pPr>
            <a:r>
              <a:rPr lang="en-US" sz="1400">
                <a:cs typeface="Calibri"/>
              </a:rPr>
              <a:t>Contactless payment (e.g., using a smart phone as a payment method)</a:t>
            </a:r>
            <a:endParaRPr lang="en-US"/>
          </a:p>
          <a:p>
            <a:pPr marL="971550" lvl="1" indent="-285750">
              <a:buFont typeface="Arial"/>
              <a:buChar char="•"/>
            </a:pPr>
            <a:r>
              <a:rPr lang="en-US" sz="1400">
                <a:cs typeface="Calibri"/>
              </a:rPr>
              <a:t>Identification (e.g., passports that contain an NFC chip)</a:t>
            </a:r>
            <a:endParaRPr lang="en-US"/>
          </a:p>
          <a:p>
            <a:pPr marL="971550" lvl="1" indent="-285750">
              <a:buFont typeface="Arial"/>
              <a:buChar char="•"/>
            </a:pPr>
            <a:r>
              <a:rPr lang="en-US" sz="1400">
                <a:cs typeface="Calibri"/>
              </a:rPr>
              <a:t>Video gaming</a:t>
            </a:r>
            <a:endParaRPr lang="en-US"/>
          </a:p>
          <a:p>
            <a:pPr marL="0" indent="0">
              <a:buNone/>
            </a:pPr>
            <a:endParaRPr lang="en-US" sz="1400" dirty="0">
              <a:cs typeface="Calibri"/>
            </a:endParaRPr>
          </a:p>
        </p:txBody>
      </p:sp>
      <p:graphicFrame>
        <p:nvGraphicFramePr>
          <p:cNvPr id="8" name="Table 7">
            <a:extLst>
              <a:ext uri="{FF2B5EF4-FFF2-40B4-BE49-F238E27FC236}">
                <a16:creationId xmlns:a16="http://schemas.microsoft.com/office/drawing/2014/main" id="{7B8C729B-3CC1-4CFE-A64E-AC0C037A1AAD}"/>
              </a:ext>
            </a:extLst>
          </p:cNvPr>
          <p:cNvGraphicFramePr>
            <a:graphicFrameLocks noGrp="1"/>
          </p:cNvGraphicFramePr>
          <p:nvPr>
            <p:extLst>
              <p:ext uri="{D42A27DB-BD31-4B8C-83A1-F6EECF244321}">
                <p14:modId xmlns:p14="http://schemas.microsoft.com/office/powerpoint/2010/main" val="54997417"/>
              </p:ext>
            </p:extLst>
          </p:nvPr>
        </p:nvGraphicFramePr>
        <p:xfrm>
          <a:off x="7050795" y="4103783"/>
          <a:ext cx="4123444" cy="1676400"/>
        </p:xfrm>
        <a:graphic>
          <a:graphicData uri="http://schemas.openxmlformats.org/drawingml/2006/table">
            <a:tbl>
              <a:tblPr firstRow="1" firstCol="1" bandRow="1">
                <a:tableStyleId>{5C22544A-7EE6-4342-B048-85BDC9FD1C3A}</a:tableStyleId>
              </a:tblPr>
              <a:tblGrid>
                <a:gridCol w="2061722">
                  <a:extLst>
                    <a:ext uri="{9D8B030D-6E8A-4147-A177-3AD203B41FA5}">
                      <a16:colId xmlns:a16="http://schemas.microsoft.com/office/drawing/2014/main" val="3702585395"/>
                    </a:ext>
                  </a:extLst>
                </a:gridCol>
                <a:gridCol w="2061722">
                  <a:extLst>
                    <a:ext uri="{9D8B030D-6E8A-4147-A177-3AD203B41FA5}">
                      <a16:colId xmlns:a16="http://schemas.microsoft.com/office/drawing/2014/main" val="2324966594"/>
                    </a:ext>
                  </a:extLst>
                </a:gridCol>
              </a:tblGrid>
              <a:tr h="169333">
                <a:tc>
                  <a:txBody>
                    <a:bodyPr/>
                    <a:lstStyle/>
                    <a:p>
                      <a:pPr algn="ctr">
                        <a:spcAft>
                          <a:spcPts val="0"/>
                        </a:spcAft>
                      </a:pPr>
                      <a:r>
                        <a:rPr lang="en-US" sz="1400">
                          <a:effectLst/>
                        </a:rPr>
                        <a:t>Version</a:t>
                      </a:r>
                    </a:p>
                  </a:txBody>
                  <a:tcPr marL="68580" marR="68580" marT="0" marB="0"/>
                </a:tc>
                <a:tc>
                  <a:txBody>
                    <a:bodyPr/>
                    <a:lstStyle/>
                    <a:p>
                      <a:pPr algn="ctr">
                        <a:spcAft>
                          <a:spcPts val="0"/>
                        </a:spcAft>
                      </a:pPr>
                      <a:r>
                        <a:rPr lang="en-US" sz="1400">
                          <a:effectLst/>
                        </a:rPr>
                        <a:t>Speed</a:t>
                      </a:r>
                    </a:p>
                  </a:txBody>
                  <a:tcPr marL="68580" marR="68580" marT="0" marB="0"/>
                </a:tc>
                <a:extLst>
                  <a:ext uri="{0D108BD9-81ED-4DB2-BD59-A6C34878D82A}">
                    <a16:rowId xmlns:a16="http://schemas.microsoft.com/office/drawing/2014/main" val="654519186"/>
                  </a:ext>
                </a:extLst>
              </a:tr>
              <a:tr h="169333">
                <a:tc>
                  <a:txBody>
                    <a:bodyPr/>
                    <a:lstStyle/>
                    <a:p>
                      <a:pPr algn="ctr">
                        <a:spcAft>
                          <a:spcPts val="0"/>
                        </a:spcAft>
                      </a:pPr>
                      <a:r>
                        <a:rPr lang="en-US" sz="1200">
                          <a:effectLst/>
                        </a:rPr>
                        <a:t>1.2</a:t>
                      </a:r>
                      <a:endParaRPr lang="en-US" sz="1200" dirty="0">
                        <a:effectLst/>
                      </a:endParaRPr>
                    </a:p>
                  </a:txBody>
                  <a:tcPr marL="68580" marR="68580" marT="0" marB="0"/>
                </a:tc>
                <a:tc>
                  <a:txBody>
                    <a:bodyPr/>
                    <a:lstStyle/>
                    <a:p>
                      <a:pPr algn="ctr">
                        <a:spcAft>
                          <a:spcPts val="0"/>
                        </a:spcAft>
                      </a:pPr>
                      <a:r>
                        <a:rPr lang="en-US" sz="1200">
                          <a:effectLst/>
                        </a:rPr>
                        <a:t>1 Mbps</a:t>
                      </a:r>
                      <a:endParaRPr lang="en-US" sz="1200" dirty="0">
                        <a:effectLst/>
                      </a:endParaRPr>
                    </a:p>
                  </a:txBody>
                  <a:tcPr marL="68580" marR="68580" marT="0" marB="0"/>
                </a:tc>
                <a:extLst>
                  <a:ext uri="{0D108BD9-81ED-4DB2-BD59-A6C34878D82A}">
                    <a16:rowId xmlns:a16="http://schemas.microsoft.com/office/drawing/2014/main" val="2759351948"/>
                  </a:ext>
                </a:extLst>
              </a:tr>
              <a:tr h="169333">
                <a:tc>
                  <a:txBody>
                    <a:bodyPr/>
                    <a:lstStyle/>
                    <a:p>
                      <a:pPr algn="ctr">
                        <a:spcAft>
                          <a:spcPts val="0"/>
                        </a:spcAft>
                      </a:pPr>
                      <a:r>
                        <a:rPr lang="en-US" sz="1200">
                          <a:effectLst/>
                        </a:rPr>
                        <a:t>2.0</a:t>
                      </a:r>
                      <a:endParaRPr lang="en-US" sz="1200" dirty="0">
                        <a:effectLst/>
                      </a:endParaRPr>
                    </a:p>
                  </a:txBody>
                  <a:tcPr marL="68580" marR="68580" marT="0" marB="0"/>
                </a:tc>
                <a:tc>
                  <a:txBody>
                    <a:bodyPr/>
                    <a:lstStyle/>
                    <a:p>
                      <a:pPr algn="ctr">
                        <a:spcAft>
                          <a:spcPts val="0"/>
                        </a:spcAft>
                      </a:pPr>
                      <a:r>
                        <a:rPr lang="en-US" sz="1200">
                          <a:effectLst/>
                        </a:rPr>
                        <a:t>3 Mbps</a:t>
                      </a:r>
                      <a:endParaRPr lang="en-US" sz="1200" dirty="0">
                        <a:effectLst/>
                      </a:endParaRPr>
                    </a:p>
                  </a:txBody>
                  <a:tcPr marL="68580" marR="68580" marT="0" marB="0"/>
                </a:tc>
                <a:extLst>
                  <a:ext uri="{0D108BD9-81ED-4DB2-BD59-A6C34878D82A}">
                    <a16:rowId xmlns:a16="http://schemas.microsoft.com/office/drawing/2014/main" val="2274453705"/>
                  </a:ext>
                </a:extLst>
              </a:tr>
              <a:tr h="169333">
                <a:tc>
                  <a:txBody>
                    <a:bodyPr/>
                    <a:lstStyle/>
                    <a:p>
                      <a:pPr algn="ctr">
                        <a:spcAft>
                          <a:spcPts val="0"/>
                        </a:spcAft>
                      </a:pPr>
                      <a:r>
                        <a:rPr lang="en-US" sz="1200">
                          <a:effectLst/>
                        </a:rPr>
                        <a:t>3.0</a:t>
                      </a:r>
                      <a:endParaRPr lang="en-US" sz="1200" dirty="0">
                        <a:effectLst/>
                      </a:endParaRPr>
                    </a:p>
                  </a:txBody>
                  <a:tcPr marL="68580" marR="68580" marT="0" marB="0"/>
                </a:tc>
                <a:tc>
                  <a:txBody>
                    <a:bodyPr/>
                    <a:lstStyle/>
                    <a:p>
                      <a:pPr algn="ctr">
                        <a:spcAft>
                          <a:spcPts val="0"/>
                        </a:spcAft>
                      </a:pPr>
                      <a:r>
                        <a:rPr lang="en-US" sz="1200">
                          <a:effectLst/>
                        </a:rPr>
                        <a:t>24 Mbps</a:t>
                      </a:r>
                      <a:endParaRPr lang="en-US" sz="1200" dirty="0">
                        <a:effectLst/>
                      </a:endParaRPr>
                    </a:p>
                  </a:txBody>
                  <a:tcPr marL="68580" marR="68580" marT="0" marB="0"/>
                </a:tc>
                <a:extLst>
                  <a:ext uri="{0D108BD9-81ED-4DB2-BD59-A6C34878D82A}">
                    <a16:rowId xmlns:a16="http://schemas.microsoft.com/office/drawing/2014/main" val="2689316389"/>
                  </a:ext>
                </a:extLst>
              </a:tr>
              <a:tr h="169333">
                <a:tc>
                  <a:txBody>
                    <a:bodyPr/>
                    <a:lstStyle/>
                    <a:p>
                      <a:pPr algn="ctr">
                        <a:spcAft>
                          <a:spcPts val="0"/>
                        </a:spcAft>
                      </a:pPr>
                      <a:r>
                        <a:rPr lang="en-US" sz="1200">
                          <a:effectLst/>
                        </a:rPr>
                        <a:t>4.0</a:t>
                      </a:r>
                      <a:endParaRPr lang="en-US" sz="1200" dirty="0">
                        <a:effectLst/>
                      </a:endParaRPr>
                    </a:p>
                  </a:txBody>
                  <a:tcPr marL="68580" marR="68580" marT="0" marB="0"/>
                </a:tc>
                <a:tc>
                  <a:txBody>
                    <a:bodyPr/>
                    <a:lstStyle/>
                    <a:p>
                      <a:pPr>
                        <a:spcAft>
                          <a:spcPts val="0"/>
                        </a:spcAft>
                      </a:pPr>
                      <a:endParaRPr lang="en-US" sz="1200" dirty="0">
                        <a:effectLst/>
                      </a:endParaRPr>
                    </a:p>
                  </a:txBody>
                  <a:tcPr marL="68580" marR="68580" marT="0" marB="0"/>
                </a:tc>
                <a:extLst>
                  <a:ext uri="{0D108BD9-81ED-4DB2-BD59-A6C34878D82A}">
                    <a16:rowId xmlns:a16="http://schemas.microsoft.com/office/drawing/2014/main" val="2520338243"/>
                  </a:ext>
                </a:extLst>
              </a:tr>
              <a:tr h="169333">
                <a:tc>
                  <a:txBody>
                    <a:bodyPr/>
                    <a:lstStyle/>
                    <a:p>
                      <a:pPr algn="ctr">
                        <a:spcAft>
                          <a:spcPts val="0"/>
                        </a:spcAft>
                      </a:pPr>
                      <a:r>
                        <a:rPr lang="en-US" sz="1200">
                          <a:effectLst/>
                        </a:rPr>
                        <a:t>Class</a:t>
                      </a:r>
                      <a:endParaRPr lang="en-US" sz="1200" dirty="0">
                        <a:effectLst/>
                      </a:endParaRPr>
                    </a:p>
                  </a:txBody>
                  <a:tcPr marL="68580" marR="68580" marT="0" marB="0"/>
                </a:tc>
                <a:tc>
                  <a:txBody>
                    <a:bodyPr/>
                    <a:lstStyle/>
                    <a:p>
                      <a:pPr algn="ctr">
                        <a:spcAft>
                          <a:spcPts val="0"/>
                        </a:spcAft>
                      </a:pPr>
                      <a:r>
                        <a:rPr lang="en-US" sz="1200">
                          <a:effectLst/>
                        </a:rPr>
                        <a:t>Distance</a:t>
                      </a:r>
                      <a:endParaRPr lang="en-US" sz="1200" dirty="0">
                        <a:effectLst/>
                      </a:endParaRPr>
                    </a:p>
                  </a:txBody>
                  <a:tcPr marL="68580" marR="68580" marT="0" marB="0"/>
                </a:tc>
                <a:extLst>
                  <a:ext uri="{0D108BD9-81ED-4DB2-BD59-A6C34878D82A}">
                    <a16:rowId xmlns:a16="http://schemas.microsoft.com/office/drawing/2014/main" val="1836957948"/>
                  </a:ext>
                </a:extLst>
              </a:tr>
              <a:tr h="169333">
                <a:tc>
                  <a:txBody>
                    <a:bodyPr/>
                    <a:lstStyle/>
                    <a:p>
                      <a:pPr algn="ctr">
                        <a:spcAft>
                          <a:spcPts val="0"/>
                        </a:spcAft>
                      </a:pPr>
                      <a:r>
                        <a:rPr lang="en-US" sz="1200">
                          <a:effectLst/>
                        </a:rPr>
                        <a:t>1</a:t>
                      </a:r>
                      <a:endParaRPr lang="en-US" sz="1200" dirty="0">
                        <a:effectLst/>
                      </a:endParaRPr>
                    </a:p>
                  </a:txBody>
                  <a:tcPr marL="68580" marR="68580" marT="0" marB="0"/>
                </a:tc>
                <a:tc>
                  <a:txBody>
                    <a:bodyPr/>
                    <a:lstStyle/>
                    <a:p>
                      <a:pPr algn="ctr">
                        <a:spcAft>
                          <a:spcPts val="0"/>
                        </a:spcAft>
                      </a:pPr>
                      <a:r>
                        <a:rPr lang="en-US" sz="1200">
                          <a:effectLst/>
                        </a:rPr>
                        <a:t>100 m</a:t>
                      </a:r>
                      <a:endParaRPr lang="en-US" sz="1200" dirty="0">
                        <a:effectLst/>
                      </a:endParaRPr>
                    </a:p>
                  </a:txBody>
                  <a:tcPr marL="68580" marR="68580" marT="0" marB="0"/>
                </a:tc>
                <a:extLst>
                  <a:ext uri="{0D108BD9-81ED-4DB2-BD59-A6C34878D82A}">
                    <a16:rowId xmlns:a16="http://schemas.microsoft.com/office/drawing/2014/main" val="2533163033"/>
                  </a:ext>
                </a:extLst>
              </a:tr>
              <a:tr h="169333">
                <a:tc>
                  <a:txBody>
                    <a:bodyPr/>
                    <a:lstStyle/>
                    <a:p>
                      <a:pPr algn="ctr">
                        <a:spcAft>
                          <a:spcPts val="0"/>
                        </a:spcAft>
                      </a:pPr>
                      <a:r>
                        <a:rPr lang="en-US" sz="1200">
                          <a:effectLst/>
                        </a:rPr>
                        <a:t>2</a:t>
                      </a:r>
                      <a:endParaRPr lang="en-US" sz="1200" dirty="0">
                        <a:effectLst/>
                      </a:endParaRPr>
                    </a:p>
                  </a:txBody>
                  <a:tcPr marL="68580" marR="68580" marT="0" marB="0"/>
                </a:tc>
                <a:tc>
                  <a:txBody>
                    <a:bodyPr/>
                    <a:lstStyle/>
                    <a:p>
                      <a:pPr algn="ctr">
                        <a:spcAft>
                          <a:spcPts val="0"/>
                        </a:spcAft>
                      </a:pPr>
                      <a:r>
                        <a:rPr lang="en-US" sz="1200">
                          <a:effectLst/>
                        </a:rPr>
                        <a:t>10 m</a:t>
                      </a:r>
                      <a:endParaRPr lang="en-US" sz="1200" dirty="0">
                        <a:effectLst/>
                      </a:endParaRPr>
                    </a:p>
                  </a:txBody>
                  <a:tcPr marL="68580" marR="68580" marT="0" marB="0"/>
                </a:tc>
                <a:extLst>
                  <a:ext uri="{0D108BD9-81ED-4DB2-BD59-A6C34878D82A}">
                    <a16:rowId xmlns:a16="http://schemas.microsoft.com/office/drawing/2014/main" val="3999129451"/>
                  </a:ext>
                </a:extLst>
              </a:tr>
              <a:tr h="169333">
                <a:tc>
                  <a:txBody>
                    <a:bodyPr/>
                    <a:lstStyle/>
                    <a:p>
                      <a:pPr algn="ctr">
                        <a:spcAft>
                          <a:spcPts val="0"/>
                        </a:spcAft>
                      </a:pPr>
                      <a:r>
                        <a:rPr lang="en-US" sz="1200">
                          <a:effectLst/>
                        </a:rPr>
                        <a:t>3</a:t>
                      </a:r>
                      <a:endParaRPr lang="en-US" sz="1200" dirty="0">
                        <a:effectLst/>
                      </a:endParaRPr>
                    </a:p>
                  </a:txBody>
                  <a:tcPr marL="68580" marR="68580" marT="0" marB="0"/>
                </a:tc>
                <a:tc>
                  <a:txBody>
                    <a:bodyPr/>
                    <a:lstStyle/>
                    <a:p>
                      <a:pPr algn="ctr">
                        <a:spcAft>
                          <a:spcPts val="0"/>
                        </a:spcAft>
                      </a:pPr>
                      <a:r>
                        <a:rPr lang="en-US" sz="1200">
                          <a:effectLst/>
                        </a:rPr>
                        <a:t>1 m</a:t>
                      </a:r>
                      <a:endParaRPr lang="en-US" sz="1200" dirty="0">
                        <a:effectLst/>
                      </a:endParaRPr>
                    </a:p>
                  </a:txBody>
                  <a:tcPr marL="68580" marR="68580" marT="0" marB="0"/>
                </a:tc>
                <a:extLst>
                  <a:ext uri="{0D108BD9-81ED-4DB2-BD59-A6C34878D82A}">
                    <a16:rowId xmlns:a16="http://schemas.microsoft.com/office/drawing/2014/main" val="3054675422"/>
                  </a:ext>
                </a:extLst>
              </a:tr>
            </a:tbl>
          </a:graphicData>
        </a:graphic>
      </p:graphicFrame>
      <p:sp>
        <p:nvSpPr>
          <p:cNvPr id="9" name="TextBox 8">
            <a:extLst>
              <a:ext uri="{FF2B5EF4-FFF2-40B4-BE49-F238E27FC236}">
                <a16:creationId xmlns:a16="http://schemas.microsoft.com/office/drawing/2014/main" id="{D6A4B296-D4D2-4666-B879-4C845F075831}"/>
              </a:ext>
            </a:extLst>
          </p:cNvPr>
          <p:cNvSpPr txBox="1"/>
          <p:nvPr/>
        </p:nvSpPr>
        <p:spPr>
          <a:xfrm>
            <a:off x="8433412" y="3742062"/>
            <a:ext cx="1118213"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cs typeface="Calibri"/>
              </a:rPr>
              <a:t>Bluetooth</a:t>
            </a:r>
            <a:endParaRPr lang="en-US" dirty="0">
              <a:cs typeface="Calibri"/>
            </a:endParaRPr>
          </a:p>
        </p:txBody>
      </p:sp>
    </p:spTree>
    <p:extLst>
      <p:ext uri="{BB962C8B-B14F-4D97-AF65-F5344CB8AC3E}">
        <p14:creationId xmlns:p14="http://schemas.microsoft.com/office/powerpoint/2010/main" val="588718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4DFA6-D9D2-466A-AF13-67044AE4CBAF}"/>
              </a:ext>
            </a:extLst>
          </p:cNvPr>
          <p:cNvSpPr>
            <a:spLocks noGrp="1"/>
          </p:cNvSpPr>
          <p:nvPr>
            <p:ph type="title"/>
          </p:nvPr>
        </p:nvSpPr>
        <p:spPr>
          <a:xfrm>
            <a:off x="838200" y="117245"/>
            <a:ext cx="10515600" cy="536021"/>
          </a:xfrm>
        </p:spPr>
        <p:txBody>
          <a:bodyPr>
            <a:normAutofit fontScale="90000"/>
          </a:bodyPr>
          <a:lstStyle/>
          <a:p>
            <a:pPr algn="ctr"/>
            <a:r>
              <a:rPr lang="en-US">
                <a:cs typeface="Calibri Light"/>
              </a:rPr>
              <a:t>Configure a Small Office|Home Office</a:t>
            </a:r>
          </a:p>
        </p:txBody>
      </p:sp>
      <p:sp>
        <p:nvSpPr>
          <p:cNvPr id="3" name="Content Placeholder 2">
            <a:extLst>
              <a:ext uri="{FF2B5EF4-FFF2-40B4-BE49-F238E27FC236}">
                <a16:creationId xmlns:a16="http://schemas.microsoft.com/office/drawing/2014/main" id="{4D86740D-3899-4DB6-994B-49A3B4EAC489}"/>
              </a:ext>
            </a:extLst>
          </p:cNvPr>
          <p:cNvSpPr>
            <a:spLocks noGrp="1"/>
          </p:cNvSpPr>
          <p:nvPr>
            <p:ph idx="1"/>
          </p:nvPr>
        </p:nvSpPr>
        <p:spPr>
          <a:xfrm>
            <a:off x="838200" y="650493"/>
            <a:ext cx="10515600" cy="5526470"/>
          </a:xfrm>
        </p:spPr>
        <p:txBody>
          <a:bodyPr vert="horz" lIns="91440" tIns="45720" rIns="91440" bIns="45720" rtlCol="0" anchor="t">
            <a:normAutofit/>
          </a:bodyPr>
          <a:lstStyle/>
          <a:p>
            <a:pPr marL="342900" indent="-342900">
              <a:buAutoNum type="arabicPeriod"/>
            </a:pPr>
            <a:r>
              <a:rPr lang="en-US" sz="1400">
                <a:cs typeface="Calibri" panose="020F0502020204030204"/>
              </a:rPr>
              <a:t>Change Default SSID: Many manufacturers use a default SSID that contains identifying information (such as device manufacturer and model number), so it is important to change the device's SSID from the default. In addition to changing the default SSID, it is also possible to disable the SSID broadcast.</a:t>
            </a:r>
            <a:endParaRPr lang="en-US">
              <a:cs typeface="Calibri" panose="020F0502020204030204"/>
            </a:endParaRPr>
          </a:p>
          <a:p>
            <a:pPr marL="342900" indent="-342900">
              <a:buAutoNum type="arabicPeriod"/>
            </a:pPr>
            <a:r>
              <a:rPr lang="en-US" sz="1400">
                <a:cs typeface="Calibri" panose="020F0502020204030204"/>
              </a:rPr>
              <a:t>Configure Wireless Protocol: Mostly involving 802.11n networks;</a:t>
            </a:r>
            <a:r>
              <a:rPr lang="en-US" sz="1400" dirty="0">
                <a:cs typeface="Calibri" panose="020F0502020204030204"/>
              </a:rPr>
              <a:t> </a:t>
            </a:r>
            <a:r>
              <a:rPr lang="en-US" sz="1400">
                <a:cs typeface="Calibri" panose="020F0502020204030204"/>
              </a:rPr>
              <a:t>select single band (all 2.4 or 5GHz) or mixed mode</a:t>
            </a:r>
            <a:endParaRPr lang="en-US" sz="1400" dirty="0">
              <a:cs typeface="Calibri" panose="020F0502020204030204"/>
            </a:endParaRPr>
          </a:p>
          <a:p>
            <a:pPr marL="342900" indent="-342900">
              <a:buAutoNum type="arabicPeriod"/>
            </a:pPr>
            <a:r>
              <a:rPr lang="en-US" sz="1400">
                <a:cs typeface="Calibri" panose="020F0502020204030204"/>
              </a:rPr>
              <a:t>Configure the Channel: Mostly defaults to auto. Remember that the frequencies used by channels 2–5 compete with the frequencies used by channels 1 and 6, while the frequencies used by channels 7–10 compete with the frequencies used by channels 6 and 11</a:t>
            </a:r>
            <a:endParaRPr lang="en-US" sz="1400" dirty="0">
              <a:cs typeface="Calibri" panose="020F0502020204030204"/>
            </a:endParaRPr>
          </a:p>
          <a:p>
            <a:pPr marL="342900" indent="-342900">
              <a:buAutoNum type="arabicPeriod"/>
            </a:pPr>
            <a:r>
              <a:rPr lang="en-US" sz="1400">
                <a:cs typeface="Calibri" panose="020F0502020204030204"/>
              </a:rPr>
              <a:t>Configure Encryption and Authentication: WPA2 – AES or better (WPA3) should be used. Only use WEP as a last resort</a:t>
            </a:r>
            <a:endParaRPr lang="en-US" sz="1400" dirty="0">
              <a:cs typeface="Calibri" panose="020F0502020204030204"/>
            </a:endParaRPr>
          </a:p>
          <a:p>
            <a:pPr marL="342900" indent="-342900">
              <a:buAutoNum type="arabicPeriod"/>
            </a:pPr>
            <a:r>
              <a:rPr lang="en-US" sz="1400">
                <a:cs typeface="Calibri" panose="020F0502020204030204"/>
              </a:rPr>
              <a:t>Enable MAC Filtering: Either filter traffic by allowing specific MAC Addresses or by blocking specific MAC addresses</a:t>
            </a:r>
            <a:endParaRPr lang="en-US" sz="1400" dirty="0">
              <a:cs typeface="Calibri" panose="020F0502020204030204"/>
            </a:endParaRPr>
          </a:p>
          <a:p>
            <a:pPr marL="342900" indent="-342900">
              <a:buAutoNum type="arabicPeriod"/>
            </a:pPr>
            <a:r>
              <a:rPr lang="en-US" sz="1400">
                <a:cs typeface="Calibri" panose="020F0502020204030204"/>
              </a:rPr>
              <a:t>Disbale DHCP for Wireless Clients: Allows only users with specific, vlaid static IP addresses in range to connect</a:t>
            </a:r>
            <a:endParaRPr lang="en-US" sz="1400" dirty="0">
              <a:cs typeface="Calibri" panose="020F0502020204030204"/>
            </a:endParaRPr>
          </a:p>
          <a:p>
            <a:pPr marL="342900" indent="-342900">
              <a:buAutoNum type="arabicPeriod"/>
            </a:pPr>
            <a:r>
              <a:rPr lang="en-US" sz="1400">
                <a:cs typeface="Calibri" panose="020F0502020204030204"/>
              </a:rPr>
              <a:t>Determine best AP Placement: Can affect signal strength and network access. Place access points in central locations. Radio waves are broadcast in each direction, so the access point should be located in the middle of the area that needs network access.</a:t>
            </a:r>
            <a:endParaRPr lang="en-US" sz="1400" dirty="0">
              <a:cs typeface="Calibri" panose="020F0502020204030204"/>
            </a:endParaRPr>
          </a:p>
          <a:p>
            <a:pPr marL="457200" lvl="1">
              <a:buNone/>
            </a:pPr>
            <a:r>
              <a:rPr lang="en-US" sz="1000">
                <a:cs typeface="Calibri" panose="020F0502020204030204"/>
              </a:rPr>
              <a:t>Place access point to take advantage of the fact that devices often get better reception from access points that are above or below.</a:t>
            </a:r>
          </a:p>
          <a:p>
            <a:pPr marL="457200" lvl="1">
              <a:buNone/>
            </a:pPr>
            <a:r>
              <a:rPr lang="en-US" sz="1000">
                <a:cs typeface="Calibri" panose="020F0502020204030204"/>
              </a:rPr>
              <a:t>In general, place access points higher up to avoid interference problems caused by going through building foundations.</a:t>
            </a:r>
          </a:p>
          <a:p>
            <a:pPr marL="457200" lvl="1">
              <a:buNone/>
            </a:pPr>
            <a:r>
              <a:rPr lang="en-US" sz="1000">
                <a:cs typeface="Calibri" panose="020F0502020204030204"/>
              </a:rPr>
              <a:t>For security reasons, do not place access points near outside walls. The signal will extend outside beyond the walls. Placing the access point in the center of the building decreases the range of the signals available outside of the building.</a:t>
            </a:r>
          </a:p>
          <a:p>
            <a:pPr marL="457200" lvl="1">
              <a:buNone/>
            </a:pPr>
            <a:r>
              <a:rPr lang="en-US" sz="1000">
                <a:cs typeface="Calibri" panose="020F0502020204030204"/>
              </a:rPr>
              <a:t>Do not place the access point next to sources of interference, such as other wireless transmitting devices (cordless phones or microwaves) or other sources of interference (motors or generators)</a:t>
            </a:r>
          </a:p>
          <a:p>
            <a:pPr marL="342900" indent="-342900">
              <a:buAutoNum type="arabicPeriod"/>
            </a:pPr>
            <a:r>
              <a:rPr lang="en-US" sz="1400">
                <a:cs typeface="Calibri" panose="020F0502020204030204"/>
              </a:rPr>
              <a:t>Configure Wi-Fi Protected Setup (WPS): The WPS security protocol makes it easier for WPS-enabled devices (e.g., a wireless printer) to  connect to the wireless network</a:t>
            </a:r>
            <a:endParaRPr lang="en-US" sz="1400" dirty="0">
              <a:cs typeface="Calibri" panose="020F0502020204030204"/>
            </a:endParaRPr>
          </a:p>
          <a:p>
            <a:pPr marL="0" indent="0">
              <a:buNone/>
            </a:pPr>
            <a:endParaRPr lang="en-US" sz="1400" dirty="0">
              <a:cs typeface="Calibri" panose="020F0502020204030204"/>
            </a:endParaRPr>
          </a:p>
          <a:p>
            <a:pPr marL="514350" indent="-514350">
              <a:buAutoNum type="arabicPeriod"/>
            </a:pPr>
            <a:endParaRPr lang="en-US" dirty="0">
              <a:cs typeface="Calibri" panose="020F0502020204030204"/>
            </a:endParaRPr>
          </a:p>
        </p:txBody>
      </p:sp>
    </p:spTree>
    <p:extLst>
      <p:ext uri="{BB962C8B-B14F-4D97-AF65-F5344CB8AC3E}">
        <p14:creationId xmlns:p14="http://schemas.microsoft.com/office/powerpoint/2010/main" val="13826304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Week 3</vt:lpstr>
      <vt:lpstr>Wireless Networking Architecture</vt:lpstr>
      <vt:lpstr>Connection Method</vt:lpstr>
      <vt:lpstr>PowerPoint Presentation</vt:lpstr>
      <vt:lpstr>PowerPoint Presentation</vt:lpstr>
      <vt:lpstr>Authentication Methods</vt:lpstr>
      <vt:lpstr>Wireless Security Standards</vt:lpstr>
      <vt:lpstr>Additional Wireless Communication Methods</vt:lpstr>
      <vt:lpstr>Configure a Small Office|Home Office</vt:lpstr>
      <vt:lpstr>Internet of Things (IoT)</vt:lpstr>
      <vt:lpstr>IoT Protocols</vt:lpstr>
      <vt:lpstr>Printer Types</vt:lpstr>
      <vt:lpstr>Printer Types</vt:lpstr>
      <vt:lpstr>Printer Types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Troubleshooting Laptops</vt:lpstr>
      <vt:lpstr>PowerPoint Presentation</vt:lpstr>
      <vt:lpstr>PowerPoint Presentation</vt:lpstr>
      <vt:lpstr>PowerPoint Presentation</vt:lpstr>
      <vt:lpstr>Troubleshooting Tools: Mobile</vt:lpstr>
      <vt:lpstr>Common Mobile Problems</vt:lpstr>
      <vt:lpstr>End of Week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1929</cp:revision>
  <dcterms:created xsi:type="dcterms:W3CDTF">2013-07-15T20:26:40Z</dcterms:created>
  <dcterms:modified xsi:type="dcterms:W3CDTF">2019-03-18T00:09:38Z</dcterms:modified>
</cp:coreProperties>
</file>